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463" r:id="rId2"/>
    <p:sldId id="464" r:id="rId3"/>
    <p:sldId id="430" r:id="rId4"/>
    <p:sldId id="461" r:id="rId5"/>
    <p:sldId id="348" r:id="rId6"/>
    <p:sldId id="316" r:id="rId7"/>
    <p:sldId id="433" r:id="rId8"/>
    <p:sldId id="439" r:id="rId9"/>
    <p:sldId id="429" r:id="rId10"/>
    <p:sldId id="435" r:id="rId11"/>
    <p:sldId id="428" r:id="rId12"/>
    <p:sldId id="438" r:id="rId13"/>
    <p:sldId id="347" r:id="rId14"/>
    <p:sldId id="349" r:id="rId15"/>
    <p:sldId id="425" r:id="rId16"/>
    <p:sldId id="423" r:id="rId17"/>
    <p:sldId id="466" r:id="rId18"/>
    <p:sldId id="465" r:id="rId19"/>
    <p:sldId id="467" r:id="rId20"/>
    <p:sldId id="346"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9E2918-3BA2-203F-6649-31B63E46174E}" name="Koornstra I, Irma" initials="KII" userId="S::i.koornstra@pl.hanze.nl::0dc41373-2f7b-4019-8a9d-24f9fadd02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6"/>
    <a:srgbClr val="00D396"/>
    <a:srgbClr val="00FFB5"/>
    <a:srgbClr val="FFF20B"/>
    <a:srgbClr val="007B45"/>
    <a:srgbClr val="C1FF03"/>
    <a:srgbClr val="009051"/>
    <a:srgbClr val="008F00"/>
    <a:srgbClr val="8576CE"/>
    <a:srgbClr val="7452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3099"/>
  </p:normalViewPr>
  <p:slideViewPr>
    <p:cSldViewPr snapToGrid="0" snapToObjects="1">
      <p:cViewPr varScale="1">
        <p:scale>
          <a:sx n="106" d="100"/>
          <a:sy n="106" d="100"/>
        </p:scale>
        <p:origin x="784" y="176"/>
      </p:cViewPr>
      <p:guideLst/>
    </p:cSldViewPr>
  </p:slideViewPr>
  <p:notesTextViewPr>
    <p:cViewPr>
      <p:scale>
        <a:sx n="85" d="100"/>
        <a:sy n="8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5B650-9CA7-0E46-B175-AA4BA5E68380}" type="datetimeFigureOut">
              <a:rPr lang="nl-NL" smtClean="0"/>
              <a:t>08-02-2023</a:t>
            </a:fld>
            <a:endParaRPr lang="nl-NL"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7B99-AADB-D34C-80F5-C75D44D53906}" type="slidenum">
              <a:rPr lang="nl-NL" smtClean="0"/>
              <a:t>‹#›</a:t>
            </a:fld>
            <a:endParaRPr lang="nl-NL" dirty="0"/>
          </a:p>
        </p:txBody>
      </p:sp>
    </p:spTree>
    <p:extLst>
      <p:ext uri="{BB962C8B-B14F-4D97-AF65-F5344CB8AC3E}">
        <p14:creationId xmlns:p14="http://schemas.microsoft.com/office/powerpoint/2010/main" val="301255039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nl-NL" sz="1000" dirty="0">
                <a:solidFill>
                  <a:schemeClr val="tx1"/>
                </a:solidFill>
                <a:latin typeface="Montserrat" pitchFamily="2" charset="77"/>
              </a:rPr>
              <a:t>Het ecosysteem ‘</a:t>
            </a:r>
            <a:r>
              <a:rPr lang="nl-NL" sz="1000" i="1" dirty="0">
                <a:solidFill>
                  <a:schemeClr val="tx1"/>
                </a:solidFill>
                <a:latin typeface="Montserrat" pitchFamily="2" charset="77"/>
              </a:rPr>
              <a:t>Be </a:t>
            </a:r>
            <a:r>
              <a:rPr lang="nl-NL" sz="1000" i="1" dirty="0" err="1">
                <a:solidFill>
                  <a:schemeClr val="tx1"/>
                </a:solidFill>
                <a:latin typeface="Montserrat" pitchFamily="2" charset="77"/>
              </a:rPr>
              <a:t>an</a:t>
            </a:r>
            <a:r>
              <a:rPr lang="nl-NL" sz="1000" i="1" dirty="0">
                <a:solidFill>
                  <a:schemeClr val="tx1"/>
                </a:solidFill>
                <a:latin typeface="Montserrat" pitchFamily="2" charset="77"/>
              </a:rPr>
              <a:t> Engineer</a:t>
            </a:r>
            <a:r>
              <a:rPr lang="nl-NL" sz="1000" dirty="0">
                <a:solidFill>
                  <a:schemeClr val="tx1"/>
                </a:solidFill>
                <a:latin typeface="Montserrat" pitchFamily="2" charset="77"/>
              </a:rPr>
              <a:t>’ is een publiek-privaat samenwerkingsinitiatief van hogescholen, brancheverenigingen en bedrijven. Het heeft als doel om technisch talent te werven voor deeltijdopleidingen hbo-techniek zonder vooropleiding in techniek en </a:t>
            </a:r>
            <a:r>
              <a:rPr lang="nl-NL" sz="1000" dirty="0" err="1">
                <a:solidFill>
                  <a:schemeClr val="tx1"/>
                </a:solidFill>
                <a:latin typeface="Montserrat" pitchFamily="2" charset="77"/>
              </a:rPr>
              <a:t>technsiche</a:t>
            </a:r>
            <a:r>
              <a:rPr lang="nl-NL" sz="1000" dirty="0">
                <a:solidFill>
                  <a:schemeClr val="tx1"/>
                </a:solidFill>
                <a:latin typeface="Montserrat" pitchFamily="2" charset="77"/>
              </a:rPr>
              <a:t> baan. </a:t>
            </a:r>
          </a:p>
          <a:p>
            <a:pPr marL="0" marR="0" lvl="0" indent="0" algn="l" defTabSz="713232" rtl="0" eaLnBrk="1" fontAlgn="auto" latinLnBrk="0" hangingPunct="1">
              <a:lnSpc>
                <a:spcPct val="100000"/>
              </a:lnSpc>
              <a:spcBef>
                <a:spcPts val="0"/>
              </a:spcBef>
              <a:spcAft>
                <a:spcPts val="0"/>
              </a:spcAft>
              <a:buClrTx/>
              <a:buSzTx/>
              <a:buFontTx/>
              <a:buNone/>
              <a:tabLst/>
              <a:defRPr/>
            </a:pPr>
            <a:r>
              <a:rPr lang="nl-NL" sz="1000" i="1" dirty="0">
                <a:solidFill>
                  <a:schemeClr val="tx1"/>
                </a:solidFill>
                <a:latin typeface="Montserrat" pitchFamily="2" charset="77"/>
              </a:rPr>
              <a:t>Be </a:t>
            </a:r>
            <a:r>
              <a:rPr lang="nl-NL" sz="1000" i="1" dirty="0" err="1">
                <a:solidFill>
                  <a:schemeClr val="tx1"/>
                </a:solidFill>
                <a:latin typeface="Montserrat" pitchFamily="2" charset="77"/>
              </a:rPr>
              <a:t>an</a:t>
            </a:r>
            <a:r>
              <a:rPr lang="nl-NL" sz="1000" i="1" dirty="0">
                <a:solidFill>
                  <a:schemeClr val="tx1"/>
                </a:solidFill>
                <a:latin typeface="Montserrat" pitchFamily="2" charset="77"/>
              </a:rPr>
              <a:t> Engineer </a:t>
            </a:r>
            <a:r>
              <a:rPr lang="nl-NL" sz="1000" dirty="0">
                <a:solidFill>
                  <a:schemeClr val="tx1"/>
                </a:solidFill>
                <a:latin typeface="Montserrat" pitchFamily="2" charset="77"/>
              </a:rPr>
              <a:t>is tevens een onderdeel van het </a:t>
            </a:r>
            <a:r>
              <a:rPr lang="nl-NL" sz="1000" dirty="0" err="1">
                <a:solidFill>
                  <a:schemeClr val="tx1"/>
                </a:solidFill>
                <a:latin typeface="Montserrat" pitchFamily="2" charset="77"/>
              </a:rPr>
              <a:t>FastSwitch</a:t>
            </a:r>
            <a:r>
              <a:rPr lang="nl-NL" sz="1000" dirty="0">
                <a:solidFill>
                  <a:schemeClr val="tx1"/>
                </a:solidFill>
                <a:latin typeface="Montserrat" pitchFamily="2" charset="77"/>
              </a:rPr>
              <a:t> platform, </a:t>
            </a:r>
            <a:r>
              <a:rPr lang="nl-NL" sz="1000" dirty="0" err="1">
                <a:solidFill>
                  <a:schemeClr val="tx1"/>
                </a:solidFill>
                <a:latin typeface="Montserrat" pitchFamily="2" charset="77"/>
              </a:rPr>
              <a:t>gefund</a:t>
            </a:r>
            <a:r>
              <a:rPr lang="nl-NL" sz="1000" dirty="0">
                <a:solidFill>
                  <a:schemeClr val="tx1"/>
                </a:solidFill>
                <a:latin typeface="Montserrat" pitchFamily="2" charset="77"/>
              </a:rPr>
              <a:t> door OCW en VH, waarin switchen naar tekort sectoren wordt aangemoedigd. </a:t>
            </a:r>
            <a:endParaRPr lang="en-GB" sz="1000" dirty="0">
              <a:solidFill>
                <a:schemeClr val="tx1"/>
              </a:solidFill>
              <a:latin typeface="Montserrat" pitchFamily="2" charset="77"/>
            </a:endParaRPr>
          </a:p>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5</a:t>
            </a:fld>
            <a:endParaRPr lang="nl-NL"/>
          </a:p>
        </p:txBody>
      </p:sp>
    </p:spTree>
    <p:extLst>
      <p:ext uri="{BB962C8B-B14F-4D97-AF65-F5344CB8AC3E}">
        <p14:creationId xmlns:p14="http://schemas.microsoft.com/office/powerpoint/2010/main" val="322043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DRAFT van de CAMPAGNE voorjaar 2023, koppeling met duurzame wereld. </a:t>
            </a:r>
          </a:p>
          <a:p>
            <a:endParaRPr lang="nl-NL" dirty="0"/>
          </a:p>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14</a:t>
            </a:fld>
            <a:endParaRPr lang="nl-NL" dirty="0"/>
          </a:p>
        </p:txBody>
      </p:sp>
    </p:spTree>
    <p:extLst>
      <p:ext uri="{BB962C8B-B14F-4D97-AF65-F5344CB8AC3E}">
        <p14:creationId xmlns:p14="http://schemas.microsoft.com/office/powerpoint/2010/main" val="347418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15</a:t>
            </a:fld>
            <a:endParaRPr lang="nl-NL" dirty="0"/>
          </a:p>
        </p:txBody>
      </p:sp>
    </p:spTree>
    <p:extLst>
      <p:ext uri="{BB962C8B-B14F-4D97-AF65-F5344CB8AC3E}">
        <p14:creationId xmlns:p14="http://schemas.microsoft.com/office/powerpoint/2010/main" val="417205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Symbiose van werken en leren (leven lang ontwikkelen)</a:t>
            </a:r>
          </a:p>
          <a:p>
            <a:r>
              <a:rPr lang="nl-NL" dirty="0"/>
              <a:t>Oriënteren voor zij-instromers en heroriënteren voor technisch geschoolden (met of zonder diploma)</a:t>
            </a:r>
          </a:p>
          <a:p>
            <a:r>
              <a:rPr lang="nl-NL" dirty="0"/>
              <a:t>Behoud de uitval van baan en opleiding voor techniek.</a:t>
            </a:r>
          </a:p>
        </p:txBody>
      </p:sp>
      <p:sp>
        <p:nvSpPr>
          <p:cNvPr id="4" name="Slide Number Placeholder 3"/>
          <p:cNvSpPr>
            <a:spLocks noGrp="1"/>
          </p:cNvSpPr>
          <p:nvPr>
            <p:ph type="sldNum" sz="quarter" idx="5"/>
          </p:nvPr>
        </p:nvSpPr>
        <p:spPr/>
        <p:txBody>
          <a:bodyPr/>
          <a:lstStyle/>
          <a:p>
            <a:fld id="{21D87B99-AADB-D34C-80F5-C75D44D53906}" type="slidenum">
              <a:rPr lang="nl-NL" smtClean="0"/>
              <a:t>16</a:t>
            </a:fld>
            <a:endParaRPr lang="nl-NL"/>
          </a:p>
        </p:txBody>
      </p:sp>
    </p:spTree>
    <p:extLst>
      <p:ext uri="{BB962C8B-B14F-4D97-AF65-F5344CB8AC3E}">
        <p14:creationId xmlns:p14="http://schemas.microsoft.com/office/powerpoint/2010/main" val="159124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17</a:t>
            </a:fld>
            <a:endParaRPr lang="nl-NL" dirty="0"/>
          </a:p>
        </p:txBody>
      </p:sp>
    </p:spTree>
    <p:extLst>
      <p:ext uri="{BB962C8B-B14F-4D97-AF65-F5344CB8AC3E}">
        <p14:creationId xmlns:p14="http://schemas.microsoft.com/office/powerpoint/2010/main" val="285786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18</a:t>
            </a:fld>
            <a:endParaRPr lang="nl-NL"/>
          </a:p>
        </p:txBody>
      </p:sp>
    </p:spTree>
    <p:extLst>
      <p:ext uri="{BB962C8B-B14F-4D97-AF65-F5344CB8AC3E}">
        <p14:creationId xmlns:p14="http://schemas.microsoft.com/office/powerpoint/2010/main" val="337917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19</a:t>
            </a:fld>
            <a:endParaRPr lang="nl-NL" dirty="0"/>
          </a:p>
        </p:txBody>
      </p:sp>
    </p:spTree>
    <p:extLst>
      <p:ext uri="{BB962C8B-B14F-4D97-AF65-F5344CB8AC3E}">
        <p14:creationId xmlns:p14="http://schemas.microsoft.com/office/powerpoint/2010/main" val="242921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 an Engineer is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publiek-privaat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samenwerkingsinitiatief</a:t>
            </a:r>
            <a:r>
              <a:rPr lang="en-GB" sz="1200" kern="1200" dirty="0">
                <a:solidFill>
                  <a:schemeClr val="tx1"/>
                </a:solidFill>
                <a:effectLst/>
                <a:latin typeface="+mn-lt"/>
                <a:ea typeface="+mn-ea"/>
                <a:cs typeface="+mn-cs"/>
              </a:rPr>
              <a:t> van </a:t>
            </a:r>
            <a:r>
              <a:rPr lang="en-GB" sz="1200" kern="1200" dirty="0" err="1">
                <a:solidFill>
                  <a:schemeClr val="tx1"/>
                </a:solidFill>
                <a:effectLst/>
                <a:latin typeface="+mn-lt"/>
                <a:ea typeface="+mn-ea"/>
                <a:cs typeface="+mn-cs"/>
              </a:rPr>
              <a:t>overheden</a:t>
            </a:r>
            <a:r>
              <a:rPr lang="en-GB" sz="1200" kern="1200" dirty="0">
                <a:solidFill>
                  <a:schemeClr val="tx1"/>
                </a:solidFill>
                <a:effectLst/>
                <a:latin typeface="+mn-lt"/>
                <a:ea typeface="+mn-ea"/>
                <a:cs typeface="+mn-cs"/>
              </a:rPr>
              <a:t>, branches, </a:t>
            </a:r>
            <a:r>
              <a:rPr lang="en-GB" sz="1200" kern="1200" dirty="0" err="1">
                <a:solidFill>
                  <a:schemeClr val="tx1"/>
                </a:solidFill>
                <a:effectLst/>
                <a:latin typeface="+mn-lt"/>
                <a:ea typeface="+mn-ea"/>
                <a:cs typeface="+mn-cs"/>
              </a:rPr>
              <a:t>bedrijven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hogescholen</a:t>
            </a:r>
            <a:r>
              <a:rPr lang="en-GB" sz="1200" kern="1200" dirty="0">
                <a:solidFill>
                  <a:schemeClr val="tx1"/>
                </a:solidFill>
                <a:effectLst/>
                <a:latin typeface="+mn-lt"/>
                <a:ea typeface="+mn-ea"/>
                <a:cs typeface="+mn-cs"/>
              </a:rPr>
              <a:t> om talent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vinden</a:t>
            </a:r>
            <a:r>
              <a:rPr lang="en-GB" sz="1200" kern="1200" dirty="0">
                <a:solidFill>
                  <a:schemeClr val="tx1"/>
                </a:solidFill>
                <a:effectLst/>
                <a:latin typeface="+mn-lt"/>
                <a:ea typeface="+mn-ea"/>
                <a:cs typeface="+mn-cs"/>
              </a:rPr>
              <a:t> met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passie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techniek</a:t>
            </a:r>
            <a:r>
              <a:rPr lang="en-GB" sz="1200" kern="1200" dirty="0">
                <a:solidFill>
                  <a:schemeClr val="tx1"/>
                </a:solidFill>
                <a:effectLst/>
                <a:latin typeface="+mn-lt"/>
                <a:ea typeface="+mn-ea"/>
                <a:cs typeface="+mn-cs"/>
              </a:rPr>
              <a:t>, maar </a:t>
            </a:r>
            <a:r>
              <a:rPr lang="en-GB" sz="1200" kern="1200" dirty="0" err="1">
                <a:solidFill>
                  <a:schemeClr val="tx1"/>
                </a:solidFill>
                <a:effectLst/>
                <a:latin typeface="+mn-lt"/>
                <a:ea typeface="+mn-ea"/>
                <a:cs typeface="+mn-cs"/>
              </a:rPr>
              <a:t>nog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zonder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technische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hbo-opleiding</a:t>
            </a:r>
            <a:r>
              <a:rPr lang="en-GB" sz="1200" kern="1200" dirty="0">
                <a:solidFill>
                  <a:schemeClr val="tx1"/>
                </a:solidFill>
                <a:effectLst/>
                <a:latin typeface="+mn-lt"/>
                <a:ea typeface="+mn-ea"/>
                <a:cs typeface="+mn-cs"/>
              </a:rPr>
              <a:t>. Via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landelijke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campagne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bedrijf</a:t>
            </a:r>
            <a:r>
              <a:rPr lang="en-GB" sz="1200" kern="1200" dirty="0">
                <a:solidFill>
                  <a:schemeClr val="tx1"/>
                </a:solidFill>
                <a:effectLst/>
                <a:latin typeface="+mn-lt"/>
                <a:ea typeface="+mn-ea"/>
                <a:cs typeface="+mn-cs"/>
              </a:rPr>
              <a:t> in contact met </a:t>
            </a:r>
            <a:r>
              <a:rPr lang="en-GB" sz="1200" kern="1200" dirty="0" err="1">
                <a:solidFill>
                  <a:schemeClr val="tx1"/>
                </a:solidFill>
                <a:effectLst/>
                <a:latin typeface="+mn-lt"/>
                <a:ea typeface="+mn-ea"/>
                <a:cs typeface="+mn-cs"/>
              </a:rPr>
              <a:t>haar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toekomstige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medewerkers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Additioneel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technisch</a:t>
            </a:r>
            <a:r>
              <a:rPr lang="en-GB" sz="1200" kern="1200" dirty="0">
                <a:solidFill>
                  <a:schemeClr val="tx1"/>
                </a:solidFill>
                <a:effectLst/>
                <a:latin typeface="+mn-lt"/>
                <a:ea typeface="+mn-ea"/>
                <a:cs typeface="+mn-cs"/>
              </a:rPr>
              <a:t> talent </a:t>
            </a:r>
            <a:r>
              <a:rPr lang="en-GB" sz="1200" kern="1200" dirty="0" err="1">
                <a:solidFill>
                  <a:schemeClr val="tx1"/>
                </a:solidFill>
                <a:effectLst/>
                <a:latin typeface="+mn-lt"/>
                <a:ea typeface="+mn-ea"/>
                <a:cs typeface="+mn-cs"/>
              </a:rPr>
              <a:t>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anders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instromen</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CRUCIAAL: </a:t>
            </a:r>
            <a:r>
              <a:rPr lang="en-GB" sz="1200" kern="1200" dirty="0" err="1">
                <a:solidFill>
                  <a:schemeClr val="tx1"/>
                </a:solidFill>
                <a:effectLst/>
                <a:latin typeface="+mn-lt"/>
                <a:ea typeface="+mn-ea"/>
                <a:cs typeface="+mn-cs"/>
              </a:rPr>
              <a:t>Samenwerking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versterken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tussen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benodigde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systemen</a:t>
            </a:r>
            <a:r>
              <a:rPr lang="en-GB" sz="1200" kern="1200" dirty="0">
                <a:solidFill>
                  <a:schemeClr val="tx1"/>
                </a:solidFill>
                <a:effectLst/>
                <a:latin typeface="+mn-lt"/>
                <a:ea typeface="+mn-ea"/>
                <a:cs typeface="+mn-cs"/>
              </a:rPr>
              <a:t>.</a:t>
            </a:r>
          </a:p>
          <a:p>
            <a:r>
              <a:rPr lang="en-GB" sz="1200" kern="1200" dirty="0" err="1">
                <a:solidFill>
                  <a:schemeClr val="tx1"/>
                </a:solidFill>
                <a:effectLst/>
                <a:latin typeface="+mn-lt"/>
                <a:ea typeface="+mn-ea"/>
                <a:cs typeface="+mn-cs"/>
              </a:rPr>
              <a:t>Ontschotten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activiteiten</a:t>
            </a:r>
            <a:r>
              <a:rPr lang="en-GB" sz="1200" kern="1200" dirty="0">
                <a:solidFill>
                  <a:schemeClr val="tx1"/>
                </a:solidFill>
                <a:effectLst/>
                <a:latin typeface="+mn-lt"/>
                <a:ea typeface="+mn-ea"/>
                <a:cs typeface="+mn-cs"/>
              </a:rPr>
              <a:t> branches, UWV, </a:t>
            </a:r>
            <a:r>
              <a:rPr lang="en-GB" sz="1200" kern="1200" dirty="0" err="1">
                <a:solidFill>
                  <a:schemeClr val="tx1"/>
                </a:solidFill>
                <a:effectLst/>
                <a:latin typeface="+mn-lt"/>
                <a:ea typeface="+mn-ea"/>
                <a:cs typeface="+mn-cs"/>
              </a:rPr>
              <a:t>hogescholen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bedrijven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gezamenlijk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zij-instromen</a:t>
            </a:r>
            <a:r>
              <a:rPr lang="en-GB" sz="1200" kern="1200" dirty="0">
                <a:solidFill>
                  <a:schemeClr val="tx1"/>
                </a:solidFill>
                <a:effectLst/>
                <a:latin typeface="+mn-lt"/>
                <a:ea typeface="+mn-ea"/>
                <a:cs typeface="+mn-cs"/>
              </a:rPr>
              <a:t>.</a:t>
            </a:r>
          </a:p>
          <a:p>
            <a:r>
              <a:rPr lang="en-GB" sz="1200" kern="1200" dirty="0" err="1">
                <a:solidFill>
                  <a:schemeClr val="tx1"/>
                </a:solidFill>
                <a:effectLst/>
                <a:latin typeface="+mn-lt"/>
                <a:ea typeface="+mn-ea"/>
                <a:cs typeface="+mn-cs"/>
              </a:rPr>
              <a:t>Nieuw</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gedrag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aanmoedigen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waarin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delen</a:t>
            </a:r>
            <a:r>
              <a:rPr lang="en-GB" sz="1200" kern="1200" dirty="0">
                <a:solidFill>
                  <a:schemeClr val="tx1"/>
                </a:solidFill>
                <a:effectLst/>
                <a:latin typeface="+mn-lt"/>
                <a:ea typeface="+mn-ea"/>
                <a:cs typeface="+mn-cs"/>
              </a:rPr>
              <a:t> central </a:t>
            </a:r>
            <a:r>
              <a:rPr lang="en-GB" sz="1200" kern="1200" dirty="0" err="1">
                <a:solidFill>
                  <a:schemeClr val="tx1"/>
                </a:solidFill>
                <a:effectLst/>
                <a:latin typeface="+mn-lt"/>
                <a:ea typeface="+mn-ea"/>
                <a:cs typeface="+mn-cs"/>
              </a:rPr>
              <a:t>staat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betekent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ook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dingen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doen</a:t>
            </a:r>
            <a:r>
              <a:rPr lang="en-GB" sz="1200" kern="1200" dirty="0">
                <a:solidFill>
                  <a:schemeClr val="tx1"/>
                </a:solidFill>
                <a:effectLst/>
                <a:latin typeface="+mn-lt"/>
                <a:ea typeface="+mn-ea"/>
                <a:cs typeface="+mn-cs"/>
              </a:rPr>
              <a:t> die nu NIET in </a:t>
            </a:r>
            <a:r>
              <a:rPr lang="en-GB" sz="1200" kern="1200" dirty="0" err="1">
                <a:solidFill>
                  <a:schemeClr val="tx1"/>
                </a:solidFill>
                <a:effectLst/>
                <a:latin typeface="+mn-lt"/>
                <a:ea typeface="+mn-ea"/>
                <a:cs typeface="+mn-cs"/>
              </a:rPr>
              <a:t>passen</a:t>
            </a:r>
            <a:r>
              <a:rPr lang="en-GB" sz="1200" kern="1200" dirty="0">
                <a:solidFill>
                  <a:schemeClr val="tx1"/>
                </a:solidFill>
                <a:effectLst/>
                <a:latin typeface="+mn-lt"/>
                <a:ea typeface="+mn-ea"/>
                <a:cs typeface="+mn-cs"/>
              </a:rPr>
              <a:t> in de </a:t>
            </a:r>
            <a:r>
              <a:rPr lang="en-GB" sz="1200" kern="1200" dirty="0" err="1">
                <a:solidFill>
                  <a:schemeClr val="tx1"/>
                </a:solidFill>
                <a:effectLst/>
                <a:latin typeface="+mn-lt"/>
                <a:ea typeface="+mn-ea"/>
                <a:cs typeface="+mn-cs"/>
              </a:rPr>
              <a:t>huidige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systemen</a:t>
            </a:r>
            <a:r>
              <a:rPr lang="en-GB" sz="1200" kern="1200" dirty="0">
                <a:solidFill>
                  <a:schemeClr val="tx1"/>
                </a:solidFill>
                <a:effectLst/>
                <a:latin typeface="+mn-lt"/>
                <a:ea typeface="+mn-ea"/>
                <a:cs typeface="+mn-cs"/>
              </a:rPr>
              <a:t> maar </a:t>
            </a:r>
            <a:r>
              <a:rPr lang="en-GB" sz="1200" kern="1200" dirty="0" err="1">
                <a:solidFill>
                  <a:schemeClr val="tx1"/>
                </a:solidFill>
                <a:effectLst/>
                <a:latin typeface="+mn-lt"/>
                <a:ea typeface="+mn-ea"/>
                <a:cs typeface="+mn-cs"/>
              </a:rPr>
              <a:t>juist</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benodigde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transformatie</a:t>
            </a:r>
            <a:r>
              <a:rPr lang="en-GB" sz="1200" kern="1200" dirty="0">
                <a:solidFill>
                  <a:schemeClr val="tx1"/>
                </a:solidFill>
                <a:effectLst/>
                <a:latin typeface="+mn-lt"/>
                <a:ea typeface="+mn-ea"/>
                <a:cs typeface="+mn-cs"/>
              </a:rPr>
              <a:t> in </a:t>
            </a:r>
            <a:r>
              <a:rPr lang="en-GB" sz="1200" kern="1200" dirty="0" err="1">
                <a:solidFill>
                  <a:schemeClr val="tx1"/>
                </a:solidFill>
                <a:effectLst/>
                <a:latin typeface="+mn-lt"/>
                <a:ea typeface="+mn-ea"/>
                <a:cs typeface="+mn-cs"/>
              </a:rPr>
              <a:t>systemen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medehelpen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bewerkstelligen</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Blijven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samenwerken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barrièrers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beslechten</a:t>
            </a:r>
            <a:endParaRPr lang="en-GB"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7FEBEE36-1A54-A642-89F4-6F660BFDE8CE}" type="slidenum">
              <a:rPr lang="nl-NL" smtClean="0"/>
              <a:t>6</a:t>
            </a:fld>
            <a:endParaRPr lang="nl-NL"/>
          </a:p>
        </p:txBody>
      </p:sp>
    </p:spTree>
    <p:extLst>
      <p:ext uri="{BB962C8B-B14F-4D97-AF65-F5344CB8AC3E}">
        <p14:creationId xmlns:p14="http://schemas.microsoft.com/office/powerpoint/2010/main" val="91247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nl-NL" sz="1000" dirty="0"/>
              <a:t>De term ‘engineering’ is afgeleid van het woord ‘engineer’ (ingenieur), dat teruggaat tot 1390, toen een ingenieur een constructeur van militaire apparaten was.  De industriële revolutie, de mechanisatie van landbouw en transport en de informatie revolutie hebben het vakgebied sindsdien enorm uitgebreid.</a:t>
            </a:r>
          </a:p>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7</a:t>
            </a:fld>
            <a:endParaRPr lang="nl-NL" dirty="0"/>
          </a:p>
        </p:txBody>
      </p:sp>
    </p:spTree>
    <p:extLst>
      <p:ext uri="{BB962C8B-B14F-4D97-AF65-F5344CB8AC3E}">
        <p14:creationId xmlns:p14="http://schemas.microsoft.com/office/powerpoint/2010/main" val="354902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Landelijk netwerk </a:t>
            </a:r>
            <a:r>
              <a:rPr lang="nl-NL" sz="1800" b="1" i="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 </a:t>
            </a:r>
            <a:r>
              <a:rPr lang="nl-NL" sz="1800" b="1" i="1"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a:t>
            </a:r>
            <a:r>
              <a:rPr lang="nl-NL" sz="1800" b="1" i="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Engineer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i="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Programmalijn: Leercultuur en adoptievermogen bedrijven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Programmalijn: Verwerven (zij-)instromers en leerwerkplekken bij bedrijven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Programmalijn: Oriëntatiefase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Programmalijn: Flexibiliseren aanbod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8</a:t>
            </a:fld>
            <a:endParaRPr lang="nl-NL"/>
          </a:p>
        </p:txBody>
      </p:sp>
    </p:spTree>
    <p:extLst>
      <p:ext uri="{BB962C8B-B14F-4D97-AF65-F5344CB8AC3E}">
        <p14:creationId xmlns:p14="http://schemas.microsoft.com/office/powerpoint/2010/main" val="314900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mj-lt"/>
              </a:rPr>
              <a:t>SAMENWERKING WERKVELD &amp; ONDERWIJS</a:t>
            </a:r>
          </a:p>
          <a:p>
            <a:r>
              <a:rPr lang="en-GB" sz="1000" dirty="0" err="1">
                <a:latin typeface="+mj-lt"/>
              </a:rPr>
              <a:t>Samen</a:t>
            </a:r>
            <a:r>
              <a:rPr lang="en-GB" sz="1000" dirty="0">
                <a:latin typeface="+mj-lt"/>
              </a:rPr>
              <a:t> </a:t>
            </a:r>
            <a:r>
              <a:rPr lang="en-GB" sz="1000" dirty="0" err="1">
                <a:latin typeface="+mj-lt"/>
              </a:rPr>
              <a:t>dingen</a:t>
            </a:r>
            <a:r>
              <a:rPr lang="en-GB" sz="1000" dirty="0">
                <a:latin typeface="+mj-lt"/>
              </a:rPr>
              <a:t> </a:t>
            </a:r>
            <a:r>
              <a:rPr lang="en-GB" sz="1000" dirty="0" err="1">
                <a:latin typeface="+mj-lt"/>
              </a:rPr>
              <a:t>leren</a:t>
            </a:r>
            <a:r>
              <a:rPr lang="en-GB" sz="1000" dirty="0">
                <a:latin typeface="+mj-lt"/>
              </a:rPr>
              <a:t> </a:t>
            </a:r>
            <a:r>
              <a:rPr lang="en-GB" sz="1000" dirty="0" err="1">
                <a:latin typeface="+mj-lt"/>
              </a:rPr>
              <a:t>waarvan</a:t>
            </a:r>
            <a:r>
              <a:rPr lang="en-GB" sz="1000" dirty="0">
                <a:latin typeface="+mj-lt"/>
              </a:rPr>
              <a:t> we nu </a:t>
            </a:r>
            <a:r>
              <a:rPr lang="en-GB" sz="1000" dirty="0" err="1">
                <a:latin typeface="+mj-lt"/>
              </a:rPr>
              <a:t>nog</a:t>
            </a:r>
            <a:r>
              <a:rPr lang="en-GB" sz="1000" dirty="0">
                <a:latin typeface="+mj-lt"/>
              </a:rPr>
              <a:t> </a:t>
            </a:r>
            <a:r>
              <a:rPr lang="en-GB" sz="1000" dirty="0" err="1">
                <a:latin typeface="+mj-lt"/>
              </a:rPr>
              <a:t>niet</a:t>
            </a:r>
            <a:r>
              <a:rPr lang="en-GB" sz="1000" dirty="0">
                <a:latin typeface="+mj-lt"/>
              </a:rPr>
              <a:t> de </a:t>
            </a:r>
            <a:r>
              <a:rPr lang="en-GB" sz="1000" dirty="0" err="1">
                <a:latin typeface="+mj-lt"/>
              </a:rPr>
              <a:t>oplossing</a:t>
            </a:r>
            <a:r>
              <a:rPr lang="en-GB" sz="1000" dirty="0">
                <a:latin typeface="+mj-lt"/>
              </a:rPr>
              <a:t> </a:t>
            </a:r>
            <a:r>
              <a:rPr lang="en-GB" sz="1000" dirty="0" err="1">
                <a:latin typeface="+mj-lt"/>
              </a:rPr>
              <a:t>weten</a:t>
            </a:r>
            <a:r>
              <a:rPr lang="en-GB" sz="1000" dirty="0">
                <a:latin typeface="+mj-lt"/>
              </a:rPr>
              <a:t>, </a:t>
            </a:r>
            <a:r>
              <a:rPr lang="en-GB" sz="1000" dirty="0" err="1">
                <a:latin typeface="+mj-lt"/>
              </a:rPr>
              <a:t>dat</a:t>
            </a:r>
            <a:r>
              <a:rPr lang="en-GB" sz="1000" dirty="0">
                <a:latin typeface="+mj-lt"/>
              </a:rPr>
              <a:t> is het </a:t>
            </a:r>
            <a:r>
              <a:rPr lang="en-GB" sz="1000" dirty="0" err="1">
                <a:latin typeface="+mj-lt"/>
              </a:rPr>
              <a:t>nieuwe</a:t>
            </a:r>
            <a:r>
              <a:rPr lang="en-GB" sz="1000" dirty="0">
                <a:latin typeface="+mj-lt"/>
              </a:rPr>
              <a:t> </a:t>
            </a:r>
            <a:r>
              <a:rPr lang="en-GB" sz="1000" dirty="0" err="1">
                <a:latin typeface="+mj-lt"/>
              </a:rPr>
              <a:t>leren</a:t>
            </a:r>
            <a:endParaRPr lang="en-GB" sz="1000" dirty="0">
              <a:latin typeface="+mj-lt"/>
            </a:endParaRPr>
          </a:p>
          <a:p>
            <a:endParaRPr lang="en-GB" sz="1000" dirty="0">
              <a:latin typeface="+mj-lt"/>
            </a:endParaRPr>
          </a:p>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9</a:t>
            </a:fld>
            <a:endParaRPr lang="nl-NL"/>
          </a:p>
        </p:txBody>
      </p:sp>
    </p:spTree>
    <p:extLst>
      <p:ext uri="{BB962C8B-B14F-4D97-AF65-F5344CB8AC3E}">
        <p14:creationId xmlns:p14="http://schemas.microsoft.com/office/powerpoint/2010/main" val="59744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Eventueel voorbeeld 14</a:t>
            </a:r>
            <a:r>
              <a:rPr lang="nl-NL" baseline="30000" dirty="0"/>
              <a:t>e</a:t>
            </a:r>
            <a:r>
              <a:rPr lang="nl-NL" dirty="0"/>
              <a:t> NZKG</a:t>
            </a:r>
          </a:p>
        </p:txBody>
      </p:sp>
      <p:sp>
        <p:nvSpPr>
          <p:cNvPr id="4" name="Slide Number Placeholder 3"/>
          <p:cNvSpPr>
            <a:spLocks noGrp="1"/>
          </p:cNvSpPr>
          <p:nvPr>
            <p:ph type="sldNum" sz="quarter" idx="5"/>
          </p:nvPr>
        </p:nvSpPr>
        <p:spPr/>
        <p:txBody>
          <a:bodyPr/>
          <a:lstStyle/>
          <a:p>
            <a:fld id="{21D87B99-AADB-D34C-80F5-C75D44D53906}" type="slidenum">
              <a:rPr lang="nl-NL" smtClean="0"/>
              <a:t>10</a:t>
            </a:fld>
            <a:endParaRPr lang="nl-NL"/>
          </a:p>
        </p:txBody>
      </p:sp>
    </p:spTree>
    <p:extLst>
      <p:ext uri="{BB962C8B-B14F-4D97-AF65-F5344CB8AC3E}">
        <p14:creationId xmlns:p14="http://schemas.microsoft.com/office/powerpoint/2010/main" val="278732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b="1" dirty="0">
                <a:latin typeface="Montserrat" pitchFamily="2" charset="77"/>
              </a:rPr>
              <a:t>Divers talent neemt diverse skills mee</a:t>
            </a:r>
          </a:p>
          <a:p>
            <a:pPr marL="0" indent="0">
              <a:buNone/>
            </a:pPr>
            <a:r>
              <a:rPr lang="nl-NL" sz="1000" b="0" dirty="0">
                <a:latin typeface="Montserrat" pitchFamily="2" charset="77"/>
              </a:rPr>
              <a:t>Inzetten op </a:t>
            </a:r>
            <a:r>
              <a:rPr lang="nl-NL" sz="1000" b="0" dirty="0" err="1">
                <a:latin typeface="Montserrat" pitchFamily="2" charset="77"/>
              </a:rPr>
              <a:t>skillsbased</a:t>
            </a:r>
            <a:r>
              <a:rPr lang="nl-NL" sz="1000" b="0" dirty="0">
                <a:latin typeface="Montserrat" pitchFamily="2" charset="77"/>
              </a:rPr>
              <a:t> </a:t>
            </a:r>
            <a:r>
              <a:rPr lang="nl-NL" sz="1000" b="0" dirty="0" err="1">
                <a:latin typeface="Montserrat" pitchFamily="2" charset="77"/>
              </a:rPr>
              <a:t>hiring</a:t>
            </a:r>
            <a:r>
              <a:rPr lang="nl-NL" sz="1000" b="0" dirty="0">
                <a:latin typeface="Montserrat" pitchFamily="2" charset="77"/>
              </a:rPr>
              <a:t>, kijken naar wat iemand ligt en vanuit daar verder kijken naar een rol in de techniek.</a:t>
            </a:r>
          </a:p>
          <a:p>
            <a:pPr marL="0" indent="0">
              <a:buNone/>
            </a:pPr>
            <a:endParaRPr lang="en-GB" sz="1000" b="0" dirty="0">
              <a:latin typeface="+mj-lt"/>
            </a:endParaRPr>
          </a:p>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11</a:t>
            </a:fld>
            <a:endParaRPr lang="nl-NL" dirty="0"/>
          </a:p>
        </p:txBody>
      </p:sp>
    </p:spTree>
    <p:extLst>
      <p:ext uri="{BB962C8B-B14F-4D97-AF65-F5344CB8AC3E}">
        <p14:creationId xmlns:p14="http://schemas.microsoft.com/office/powerpoint/2010/main" val="186256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12</a:t>
            </a:fld>
            <a:endParaRPr lang="nl-NL" dirty="0"/>
          </a:p>
        </p:txBody>
      </p:sp>
    </p:spTree>
    <p:extLst>
      <p:ext uri="{BB962C8B-B14F-4D97-AF65-F5344CB8AC3E}">
        <p14:creationId xmlns:p14="http://schemas.microsoft.com/office/powerpoint/2010/main" val="284432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CAMPAGNE in 2021/22 met 5 miljoen kliks en 385 geïnteresseerden, er is een verhaal wat zij-instromers aanspreekt.</a:t>
            </a:r>
          </a:p>
          <a:p>
            <a:endParaRPr lang="nl-NL" dirty="0"/>
          </a:p>
          <a:p>
            <a:r>
              <a:rPr lang="nl-NL" dirty="0"/>
              <a:t>Waarom geen 385 plaatsingen</a:t>
            </a:r>
          </a:p>
          <a:p>
            <a:pPr marL="171450" indent="-171450">
              <a:buFontTx/>
              <a:buChar char="-"/>
            </a:pPr>
            <a:r>
              <a:rPr lang="nl-NL" dirty="0"/>
              <a:t>Oriënteren is een proces en heeft </a:t>
            </a:r>
            <a:r>
              <a:rPr lang="nl-NL" dirty="0" err="1"/>
              <a:t>facilitatie</a:t>
            </a:r>
            <a:r>
              <a:rPr lang="nl-NL" dirty="0"/>
              <a:t> en tijd nodig</a:t>
            </a:r>
          </a:p>
          <a:p>
            <a:pPr marL="171450" indent="-171450">
              <a:buFontTx/>
              <a:buChar char="-"/>
            </a:pPr>
            <a:r>
              <a:rPr lang="nl-NL" dirty="0"/>
              <a:t>Bedrijven zijn nog niet ingericht om zij-instromers te begeleiden (tijd &amp; middelen)</a:t>
            </a:r>
          </a:p>
          <a:p>
            <a:endParaRPr lang="nl-NL" dirty="0"/>
          </a:p>
        </p:txBody>
      </p:sp>
      <p:sp>
        <p:nvSpPr>
          <p:cNvPr id="4" name="Slide Number Placeholder 3"/>
          <p:cNvSpPr>
            <a:spLocks noGrp="1"/>
          </p:cNvSpPr>
          <p:nvPr>
            <p:ph type="sldNum" sz="quarter" idx="5"/>
          </p:nvPr>
        </p:nvSpPr>
        <p:spPr/>
        <p:txBody>
          <a:bodyPr/>
          <a:lstStyle/>
          <a:p>
            <a:fld id="{21D87B99-AADB-D34C-80F5-C75D44D53906}" type="slidenum">
              <a:rPr lang="nl-NL" smtClean="0"/>
              <a:t>13</a:t>
            </a:fld>
            <a:endParaRPr lang="nl-NL" dirty="0"/>
          </a:p>
        </p:txBody>
      </p:sp>
    </p:spTree>
    <p:extLst>
      <p:ext uri="{BB962C8B-B14F-4D97-AF65-F5344CB8AC3E}">
        <p14:creationId xmlns:p14="http://schemas.microsoft.com/office/powerpoint/2010/main" val="43319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210223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184776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305794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C75A9D6-2C46-B646-BDC2-89688A800F36}"/>
              </a:ext>
            </a:extLst>
          </p:cNvPr>
          <p:cNvPicPr>
            <a:picLocks noChangeAspect="1"/>
          </p:cNvPicPr>
          <p:nvPr userDrawn="1"/>
        </p:nvPicPr>
        <p:blipFill>
          <a:blip r:embed="rId2"/>
          <a:srcRect/>
          <a:stretch/>
        </p:blipFill>
        <p:spPr>
          <a:xfrm>
            <a:off x="7270526" y="5027002"/>
            <a:ext cx="1873473" cy="687999"/>
          </a:xfrm>
          <a:prstGeom prst="rect">
            <a:avLst/>
          </a:prstGeom>
        </p:spPr>
      </p:pic>
      <p:sp>
        <p:nvSpPr>
          <p:cNvPr id="2" name="Tijdelijke aanduiding voor voettekst 1">
            <a:extLst>
              <a:ext uri="{FF2B5EF4-FFF2-40B4-BE49-F238E27FC236}">
                <a16:creationId xmlns:a16="http://schemas.microsoft.com/office/drawing/2014/main" id="{95A2BDAB-AAC0-F642-B6E9-4CB0E962A79D}"/>
              </a:ext>
            </a:extLst>
          </p:cNvPr>
          <p:cNvSpPr>
            <a:spLocks noGrp="1"/>
          </p:cNvSpPr>
          <p:nvPr>
            <p:ph type="ftr" sz="quarter" idx="16"/>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C4FA802C-F3CD-5D4D-B3F2-4A13C4F220E5}"/>
              </a:ext>
            </a:extLst>
          </p:cNvPr>
          <p:cNvSpPr>
            <a:spLocks noGrp="1"/>
          </p:cNvSpPr>
          <p:nvPr>
            <p:ph type="sldNum" sz="quarter" idx="17"/>
          </p:nvPr>
        </p:nvSpPr>
        <p:spPr/>
        <p:txBody>
          <a:bodyPr/>
          <a:lstStyle/>
          <a:p>
            <a:fld id="{49004725-3891-F142-B776-4F4F06198762}" type="slidenum">
              <a:rPr lang="nl-NL" smtClean="0"/>
              <a:pPr/>
              <a:t>‹#›</a:t>
            </a:fld>
            <a:endParaRPr lang="nl-NL" dirty="0"/>
          </a:p>
        </p:txBody>
      </p:sp>
      <p:sp>
        <p:nvSpPr>
          <p:cNvPr id="4" name="Tijdelijke aanduiding voor inhoud 3">
            <a:extLst>
              <a:ext uri="{FF2B5EF4-FFF2-40B4-BE49-F238E27FC236}">
                <a16:creationId xmlns:a16="http://schemas.microsoft.com/office/drawing/2014/main" id="{743BBFB1-6BF4-354F-BF3B-825E6A2DF943}"/>
              </a:ext>
            </a:extLst>
          </p:cNvPr>
          <p:cNvSpPr>
            <a:spLocks noGrp="1"/>
          </p:cNvSpPr>
          <p:nvPr>
            <p:ph sz="quarter" idx="15"/>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1105646"/>
            <a:ext cx="8496300" cy="1231508"/>
          </a:xfrm>
        </p:spPr>
        <p:txBody>
          <a:bodyPr/>
          <a:lstStyle/>
          <a:p>
            <a:r>
              <a:rPr lang="nl-NL" dirty="0"/>
              <a:t>Klik om stijl te bewerken</a:t>
            </a:r>
          </a:p>
        </p:txBody>
      </p:sp>
      <p:sp>
        <p:nvSpPr>
          <p:cNvPr id="8" name="Tijdelijke aanduiding voor afbeelding 13">
            <a:extLst>
              <a:ext uri="{FF2B5EF4-FFF2-40B4-BE49-F238E27FC236}">
                <a16:creationId xmlns:a16="http://schemas.microsoft.com/office/drawing/2014/main" id="{307DA5A1-79E6-BD4C-BEAD-F98EBB0D175C}"/>
              </a:ext>
            </a:extLst>
          </p:cNvPr>
          <p:cNvSpPr>
            <a:spLocks noGrp="1"/>
          </p:cNvSpPr>
          <p:nvPr>
            <p:ph type="pic" sz="quarter" idx="14"/>
          </p:nvPr>
        </p:nvSpPr>
        <p:spPr>
          <a:xfrm>
            <a:off x="6271200" y="0"/>
            <a:ext cx="2872800" cy="688000"/>
          </a:xfrm>
        </p:spPr>
        <p:txBody>
          <a:bodyPr/>
          <a:lstStyle>
            <a:lvl1pPr marL="0" indent="0">
              <a:buNone/>
              <a:defRPr/>
            </a:lvl1pPr>
          </a:lstStyle>
          <a:p>
            <a:endParaRPr lang="nl-NL" dirty="0"/>
          </a:p>
        </p:txBody>
      </p:sp>
    </p:spTree>
    <p:extLst>
      <p:ext uri="{BB962C8B-B14F-4D97-AF65-F5344CB8AC3E}">
        <p14:creationId xmlns:p14="http://schemas.microsoft.com/office/powerpoint/2010/main" val="74596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F49DF6-EF89-9242-96AF-13E2B93C58D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715000"/>
          </a:xfrm>
          <a:prstGeom prst="rect">
            <a:avLst/>
          </a:prstGeom>
        </p:spPr>
      </p:pic>
      <p:pic>
        <p:nvPicPr>
          <p:cNvPr id="10" name="Afbeelding 9">
            <a:extLst>
              <a:ext uri="{FF2B5EF4-FFF2-40B4-BE49-F238E27FC236}">
                <a16:creationId xmlns:a16="http://schemas.microsoft.com/office/drawing/2014/main" id="{CC4838CF-D7BB-FD4B-AA3B-F164D4A1DAB8}"/>
              </a:ext>
            </a:extLst>
          </p:cNvPr>
          <p:cNvPicPr>
            <a:picLocks noChangeAspect="1"/>
          </p:cNvPicPr>
          <p:nvPr userDrawn="1"/>
        </p:nvPicPr>
        <p:blipFill>
          <a:blip r:embed="rId3"/>
          <a:srcRect/>
          <a:stretch/>
        </p:blipFill>
        <p:spPr>
          <a:xfrm>
            <a:off x="7270526" y="5027002"/>
            <a:ext cx="1873473" cy="687999"/>
          </a:xfrm>
          <a:prstGeom prst="rect">
            <a:avLst/>
          </a:prstGeom>
        </p:spPr>
      </p:pic>
      <p:sp>
        <p:nvSpPr>
          <p:cNvPr id="2" name="Tijdelijke aanduiding voor voettekst 1">
            <a:extLst>
              <a:ext uri="{FF2B5EF4-FFF2-40B4-BE49-F238E27FC236}">
                <a16:creationId xmlns:a16="http://schemas.microsoft.com/office/drawing/2014/main" id="{6492356F-B0BD-C441-ACCC-2B36166F77BB}"/>
              </a:ext>
            </a:extLst>
          </p:cNvPr>
          <p:cNvSpPr>
            <a:spLocks noGrp="1"/>
          </p:cNvSpPr>
          <p:nvPr>
            <p:ph type="ftr" sz="quarter" idx="16"/>
          </p:nvPr>
        </p:nvSpPr>
        <p:spPr/>
        <p:txBody>
          <a:bodyPr/>
          <a:lstStyle/>
          <a:p>
            <a:pPr>
              <a:defRPr/>
            </a:pPr>
            <a:r>
              <a:rPr lang="nl-NL"/>
              <a:t>Titel presentatie</a:t>
            </a:r>
            <a:endParaRPr lang="nl-NL" dirty="0"/>
          </a:p>
        </p:txBody>
      </p:sp>
      <p:sp>
        <p:nvSpPr>
          <p:cNvPr id="4" name="Tijdelijke aanduiding voor dianummer 3">
            <a:extLst>
              <a:ext uri="{FF2B5EF4-FFF2-40B4-BE49-F238E27FC236}">
                <a16:creationId xmlns:a16="http://schemas.microsoft.com/office/drawing/2014/main" id="{036E3A49-4F16-3D48-BCBD-BE73340D12B0}"/>
              </a:ext>
            </a:extLst>
          </p:cNvPr>
          <p:cNvSpPr>
            <a:spLocks noGrp="1"/>
          </p:cNvSpPr>
          <p:nvPr>
            <p:ph type="sldNum" sz="quarter" idx="17"/>
          </p:nvPr>
        </p:nvSpPr>
        <p:spPr/>
        <p:txBody>
          <a:bodyPr/>
          <a:lstStyle/>
          <a:p>
            <a:fld id="{49004725-3891-F142-B776-4F4F06198762}" type="slidenum">
              <a:rPr lang="nl-NL" smtClean="0"/>
              <a:pPr/>
              <a:t>‹#›</a:t>
            </a:fld>
            <a:endParaRPr lang="nl-NL" dirty="0"/>
          </a:p>
        </p:txBody>
      </p:sp>
      <p:sp>
        <p:nvSpPr>
          <p:cNvPr id="5" name="Tijdelijke aanduiding voor tekst 4">
            <a:extLst>
              <a:ext uri="{FF2B5EF4-FFF2-40B4-BE49-F238E27FC236}">
                <a16:creationId xmlns:a16="http://schemas.microsoft.com/office/drawing/2014/main" id="{E5CC833F-AF5D-BE4A-BBF9-4A5C0DC4AC32}"/>
              </a:ext>
            </a:extLst>
          </p:cNvPr>
          <p:cNvSpPr>
            <a:spLocks noGrp="1"/>
          </p:cNvSpPr>
          <p:nvPr>
            <p:ph type="body" sz="quarter" idx="15"/>
          </p:nvPr>
        </p:nvSpPr>
        <p:spPr>
          <a:xfrm>
            <a:off x="323851" y="2337153"/>
            <a:ext cx="7978775" cy="26811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1105646"/>
            <a:ext cx="7984772" cy="1231508"/>
          </a:xfrm>
        </p:spPr>
        <p:txBody>
          <a:bodyPr/>
          <a:lstStyle/>
          <a:p>
            <a:r>
              <a:rPr lang="nl-NL" dirty="0"/>
              <a:t>Klik om stijl te bewerken</a:t>
            </a:r>
          </a:p>
        </p:txBody>
      </p:sp>
      <p:sp>
        <p:nvSpPr>
          <p:cNvPr id="11" name="Tijdelijke aanduiding voor afbeelding 13">
            <a:extLst>
              <a:ext uri="{FF2B5EF4-FFF2-40B4-BE49-F238E27FC236}">
                <a16:creationId xmlns:a16="http://schemas.microsoft.com/office/drawing/2014/main" id="{8B155A77-9972-F745-93CB-75D872DC3C96}"/>
              </a:ext>
            </a:extLst>
          </p:cNvPr>
          <p:cNvSpPr>
            <a:spLocks noGrp="1"/>
          </p:cNvSpPr>
          <p:nvPr>
            <p:ph type="pic" sz="quarter" idx="14"/>
          </p:nvPr>
        </p:nvSpPr>
        <p:spPr>
          <a:xfrm>
            <a:off x="6271200" y="0"/>
            <a:ext cx="2872800" cy="688000"/>
          </a:xfrm>
        </p:spPr>
        <p:txBody>
          <a:bodyPr/>
          <a:lstStyle>
            <a:lvl1pPr marL="0" indent="0">
              <a:buNone/>
              <a:defRPr/>
            </a:lvl1pPr>
          </a:lstStyle>
          <a:p>
            <a:endParaRPr lang="nl-NL" dirty="0"/>
          </a:p>
        </p:txBody>
      </p:sp>
    </p:spTree>
    <p:extLst>
      <p:ext uri="{BB962C8B-B14F-4D97-AF65-F5344CB8AC3E}">
        <p14:creationId xmlns:p14="http://schemas.microsoft.com/office/powerpoint/2010/main" val="378133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200460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39566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166774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288049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35005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55004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282183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DE71A0E-7D58-FD4D-99DD-E0A9781F6D5C}" type="datetimeFigureOut">
              <a:rPr lang="nl-NL" smtClean="0"/>
              <a:t>08-02-2023</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BE3135B1-3D9D-E144-B74D-F9A427CAFFBD}" type="slidenum">
              <a:rPr lang="nl-NL" smtClean="0"/>
              <a:t>‹#›</a:t>
            </a:fld>
            <a:endParaRPr lang="nl-NL" dirty="0"/>
          </a:p>
        </p:txBody>
      </p:sp>
    </p:spTree>
    <p:extLst>
      <p:ext uri="{BB962C8B-B14F-4D97-AF65-F5344CB8AC3E}">
        <p14:creationId xmlns:p14="http://schemas.microsoft.com/office/powerpoint/2010/main" val="165499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0DE71A0E-7D58-FD4D-99DD-E0A9781F6D5C}" type="datetimeFigureOut">
              <a:rPr lang="nl-NL" smtClean="0"/>
              <a:t>08-02-2023</a:t>
            </a:fld>
            <a:endParaRPr lang="nl-NL"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E3135B1-3D9D-E144-B74D-F9A427CAFFBD}" type="slidenum">
              <a:rPr lang="nl-NL" smtClean="0"/>
              <a:t>‹#›</a:t>
            </a:fld>
            <a:endParaRPr lang="nl-NL" dirty="0"/>
          </a:p>
        </p:txBody>
      </p:sp>
      <p:pic>
        <p:nvPicPr>
          <p:cNvPr id="7" name="Picture 6" descr="Text&#10;&#10;Description automatically generated with low confidence">
            <a:extLst>
              <a:ext uri="{FF2B5EF4-FFF2-40B4-BE49-F238E27FC236}">
                <a16:creationId xmlns:a16="http://schemas.microsoft.com/office/drawing/2014/main" id="{640AF8E5-2005-ED40-AF43-766EDC7CBF2C}"/>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44559" y="-788"/>
            <a:ext cx="728922" cy="728922"/>
          </a:xfrm>
          <a:prstGeom prst="rect">
            <a:avLst/>
          </a:prstGeom>
        </p:spPr>
      </p:pic>
    </p:spTree>
    <p:extLst>
      <p:ext uri="{BB962C8B-B14F-4D97-AF65-F5344CB8AC3E}">
        <p14:creationId xmlns:p14="http://schemas.microsoft.com/office/powerpoint/2010/main" val="3015734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BBB3D6B-3081-0DF2-3169-A6230ADD59AD}"/>
              </a:ext>
            </a:extLst>
          </p:cNvPr>
          <p:cNvSpPr txBox="1">
            <a:spLocks/>
          </p:cNvSpPr>
          <p:nvPr/>
        </p:nvSpPr>
        <p:spPr>
          <a:xfrm>
            <a:off x="1171253" y="1720516"/>
            <a:ext cx="7026073" cy="335681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latin typeface="Myriad Pro" panose="020B0503030403020204" pitchFamily="34" charset="0"/>
              </a:rPr>
              <a:t>JEANNEKE WILLEMS</a:t>
            </a:r>
          </a:p>
          <a:p>
            <a:r>
              <a:rPr lang="nl-NL" b="1" dirty="0">
                <a:latin typeface="Myriad Pro" panose="020B0503030403020204" pitchFamily="34" charset="0"/>
              </a:rPr>
              <a:t>VERENIGING HOGESCHOLEN</a:t>
            </a:r>
          </a:p>
        </p:txBody>
      </p:sp>
      <p:pic>
        <p:nvPicPr>
          <p:cNvPr id="1026" name="Picture 2" descr="Image result for vereniging hogescholen logo">
            <a:extLst>
              <a:ext uri="{FF2B5EF4-FFF2-40B4-BE49-F238E27FC236}">
                <a16:creationId xmlns:a16="http://schemas.microsoft.com/office/drawing/2014/main" id="{318711D9-5A72-20C8-974D-7502D6A5A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295" y="60160"/>
            <a:ext cx="1708150" cy="109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3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232EFEDC-CAC7-AB45-8F02-BF32C0493DAA}"/>
              </a:ext>
            </a:extLst>
          </p:cNvPr>
          <p:cNvSpPr>
            <a:spLocks noGrp="1"/>
          </p:cNvSpPr>
          <p:nvPr>
            <p:ph idx="1"/>
          </p:nvPr>
        </p:nvSpPr>
        <p:spPr>
          <a:xfrm>
            <a:off x="628649" y="1828800"/>
            <a:ext cx="8420757" cy="3753291"/>
          </a:xfrm>
        </p:spPr>
        <p:txBody>
          <a:bodyPr>
            <a:normAutofit/>
          </a:bodyPr>
          <a:lstStyle/>
          <a:p>
            <a:pPr marL="0" indent="0">
              <a:buNone/>
            </a:pPr>
            <a:r>
              <a:rPr lang="en-GB" sz="2800" dirty="0" err="1"/>
              <a:t>Leercultuur</a:t>
            </a:r>
            <a:r>
              <a:rPr lang="en-GB" sz="2800" dirty="0"/>
              <a:t> </a:t>
            </a:r>
            <a:r>
              <a:rPr lang="en-GB" sz="2800" dirty="0" err="1"/>
              <a:t>activeren</a:t>
            </a:r>
            <a:r>
              <a:rPr lang="en-GB" sz="2800" dirty="0"/>
              <a:t> in </a:t>
            </a:r>
            <a:r>
              <a:rPr lang="en-GB" sz="2800" dirty="0" err="1"/>
              <a:t>bedrijven</a:t>
            </a:r>
            <a:endParaRPr lang="en-GB" sz="2800" dirty="0"/>
          </a:p>
          <a:p>
            <a:pPr lvl="2"/>
            <a:r>
              <a:rPr lang="en-GB" sz="2400" dirty="0" err="1"/>
              <a:t>lerende</a:t>
            </a:r>
            <a:r>
              <a:rPr lang="en-GB" sz="2400" dirty="0"/>
              <a:t> </a:t>
            </a:r>
            <a:r>
              <a:rPr lang="en-GB" sz="2400" dirty="0" err="1"/>
              <a:t>cellen</a:t>
            </a:r>
            <a:r>
              <a:rPr lang="en-GB" sz="2400" dirty="0"/>
              <a:t> &amp; </a:t>
            </a:r>
            <a:r>
              <a:rPr lang="en-GB" sz="2400" dirty="0" err="1"/>
              <a:t>leermeesterschap</a:t>
            </a:r>
            <a:r>
              <a:rPr lang="en-GB" sz="2400" dirty="0"/>
              <a:t> </a:t>
            </a:r>
            <a:r>
              <a:rPr lang="en-GB" sz="2400" dirty="0" err="1"/>
              <a:t>voor</a:t>
            </a:r>
            <a:r>
              <a:rPr lang="en-GB" sz="2400" dirty="0"/>
              <a:t> </a:t>
            </a:r>
            <a:r>
              <a:rPr lang="en-GB" sz="2400" dirty="0" err="1"/>
              <a:t>zij-instromers</a:t>
            </a:r>
            <a:r>
              <a:rPr lang="en-GB" sz="2400" dirty="0"/>
              <a:t> </a:t>
            </a:r>
          </a:p>
          <a:p>
            <a:pPr lvl="2"/>
            <a:r>
              <a:rPr lang="en-GB" sz="2400" dirty="0"/>
              <a:t>Van </a:t>
            </a:r>
            <a:r>
              <a:rPr lang="en-GB" sz="2400" dirty="0" err="1"/>
              <a:t>vacatures</a:t>
            </a:r>
            <a:r>
              <a:rPr lang="en-GB" sz="2400" dirty="0"/>
              <a:t> </a:t>
            </a:r>
            <a:r>
              <a:rPr lang="en-GB" sz="2400" dirty="0" err="1"/>
              <a:t>naar</a:t>
            </a:r>
            <a:r>
              <a:rPr lang="en-GB" sz="2400" dirty="0"/>
              <a:t> skills based hiring</a:t>
            </a:r>
          </a:p>
          <a:p>
            <a:pPr lvl="2"/>
            <a:r>
              <a:rPr lang="en-GB" sz="2400" dirty="0" err="1"/>
              <a:t>openstaan</a:t>
            </a:r>
            <a:r>
              <a:rPr lang="en-GB" sz="2400" dirty="0"/>
              <a:t> </a:t>
            </a:r>
            <a:r>
              <a:rPr lang="en-GB" sz="2400" dirty="0" err="1"/>
              <a:t>voor</a:t>
            </a:r>
            <a:r>
              <a:rPr lang="en-GB" sz="2400" dirty="0"/>
              <a:t> divers talent </a:t>
            </a:r>
            <a:r>
              <a:rPr lang="en-GB" sz="2400" dirty="0" err="1"/>
              <a:t>en</a:t>
            </a:r>
            <a:r>
              <a:rPr lang="en-GB" sz="2400" dirty="0"/>
              <a:t> </a:t>
            </a:r>
            <a:r>
              <a:rPr lang="en-GB" sz="2400" dirty="0" err="1"/>
              <a:t>koesteren</a:t>
            </a:r>
            <a:endParaRPr lang="en-GB" sz="2400" dirty="0"/>
          </a:p>
          <a:p>
            <a:pPr marL="0" indent="0">
              <a:buNone/>
            </a:pPr>
            <a:r>
              <a:rPr lang="en-GB" sz="2800" dirty="0" err="1"/>
              <a:t>Adoptievermogen</a:t>
            </a:r>
            <a:endParaRPr lang="en-GB" sz="2800" dirty="0"/>
          </a:p>
          <a:p>
            <a:pPr lvl="2"/>
            <a:r>
              <a:rPr lang="en-GB" sz="2400" dirty="0" err="1"/>
              <a:t>begeleidingscapacteit</a:t>
            </a:r>
            <a:r>
              <a:rPr lang="en-GB" sz="2400" dirty="0"/>
              <a:t> </a:t>
            </a:r>
            <a:r>
              <a:rPr lang="en-GB" sz="2400" dirty="0" err="1"/>
              <a:t>organiseren</a:t>
            </a:r>
            <a:endParaRPr lang="en-GB" sz="2400" dirty="0"/>
          </a:p>
          <a:p>
            <a:pPr lvl="2"/>
            <a:r>
              <a:rPr lang="en-GB" sz="2400" dirty="0" err="1"/>
              <a:t>middelen</a:t>
            </a:r>
            <a:r>
              <a:rPr lang="en-GB" sz="2400" dirty="0"/>
              <a:t> </a:t>
            </a:r>
            <a:r>
              <a:rPr lang="en-GB" sz="2400" dirty="0" err="1"/>
              <a:t>voor</a:t>
            </a:r>
            <a:r>
              <a:rPr lang="en-GB" sz="2400" dirty="0"/>
              <a:t> </a:t>
            </a:r>
            <a:r>
              <a:rPr lang="en-GB" sz="2400" dirty="0" err="1"/>
              <a:t>opleidingen</a:t>
            </a:r>
            <a:r>
              <a:rPr lang="en-GB" sz="2400" dirty="0"/>
              <a:t> (geld)</a:t>
            </a:r>
          </a:p>
          <a:p>
            <a:pPr lvl="2"/>
            <a:r>
              <a:rPr lang="en-GB" sz="2400" dirty="0" err="1"/>
              <a:t>aantal</a:t>
            </a:r>
            <a:r>
              <a:rPr lang="en-GB" sz="2400" dirty="0"/>
              <a:t> </a:t>
            </a:r>
            <a:r>
              <a:rPr lang="en-GB" sz="2400" dirty="0" err="1"/>
              <a:t>leerwerkplekken</a:t>
            </a:r>
            <a:r>
              <a:rPr lang="en-GB" sz="2400" dirty="0"/>
              <a:t> </a:t>
            </a:r>
          </a:p>
          <a:p>
            <a:pPr marL="0" indent="0">
              <a:buNone/>
            </a:pPr>
            <a:endParaRPr lang="nl-NL" sz="3600" dirty="0"/>
          </a:p>
        </p:txBody>
      </p:sp>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le 2">
            <a:extLst>
              <a:ext uri="{FF2B5EF4-FFF2-40B4-BE49-F238E27FC236}">
                <a16:creationId xmlns:a16="http://schemas.microsoft.com/office/drawing/2014/main" id="{D76B7131-44CC-9916-B5BE-658CC15C25C8}"/>
              </a:ext>
            </a:extLst>
          </p:cNvPr>
          <p:cNvSpPr txBox="1">
            <a:spLocks/>
          </p:cNvSpPr>
          <p:nvPr/>
        </p:nvSpPr>
        <p:spPr>
          <a:xfrm>
            <a:off x="1171253" y="221738"/>
            <a:ext cx="7026073" cy="7289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latin typeface="Myriad Pro" panose="020B0503030403020204" pitchFamily="34" charset="0"/>
              </a:rPr>
              <a:t>LEERCULTUUR &amp; ADOPTIEVERMOGEN</a:t>
            </a:r>
          </a:p>
        </p:txBody>
      </p:sp>
      <p:pic>
        <p:nvPicPr>
          <p:cNvPr id="6" name="Picture 5" descr="Text&#10;&#10;Description automatically generated with low confidence">
            <a:extLst>
              <a:ext uri="{FF2B5EF4-FFF2-40B4-BE49-F238E27FC236}">
                <a16:creationId xmlns:a16="http://schemas.microsoft.com/office/drawing/2014/main" id="{0B16BB3A-F103-2AE2-08EA-FC9446C3FF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146238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osmetic &amp; General Dentistry in Austin, Texas | Dr. Schmid">
            <a:extLst>
              <a:ext uri="{FF2B5EF4-FFF2-40B4-BE49-F238E27FC236}">
                <a16:creationId xmlns:a16="http://schemas.microsoft.com/office/drawing/2014/main" id="{F8C0255D-2A19-6DF5-28B0-204224F1B415}"/>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123" y="1068"/>
            <a:ext cx="9143980" cy="57139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with low confidence">
            <a:extLst>
              <a:ext uri="{FF2B5EF4-FFF2-40B4-BE49-F238E27FC236}">
                <a16:creationId xmlns:a16="http://schemas.microsoft.com/office/drawing/2014/main" id="{3D19ECB6-A1C0-5C3C-E583-C8597F24A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559" y="-788"/>
            <a:ext cx="728922" cy="728922"/>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0CA20CAC-7C37-1AE5-8D03-9239213D5B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
        <p:nvSpPr>
          <p:cNvPr id="2" name="Rectangle 1">
            <a:extLst>
              <a:ext uri="{FF2B5EF4-FFF2-40B4-BE49-F238E27FC236}">
                <a16:creationId xmlns:a16="http://schemas.microsoft.com/office/drawing/2014/main" id="{9324ABA7-360E-5F69-3CF8-C49331DB7320}"/>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le 2">
            <a:extLst>
              <a:ext uri="{FF2B5EF4-FFF2-40B4-BE49-F238E27FC236}">
                <a16:creationId xmlns:a16="http://schemas.microsoft.com/office/drawing/2014/main" id="{733FD1F9-B0AC-506F-C608-5E21EA6FA3F3}"/>
              </a:ext>
            </a:extLst>
          </p:cNvPr>
          <p:cNvSpPr txBox="1">
            <a:spLocks/>
          </p:cNvSpPr>
          <p:nvPr/>
        </p:nvSpPr>
        <p:spPr>
          <a:xfrm>
            <a:off x="1171253" y="221738"/>
            <a:ext cx="7026073" cy="728921"/>
          </a:xfrm>
          <a:prstGeom prst="rect">
            <a:avLst/>
          </a:prstGeom>
          <a:solidFill>
            <a:schemeClr val="bg1">
              <a:lumMod val="50000"/>
              <a:alpha val="3495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solidFill>
                  <a:schemeClr val="bg1"/>
                </a:solidFill>
                <a:latin typeface="Myriad Pro" panose="020B0503030403020204" pitchFamily="34" charset="0"/>
              </a:rPr>
              <a:t>WERVEN DIVERS TALENT</a:t>
            </a:r>
          </a:p>
        </p:txBody>
      </p:sp>
    </p:spTree>
    <p:extLst>
      <p:ext uri="{BB962C8B-B14F-4D97-AF65-F5344CB8AC3E}">
        <p14:creationId xmlns:p14="http://schemas.microsoft.com/office/powerpoint/2010/main" val="416807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EFEDC-CAC7-AB45-8F02-BF32C0493DAA}"/>
              </a:ext>
            </a:extLst>
          </p:cNvPr>
          <p:cNvSpPr>
            <a:spLocks noGrp="1"/>
          </p:cNvSpPr>
          <p:nvPr>
            <p:ph idx="1"/>
          </p:nvPr>
        </p:nvSpPr>
        <p:spPr>
          <a:xfrm>
            <a:off x="628649" y="1775012"/>
            <a:ext cx="8420757" cy="3372458"/>
          </a:xfrm>
        </p:spPr>
        <p:txBody>
          <a:bodyPr>
            <a:normAutofit/>
          </a:bodyPr>
          <a:lstStyle/>
          <a:p>
            <a:pPr marL="0" indent="0">
              <a:buNone/>
            </a:pPr>
            <a:r>
              <a:rPr lang="nl-NL" sz="2000" dirty="0"/>
              <a:t>WERVEN ZIJ-INSTROMERS</a:t>
            </a:r>
          </a:p>
          <a:p>
            <a:r>
              <a:rPr lang="nl-NL" sz="2000" dirty="0"/>
              <a:t>Vertel een verhaal wat inspeelt op hun dromen </a:t>
            </a:r>
          </a:p>
          <a:p>
            <a:r>
              <a:rPr lang="nl-NL" sz="2000" dirty="0"/>
              <a:t>Verruim beeldvorming techniek </a:t>
            </a:r>
          </a:p>
          <a:p>
            <a:r>
              <a:rPr lang="nl-NL" sz="2000" dirty="0"/>
              <a:t>Koppeling duurzame wereld </a:t>
            </a:r>
          </a:p>
          <a:p>
            <a:r>
              <a:rPr lang="nl-NL" sz="2000" dirty="0"/>
              <a:t>Koppeling duurzame carrière</a:t>
            </a:r>
          </a:p>
          <a:p>
            <a:endParaRPr lang="en-GB" sz="2000" dirty="0"/>
          </a:p>
          <a:p>
            <a:pPr marL="0" indent="0">
              <a:buNone/>
            </a:pPr>
            <a:endParaRPr lang="nl-NL" sz="2400" dirty="0"/>
          </a:p>
          <a:p>
            <a:endParaRPr lang="nl-NL" sz="2400" dirty="0"/>
          </a:p>
        </p:txBody>
      </p:sp>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1">
            <a:extLst>
              <a:ext uri="{FF2B5EF4-FFF2-40B4-BE49-F238E27FC236}">
                <a16:creationId xmlns:a16="http://schemas.microsoft.com/office/drawing/2014/main" id="{F5E89C88-9E95-D354-7BD4-AE4384EAE569}"/>
              </a:ext>
            </a:extLst>
          </p:cNvPr>
          <p:cNvSpPr txBox="1">
            <a:spLocks/>
          </p:cNvSpPr>
          <p:nvPr/>
        </p:nvSpPr>
        <p:spPr>
          <a:xfrm>
            <a:off x="1378664" y="679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latin typeface="Myriad Pro" panose="020B0503030403020204" pitchFamily="34" charset="0"/>
              </a:rPr>
              <a:t>WERVEN DIVERS TALET</a:t>
            </a:r>
          </a:p>
        </p:txBody>
      </p:sp>
      <p:pic>
        <p:nvPicPr>
          <p:cNvPr id="4" name="Picture 3" descr="Text&#10;&#10;Description automatically generated with low confidence">
            <a:extLst>
              <a:ext uri="{FF2B5EF4-FFF2-40B4-BE49-F238E27FC236}">
                <a16:creationId xmlns:a16="http://schemas.microsoft.com/office/drawing/2014/main" id="{CD3C0480-FFBA-64A5-B828-0A341FC62A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3750796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6A0CAB-DB27-7045-88E4-5456B826FA7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35" t="1735" r="1576" b="1576"/>
          <a:stretch/>
        </p:blipFill>
        <p:spPr>
          <a:xfrm>
            <a:off x="0" y="-57822"/>
            <a:ext cx="9249558" cy="5772822"/>
          </a:xfrm>
        </p:spPr>
      </p:pic>
      <p:pic>
        <p:nvPicPr>
          <p:cNvPr id="2" name="Picture 1" descr="Text&#10;&#10;Description automatically generated with low confidence">
            <a:extLst>
              <a:ext uri="{FF2B5EF4-FFF2-40B4-BE49-F238E27FC236}">
                <a16:creationId xmlns:a16="http://schemas.microsoft.com/office/drawing/2014/main" id="{1F2A6557-1220-43BC-7829-E1A3D13BC1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559" y="-788"/>
            <a:ext cx="728922" cy="728922"/>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59BF2512-1889-6765-869B-31D99DCA4A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
        <p:nvSpPr>
          <p:cNvPr id="4" name="Rectangle 3">
            <a:extLst>
              <a:ext uri="{FF2B5EF4-FFF2-40B4-BE49-F238E27FC236}">
                <a16:creationId xmlns:a16="http://schemas.microsoft.com/office/drawing/2014/main" id="{C5D5EC57-3D5D-6208-3289-1254C71C78F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80472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ky, sale&#10;&#10;Description automatically generated">
            <a:extLst>
              <a:ext uri="{FF2B5EF4-FFF2-40B4-BE49-F238E27FC236}">
                <a16:creationId xmlns:a16="http://schemas.microsoft.com/office/drawing/2014/main" id="{CD45BBF3-AA1E-264C-9456-A09DE9C16EA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68"/>
            <a:ext cx="9143980" cy="5713932"/>
          </a:xfrm>
          <a:prstGeom prst="rect">
            <a:avLst/>
          </a:prstGeom>
        </p:spPr>
      </p:pic>
      <p:pic>
        <p:nvPicPr>
          <p:cNvPr id="3" name="Picture 2" descr="A red sign with white text&#10;&#10;Description automatically generated with medium confidence">
            <a:extLst>
              <a:ext uri="{FF2B5EF4-FFF2-40B4-BE49-F238E27FC236}">
                <a16:creationId xmlns:a16="http://schemas.microsoft.com/office/drawing/2014/main" id="{DA1C0DDC-4475-5347-85A4-497E0840A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6650" y="5052557"/>
            <a:ext cx="1657350" cy="347864"/>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A7FE7566-470C-4EC1-84DA-4D2F02A33A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559" y="-788"/>
            <a:ext cx="728922" cy="728922"/>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D050C43A-B49F-E93C-4948-3C2CD4C290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15942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EFEDC-CAC7-AB45-8F02-BF32C0493DAA}"/>
              </a:ext>
            </a:extLst>
          </p:cNvPr>
          <p:cNvSpPr>
            <a:spLocks noGrp="1"/>
          </p:cNvSpPr>
          <p:nvPr>
            <p:ph idx="1"/>
          </p:nvPr>
        </p:nvSpPr>
        <p:spPr>
          <a:xfrm>
            <a:off x="628649" y="1775012"/>
            <a:ext cx="8420757" cy="3372458"/>
          </a:xfrm>
        </p:spPr>
        <p:txBody>
          <a:bodyPr>
            <a:normAutofit/>
          </a:bodyPr>
          <a:lstStyle/>
          <a:p>
            <a:pPr marL="0" indent="0">
              <a:buNone/>
            </a:pPr>
            <a:r>
              <a:rPr lang="nl-NL" sz="1800" dirty="0"/>
              <a:t>Ontwerpen en toetsen van optimale ‘KLANTREIS’ voor kandidaten inclusief maatwerk voor opleidingen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p>
          <a:p>
            <a:r>
              <a:rPr lang="nl-NL" sz="2000" dirty="0"/>
              <a:t>Oriënteren in techniek faciliteren (proces: infrastructuur &amp; tijd)</a:t>
            </a:r>
          </a:p>
          <a:p>
            <a:r>
              <a:rPr lang="en-GB" sz="2000" dirty="0"/>
              <a:t>Warm </a:t>
            </a:r>
            <a:r>
              <a:rPr lang="en-GB" sz="2000" dirty="0" err="1"/>
              <a:t>welkom</a:t>
            </a:r>
            <a:r>
              <a:rPr lang="en-GB" sz="2000" dirty="0"/>
              <a:t>: </a:t>
            </a:r>
            <a:r>
              <a:rPr lang="en-GB" sz="2000" dirty="0" err="1"/>
              <a:t>waardering</a:t>
            </a:r>
            <a:r>
              <a:rPr lang="en-GB" sz="2000" dirty="0"/>
              <a:t> </a:t>
            </a:r>
            <a:r>
              <a:rPr lang="en-GB" sz="2000" dirty="0" err="1"/>
              <a:t>voor</a:t>
            </a:r>
            <a:r>
              <a:rPr lang="en-GB" sz="2000" dirty="0"/>
              <a:t> </a:t>
            </a:r>
            <a:r>
              <a:rPr lang="en-GB" sz="2000" dirty="0" err="1"/>
              <a:t>eerder</a:t>
            </a:r>
            <a:r>
              <a:rPr lang="en-GB" sz="2000" dirty="0"/>
              <a:t> </a:t>
            </a:r>
            <a:r>
              <a:rPr lang="en-GB" sz="2000" dirty="0" err="1"/>
              <a:t>verworven</a:t>
            </a:r>
            <a:r>
              <a:rPr lang="en-GB" sz="2000" dirty="0"/>
              <a:t> skills</a:t>
            </a:r>
          </a:p>
          <a:p>
            <a:r>
              <a:rPr lang="en-GB" sz="2000" dirty="0" err="1"/>
              <a:t>Vergeet</a:t>
            </a:r>
            <a:r>
              <a:rPr lang="en-GB" sz="2000" dirty="0"/>
              <a:t> </a:t>
            </a:r>
            <a:r>
              <a:rPr lang="en-GB" sz="2000" dirty="0" err="1"/>
              <a:t>niet</a:t>
            </a:r>
            <a:r>
              <a:rPr lang="en-GB" sz="2000" dirty="0"/>
              <a:t> </a:t>
            </a:r>
            <a:r>
              <a:rPr lang="en-GB" sz="2000" dirty="0" err="1"/>
              <a:t>HERoriënteren</a:t>
            </a:r>
            <a:r>
              <a:rPr lang="en-GB" sz="2000" dirty="0"/>
              <a:t> </a:t>
            </a:r>
            <a:r>
              <a:rPr lang="en-GB" sz="2000" dirty="0" err="1"/>
              <a:t>voor</a:t>
            </a:r>
            <a:r>
              <a:rPr lang="en-GB" sz="2000" dirty="0"/>
              <a:t> de </a:t>
            </a:r>
            <a:r>
              <a:rPr lang="en-GB" sz="2000" dirty="0" err="1"/>
              <a:t>huidige</a:t>
            </a:r>
            <a:r>
              <a:rPr lang="en-GB" sz="2000" dirty="0"/>
              <a:t> </a:t>
            </a:r>
            <a:r>
              <a:rPr lang="en-GB" sz="2000" dirty="0" err="1"/>
              <a:t>uitstroom</a:t>
            </a:r>
            <a:r>
              <a:rPr lang="en-GB" sz="2000" dirty="0"/>
              <a:t> (50%)</a:t>
            </a:r>
          </a:p>
          <a:p>
            <a:r>
              <a:rPr lang="en-GB" sz="2000" dirty="0" err="1"/>
              <a:t>Oriënteren</a:t>
            </a:r>
            <a:r>
              <a:rPr lang="en-GB" sz="2000" dirty="0"/>
              <a:t> is </a:t>
            </a:r>
            <a:r>
              <a:rPr lang="en-GB" sz="2000" dirty="0" err="1"/>
              <a:t>een</a:t>
            </a:r>
            <a:r>
              <a:rPr lang="en-GB" sz="2000" dirty="0"/>
              <a:t> continue </a:t>
            </a:r>
            <a:r>
              <a:rPr lang="en-GB" sz="2000" dirty="0" err="1"/>
              <a:t>proces</a:t>
            </a:r>
            <a:r>
              <a:rPr lang="en-GB" sz="2000" dirty="0"/>
              <a:t> </a:t>
            </a:r>
            <a:r>
              <a:rPr lang="en-GB" sz="2000" dirty="0" err="1"/>
              <a:t>ook</a:t>
            </a:r>
            <a:r>
              <a:rPr lang="en-GB" sz="2000" dirty="0"/>
              <a:t> </a:t>
            </a:r>
            <a:r>
              <a:rPr lang="en-GB" sz="2000" dirty="0" err="1"/>
              <a:t>als</a:t>
            </a:r>
            <a:r>
              <a:rPr lang="en-GB" sz="2000" dirty="0"/>
              <a:t> je </a:t>
            </a:r>
            <a:r>
              <a:rPr lang="en-GB" sz="2000" dirty="0" err="1"/>
              <a:t>werkt</a:t>
            </a:r>
            <a:endParaRPr lang="en-GB" sz="2000" dirty="0"/>
          </a:p>
          <a:p>
            <a:endParaRPr lang="en-GB" sz="2000" dirty="0"/>
          </a:p>
          <a:p>
            <a:pPr lvl="1">
              <a:buFont typeface="Wingdings" pitchFamily="2" charset="2"/>
              <a:buChar char="Ø"/>
            </a:pPr>
            <a:r>
              <a:rPr lang="en-GB" sz="2400" b="1" dirty="0">
                <a:latin typeface="Myriad Pro" panose="020B0503030403020204" pitchFamily="34" charset="0"/>
              </a:rPr>
              <a:t>OPTIMALE KLANTREIS</a:t>
            </a:r>
            <a:endParaRPr lang="en-GB" sz="1700" b="1" dirty="0"/>
          </a:p>
          <a:p>
            <a:pPr marL="0" indent="0">
              <a:buNone/>
            </a:pPr>
            <a:endParaRPr lang="nl-NL" sz="2400" dirty="0"/>
          </a:p>
          <a:p>
            <a:endParaRPr lang="nl-NL" sz="2400" dirty="0"/>
          </a:p>
        </p:txBody>
      </p:sp>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1">
            <a:extLst>
              <a:ext uri="{FF2B5EF4-FFF2-40B4-BE49-F238E27FC236}">
                <a16:creationId xmlns:a16="http://schemas.microsoft.com/office/drawing/2014/main" id="{F5E89C88-9E95-D354-7BD4-AE4384EAE569}"/>
              </a:ext>
            </a:extLst>
          </p:cNvPr>
          <p:cNvSpPr txBox="1">
            <a:spLocks/>
          </p:cNvSpPr>
          <p:nvPr/>
        </p:nvSpPr>
        <p:spPr>
          <a:xfrm>
            <a:off x="1378664" y="679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latin typeface="Myriad Pro" panose="020B0503030403020204" pitchFamily="34" charset="0"/>
              </a:rPr>
              <a:t>ORIËNTATIEFASE</a:t>
            </a:r>
          </a:p>
        </p:txBody>
      </p:sp>
      <p:pic>
        <p:nvPicPr>
          <p:cNvPr id="4" name="Picture 3" descr="Text&#10;&#10;Description automatically generated with low confidence">
            <a:extLst>
              <a:ext uri="{FF2B5EF4-FFF2-40B4-BE49-F238E27FC236}">
                <a16:creationId xmlns:a16="http://schemas.microsoft.com/office/drawing/2014/main" id="{CD3C0480-FFBA-64A5-B828-0A341FC62A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347963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6B57B080-F990-E410-40AC-0256B3967145}"/>
              </a:ext>
            </a:extLst>
          </p:cNvPr>
          <p:cNvSpPr/>
          <p:nvPr/>
        </p:nvSpPr>
        <p:spPr>
          <a:xfrm>
            <a:off x="3119713" y="1678187"/>
            <a:ext cx="3442452" cy="3442452"/>
          </a:xfrm>
          <a:prstGeom prst="ellipse">
            <a:avLst/>
          </a:prstGeom>
          <a:noFill/>
          <a:ln w="254000">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1">
            <a:extLst>
              <a:ext uri="{FF2B5EF4-FFF2-40B4-BE49-F238E27FC236}">
                <a16:creationId xmlns:a16="http://schemas.microsoft.com/office/drawing/2014/main" id="{F5E89C88-9E95-D354-7BD4-AE4384EAE569}"/>
              </a:ext>
            </a:extLst>
          </p:cNvPr>
          <p:cNvSpPr txBox="1">
            <a:spLocks/>
          </p:cNvSpPr>
          <p:nvPr/>
        </p:nvSpPr>
        <p:spPr>
          <a:xfrm>
            <a:off x="1378664" y="679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latin typeface="Myriad Pro" panose="020B0503030403020204" pitchFamily="34" charset="0"/>
              </a:rPr>
              <a:t>TECH FOR LIFE LOOP</a:t>
            </a:r>
          </a:p>
        </p:txBody>
      </p:sp>
      <p:sp>
        <p:nvSpPr>
          <p:cNvPr id="8" name="Rounded Rectangle 7">
            <a:extLst>
              <a:ext uri="{FF2B5EF4-FFF2-40B4-BE49-F238E27FC236}">
                <a16:creationId xmlns:a16="http://schemas.microsoft.com/office/drawing/2014/main" id="{63B7B406-7389-3936-8573-0E7C45DD8D8A}"/>
              </a:ext>
            </a:extLst>
          </p:cNvPr>
          <p:cNvSpPr/>
          <p:nvPr/>
        </p:nvSpPr>
        <p:spPr>
          <a:xfrm>
            <a:off x="1992908" y="1758568"/>
            <a:ext cx="1738613" cy="296606"/>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(her)oriënteren</a:t>
            </a:r>
          </a:p>
        </p:txBody>
      </p:sp>
      <p:sp>
        <p:nvSpPr>
          <p:cNvPr id="10" name="Rounded Rectangle 9">
            <a:extLst>
              <a:ext uri="{FF2B5EF4-FFF2-40B4-BE49-F238E27FC236}">
                <a16:creationId xmlns:a16="http://schemas.microsoft.com/office/drawing/2014/main" id="{9F4825C6-5424-3953-BC24-96CEB37BD06C}"/>
              </a:ext>
            </a:extLst>
          </p:cNvPr>
          <p:cNvSpPr/>
          <p:nvPr/>
        </p:nvSpPr>
        <p:spPr>
          <a:xfrm>
            <a:off x="5193141" y="2086982"/>
            <a:ext cx="2001595" cy="9359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werken</a:t>
            </a:r>
          </a:p>
        </p:txBody>
      </p:sp>
      <p:sp>
        <p:nvSpPr>
          <p:cNvPr id="12" name="Rounded Rectangle 11">
            <a:extLst>
              <a:ext uri="{FF2B5EF4-FFF2-40B4-BE49-F238E27FC236}">
                <a16:creationId xmlns:a16="http://schemas.microsoft.com/office/drawing/2014/main" id="{B8427431-EF8C-E6B2-7399-E7BD62BA5EBE}"/>
              </a:ext>
            </a:extLst>
          </p:cNvPr>
          <p:cNvSpPr/>
          <p:nvPr/>
        </p:nvSpPr>
        <p:spPr>
          <a:xfrm>
            <a:off x="5193141" y="3642383"/>
            <a:ext cx="2001595" cy="9359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leren</a:t>
            </a:r>
          </a:p>
        </p:txBody>
      </p:sp>
      <p:pic>
        <p:nvPicPr>
          <p:cNvPr id="17" name="Picture 16" descr="A group of people in a vehicle&#10;&#10;Description automatically generated with low confidence">
            <a:extLst>
              <a:ext uri="{FF2B5EF4-FFF2-40B4-BE49-F238E27FC236}">
                <a16:creationId xmlns:a16="http://schemas.microsoft.com/office/drawing/2014/main" id="{6CD38B22-4810-457C-1BE3-6A3CFE7AF5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2374" y="2086982"/>
            <a:ext cx="2508848" cy="2485167"/>
          </a:xfrm>
          <a:prstGeom prst="rect">
            <a:avLst/>
          </a:prstGeom>
          <a:ln w="38100">
            <a:solidFill>
              <a:srgbClr val="00FFB5"/>
            </a:solidFill>
          </a:ln>
          <a:effectLst>
            <a:softEdge rad="12700"/>
          </a:effectLst>
          <a:scene3d>
            <a:camera prst="orthographicFront"/>
            <a:lightRig rig="threePt" dir="t"/>
          </a:scene3d>
          <a:sp3d>
            <a:bevelT prst="angle"/>
          </a:sp3d>
        </p:spPr>
      </p:pic>
      <p:sp>
        <p:nvSpPr>
          <p:cNvPr id="15" name="Triangle 14">
            <a:extLst>
              <a:ext uri="{FF2B5EF4-FFF2-40B4-BE49-F238E27FC236}">
                <a16:creationId xmlns:a16="http://schemas.microsoft.com/office/drawing/2014/main" id="{1E2688A5-CF32-3D04-0AE2-6FCA728D7E79}"/>
              </a:ext>
            </a:extLst>
          </p:cNvPr>
          <p:cNvSpPr/>
          <p:nvPr/>
        </p:nvSpPr>
        <p:spPr>
          <a:xfrm rot="19239237">
            <a:off x="2986237" y="4039416"/>
            <a:ext cx="978817" cy="741181"/>
          </a:xfrm>
          <a:prstGeom prst="triangle">
            <a:avLst/>
          </a:prstGeom>
          <a:solidFill>
            <a:srgbClr val="00FFB5"/>
          </a:solidFill>
          <a:ln>
            <a:solidFill>
              <a:srgbClr val="00F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Oval 18">
            <a:extLst>
              <a:ext uri="{FF2B5EF4-FFF2-40B4-BE49-F238E27FC236}">
                <a16:creationId xmlns:a16="http://schemas.microsoft.com/office/drawing/2014/main" id="{C9F02288-FF37-EAAB-A455-3FA1A3A93F21}"/>
              </a:ext>
            </a:extLst>
          </p:cNvPr>
          <p:cNvSpPr/>
          <p:nvPr/>
        </p:nvSpPr>
        <p:spPr>
          <a:xfrm>
            <a:off x="5111393" y="2795839"/>
            <a:ext cx="2165090" cy="1087443"/>
          </a:xfrm>
          <a:prstGeom prst="ellipse">
            <a:avLst/>
          </a:prstGeom>
          <a:solidFill>
            <a:srgbClr val="00FFB5"/>
          </a:solidFill>
          <a:ln>
            <a:solidFill>
              <a:srgbClr val="00D3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nl-NL" dirty="0">
              <a:solidFill>
                <a:sysClr val="windowText" lastClr="000000"/>
              </a:solidFill>
            </a:endParaRPr>
          </a:p>
        </p:txBody>
      </p:sp>
      <p:sp>
        <p:nvSpPr>
          <p:cNvPr id="18" name="Oval 17">
            <a:extLst>
              <a:ext uri="{FF2B5EF4-FFF2-40B4-BE49-F238E27FC236}">
                <a16:creationId xmlns:a16="http://schemas.microsoft.com/office/drawing/2014/main" id="{6D4B8C0E-CB62-41D9-B637-2FDED2022004}"/>
              </a:ext>
            </a:extLst>
          </p:cNvPr>
          <p:cNvSpPr/>
          <p:nvPr/>
        </p:nvSpPr>
        <p:spPr>
          <a:xfrm>
            <a:off x="5111393" y="2785843"/>
            <a:ext cx="2165090" cy="1087443"/>
          </a:xfrm>
          <a:prstGeom prst="ellipse">
            <a:avLst/>
          </a:prstGeom>
          <a:noFill/>
          <a:ln>
            <a:solidFill>
              <a:srgbClr val="00FF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dirty="0" err="1">
                <a:solidFill>
                  <a:sysClr val="windowText" lastClr="000000"/>
                </a:solidFill>
              </a:rPr>
              <a:t>werken&amp;leren</a:t>
            </a:r>
            <a:endParaRPr lang="nl-NL" dirty="0">
              <a:solidFill>
                <a:sysClr val="windowText" lastClr="000000"/>
              </a:solidFill>
            </a:endParaRPr>
          </a:p>
        </p:txBody>
      </p:sp>
      <p:pic>
        <p:nvPicPr>
          <p:cNvPr id="20" name="Picture 19" descr="Text&#10;&#10;Description automatically generated with low confidence">
            <a:extLst>
              <a:ext uri="{FF2B5EF4-FFF2-40B4-BE49-F238E27FC236}">
                <a16:creationId xmlns:a16="http://schemas.microsoft.com/office/drawing/2014/main" id="{E022EA4C-7508-4781-3F09-F9484D93A5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66199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EFEDC-CAC7-AB45-8F02-BF32C0493DAA}"/>
              </a:ext>
            </a:extLst>
          </p:cNvPr>
          <p:cNvSpPr>
            <a:spLocks noGrp="1"/>
          </p:cNvSpPr>
          <p:nvPr>
            <p:ph idx="1"/>
          </p:nvPr>
        </p:nvSpPr>
        <p:spPr>
          <a:xfrm>
            <a:off x="628649" y="1775012"/>
            <a:ext cx="8420757" cy="3372458"/>
          </a:xfrm>
        </p:spPr>
        <p:txBody>
          <a:bodyPr>
            <a:normAutofit/>
          </a:bodyPr>
          <a:lstStyle/>
          <a:p>
            <a:pPr marL="0" indent="0">
              <a:buNone/>
            </a:pP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Flexibiliseren doe je sam</a:t>
            </a:r>
            <a:r>
              <a:rPr lang="nl-NL"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en met</a:t>
            </a: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werkveld</a:t>
            </a:r>
          </a:p>
          <a:p>
            <a:r>
              <a:rPr lang="nl-NL" sz="2100" dirty="0">
                <a:latin typeface="Calibri" panose="020F0502020204030204" pitchFamily="34" charset="0"/>
                <a:cs typeface="Calibri" panose="020F0502020204030204" pitchFamily="34" charset="0"/>
              </a:rPr>
              <a:t>hybride beroepsopleidingen vormgeven met regionaal werkveld, kennisdeling en samenwerking landelijke netwerk (Diplomagericht)</a:t>
            </a:r>
          </a:p>
          <a:p>
            <a:r>
              <a:rPr lang="nl-NL" dirty="0">
                <a:latin typeface="Calibri" panose="020F0502020204030204" pitchFamily="34" charset="0"/>
                <a:cs typeface="Calibri" panose="020F0502020204030204" pitchFamily="34" charset="0"/>
              </a:rPr>
              <a:t>Kort cyclisch voor beroepsprofiel (</a:t>
            </a:r>
            <a:r>
              <a:rPr lang="nl-NL" dirty="0" err="1">
                <a:latin typeface="Calibri" panose="020F0502020204030204" pitchFamily="34" charset="0"/>
                <a:cs typeface="Calibri" panose="020F0502020204030204" pitchFamily="34" charset="0"/>
              </a:rPr>
              <a:t>Microcredentials</a:t>
            </a:r>
            <a:r>
              <a:rPr lang="nl-NL" dirty="0">
                <a:latin typeface="Calibri" panose="020F0502020204030204" pitchFamily="34" charset="0"/>
                <a:cs typeface="Calibri" panose="020F0502020204030204" pitchFamily="34" charset="0"/>
              </a:rPr>
              <a:t>)</a:t>
            </a:r>
          </a:p>
          <a:p>
            <a:r>
              <a:rPr lang="nl-NL" sz="2100" dirty="0">
                <a:latin typeface="Calibri" panose="020F0502020204030204" pitchFamily="34" charset="0"/>
                <a:cs typeface="Calibri" panose="020F0502020204030204" pitchFamily="34" charset="0"/>
              </a:rPr>
              <a:t>Maatwerk (</a:t>
            </a:r>
            <a:r>
              <a:rPr lang="nl-NL" sz="2100" dirty="0" err="1">
                <a:latin typeface="Calibri" panose="020F0502020204030204" pitchFamily="34" charset="0"/>
                <a:cs typeface="Calibri" panose="020F0502020204030204" pitchFamily="34" charset="0"/>
              </a:rPr>
              <a:t>Microcredentials</a:t>
            </a:r>
            <a:r>
              <a:rPr lang="nl-NL" sz="2100" dirty="0">
                <a:latin typeface="Calibri" panose="020F0502020204030204" pitchFamily="34" charset="0"/>
                <a:cs typeface="Calibri" panose="020F0502020204030204" pitchFamily="34" charset="0"/>
              </a:rPr>
              <a:t>)</a:t>
            </a:r>
          </a:p>
          <a:p>
            <a:pPr marL="0" indent="0">
              <a:buNone/>
            </a:pPr>
            <a:endParaRPr lang="nl-NL" sz="2000" dirty="0"/>
          </a:p>
          <a:p>
            <a:endParaRPr lang="en-GB" sz="2000" dirty="0"/>
          </a:p>
          <a:p>
            <a:pPr lvl="1">
              <a:buFont typeface="Wingdings" pitchFamily="2" charset="2"/>
              <a:buChar char="Ø"/>
            </a:pPr>
            <a:r>
              <a:rPr lang="en-GB" sz="2400" b="1" dirty="0">
                <a:latin typeface="Myriad Pro" panose="020B0503030403020204" pitchFamily="34" charset="0"/>
              </a:rPr>
              <a:t>INDIVIDUEEL MAATWERK</a:t>
            </a:r>
            <a:endParaRPr lang="en-GB" sz="1700" b="1" dirty="0"/>
          </a:p>
          <a:p>
            <a:pPr marL="0" indent="0">
              <a:buNone/>
            </a:pPr>
            <a:endParaRPr lang="nl-NL" sz="2400" dirty="0"/>
          </a:p>
          <a:p>
            <a:endParaRPr lang="nl-NL" sz="2400" dirty="0"/>
          </a:p>
        </p:txBody>
      </p:sp>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1">
            <a:extLst>
              <a:ext uri="{FF2B5EF4-FFF2-40B4-BE49-F238E27FC236}">
                <a16:creationId xmlns:a16="http://schemas.microsoft.com/office/drawing/2014/main" id="{F5E89C88-9E95-D354-7BD4-AE4384EAE569}"/>
              </a:ext>
            </a:extLst>
          </p:cNvPr>
          <p:cNvSpPr txBox="1">
            <a:spLocks/>
          </p:cNvSpPr>
          <p:nvPr/>
        </p:nvSpPr>
        <p:spPr>
          <a:xfrm>
            <a:off x="1378664" y="679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latin typeface="Myriad Pro" panose="020B0503030403020204" pitchFamily="34" charset="0"/>
              </a:rPr>
              <a:t>FLEXIBILISEREN AANBOD</a:t>
            </a:r>
          </a:p>
        </p:txBody>
      </p:sp>
      <p:pic>
        <p:nvPicPr>
          <p:cNvPr id="4" name="Picture 3" descr="Text&#10;&#10;Description automatically generated with low confidence">
            <a:extLst>
              <a:ext uri="{FF2B5EF4-FFF2-40B4-BE49-F238E27FC236}">
                <a16:creationId xmlns:a16="http://schemas.microsoft.com/office/drawing/2014/main" id="{CD3C0480-FFBA-64A5-B828-0A341FC62A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244725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3" descr="Text&#10;&#10;Description automatically generated with low confidence">
            <a:extLst>
              <a:ext uri="{FF2B5EF4-FFF2-40B4-BE49-F238E27FC236}">
                <a16:creationId xmlns:a16="http://schemas.microsoft.com/office/drawing/2014/main" id="{61A28A52-E7D3-944C-C1BE-D29B342DC0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
        <p:nvSpPr>
          <p:cNvPr id="9" name="Rounded Rectangle 8">
            <a:extLst>
              <a:ext uri="{FF2B5EF4-FFF2-40B4-BE49-F238E27FC236}">
                <a16:creationId xmlns:a16="http://schemas.microsoft.com/office/drawing/2014/main" id="{D7BE7E70-AAF8-03AA-B7CA-7E787F00707C}"/>
              </a:ext>
            </a:extLst>
          </p:cNvPr>
          <p:cNvSpPr/>
          <p:nvPr/>
        </p:nvSpPr>
        <p:spPr>
          <a:xfrm>
            <a:off x="816977" y="1790376"/>
            <a:ext cx="2001594" cy="296606"/>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a:t>KORT CYCLISCH</a:t>
            </a:r>
          </a:p>
        </p:txBody>
      </p:sp>
      <p:sp>
        <p:nvSpPr>
          <p:cNvPr id="16" name="Rounded Rectangle 15">
            <a:extLst>
              <a:ext uri="{FF2B5EF4-FFF2-40B4-BE49-F238E27FC236}">
                <a16:creationId xmlns:a16="http://schemas.microsoft.com/office/drawing/2014/main" id="{2CB725AB-554E-2431-51FB-E78945218920}"/>
              </a:ext>
            </a:extLst>
          </p:cNvPr>
          <p:cNvSpPr/>
          <p:nvPr/>
        </p:nvSpPr>
        <p:spPr>
          <a:xfrm>
            <a:off x="5193141" y="1830919"/>
            <a:ext cx="2314564" cy="296606"/>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a:t>INITIEEL ONDERWIJS</a:t>
            </a:r>
          </a:p>
        </p:txBody>
      </p:sp>
      <p:sp>
        <p:nvSpPr>
          <p:cNvPr id="17" name="Rounded Rectangle 16">
            <a:extLst>
              <a:ext uri="{FF2B5EF4-FFF2-40B4-BE49-F238E27FC236}">
                <a16:creationId xmlns:a16="http://schemas.microsoft.com/office/drawing/2014/main" id="{706D322A-2764-038F-AB74-B0AC7B160731}"/>
              </a:ext>
            </a:extLst>
          </p:cNvPr>
          <p:cNvSpPr/>
          <p:nvPr/>
        </p:nvSpPr>
        <p:spPr>
          <a:xfrm>
            <a:off x="816976" y="2413450"/>
            <a:ext cx="2001594" cy="676321"/>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FUNCTIEPROFIEL</a:t>
            </a:r>
          </a:p>
        </p:txBody>
      </p:sp>
      <p:sp>
        <p:nvSpPr>
          <p:cNvPr id="24" name="Rounded Rectangle 23">
            <a:extLst>
              <a:ext uri="{FF2B5EF4-FFF2-40B4-BE49-F238E27FC236}">
                <a16:creationId xmlns:a16="http://schemas.microsoft.com/office/drawing/2014/main" id="{5D728307-DB31-A8A4-3E9D-DD3992892C93}"/>
              </a:ext>
            </a:extLst>
          </p:cNvPr>
          <p:cNvSpPr/>
          <p:nvPr/>
        </p:nvSpPr>
        <p:spPr>
          <a:xfrm>
            <a:off x="4016236" y="4036579"/>
            <a:ext cx="620571" cy="98322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15</a:t>
            </a:r>
          </a:p>
        </p:txBody>
      </p:sp>
      <p:sp>
        <p:nvSpPr>
          <p:cNvPr id="25" name="Rounded Rectangle 24">
            <a:extLst>
              <a:ext uri="{FF2B5EF4-FFF2-40B4-BE49-F238E27FC236}">
                <a16:creationId xmlns:a16="http://schemas.microsoft.com/office/drawing/2014/main" id="{E859716C-0B87-59F5-D611-BE038240512A}"/>
              </a:ext>
            </a:extLst>
          </p:cNvPr>
          <p:cNvSpPr/>
          <p:nvPr/>
        </p:nvSpPr>
        <p:spPr>
          <a:xfrm>
            <a:off x="2346548" y="4036579"/>
            <a:ext cx="663571" cy="609600"/>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10</a:t>
            </a:r>
          </a:p>
        </p:txBody>
      </p:sp>
      <p:sp>
        <p:nvSpPr>
          <p:cNvPr id="29" name="Rounded Rectangle 28">
            <a:extLst>
              <a:ext uri="{FF2B5EF4-FFF2-40B4-BE49-F238E27FC236}">
                <a16:creationId xmlns:a16="http://schemas.microsoft.com/office/drawing/2014/main" id="{2CD79D17-CF2E-4292-A30C-C4267219A5AC}"/>
              </a:ext>
            </a:extLst>
          </p:cNvPr>
          <p:cNvSpPr/>
          <p:nvPr/>
        </p:nvSpPr>
        <p:spPr>
          <a:xfrm>
            <a:off x="5329550" y="2408421"/>
            <a:ext cx="2001594" cy="11957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WERKEN&amp;LERENDEELTIJD/DUAAL</a:t>
            </a:r>
          </a:p>
          <a:p>
            <a:pPr algn="ctr"/>
            <a:r>
              <a:rPr lang="nl-NL" dirty="0"/>
              <a:t>(Ad/BA)</a:t>
            </a:r>
          </a:p>
        </p:txBody>
      </p:sp>
      <p:sp>
        <p:nvSpPr>
          <p:cNvPr id="32" name="Rounded Rectangle 31">
            <a:extLst>
              <a:ext uri="{FF2B5EF4-FFF2-40B4-BE49-F238E27FC236}">
                <a16:creationId xmlns:a16="http://schemas.microsoft.com/office/drawing/2014/main" id="{20CF31A1-54F0-163F-4B7B-372638A9C7EA}"/>
              </a:ext>
            </a:extLst>
          </p:cNvPr>
          <p:cNvSpPr/>
          <p:nvPr/>
        </p:nvSpPr>
        <p:spPr>
          <a:xfrm>
            <a:off x="5472078" y="4083891"/>
            <a:ext cx="1244435" cy="9359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30</a:t>
            </a:r>
          </a:p>
        </p:txBody>
      </p:sp>
      <p:sp>
        <p:nvSpPr>
          <p:cNvPr id="33" name="Rounded Rectangle 32">
            <a:extLst>
              <a:ext uri="{FF2B5EF4-FFF2-40B4-BE49-F238E27FC236}">
                <a16:creationId xmlns:a16="http://schemas.microsoft.com/office/drawing/2014/main" id="{DD2EA7BB-BB68-4B7C-5DF4-38E6EAEB8C12}"/>
              </a:ext>
            </a:extLst>
          </p:cNvPr>
          <p:cNvSpPr/>
          <p:nvPr/>
        </p:nvSpPr>
        <p:spPr>
          <a:xfrm>
            <a:off x="814779" y="4154459"/>
            <a:ext cx="483456" cy="39535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5</a:t>
            </a:r>
          </a:p>
        </p:txBody>
      </p:sp>
      <p:cxnSp>
        <p:nvCxnSpPr>
          <p:cNvPr id="36" name="Straight Arrow Connector 35">
            <a:extLst>
              <a:ext uri="{FF2B5EF4-FFF2-40B4-BE49-F238E27FC236}">
                <a16:creationId xmlns:a16="http://schemas.microsoft.com/office/drawing/2014/main" id="{4975E18F-EDA4-F93F-D0EE-1132B7453E0A}"/>
              </a:ext>
            </a:extLst>
          </p:cNvPr>
          <p:cNvCxnSpPr>
            <a:cxnSpLocks/>
          </p:cNvCxnSpPr>
          <p:nvPr/>
        </p:nvCxnSpPr>
        <p:spPr>
          <a:xfrm>
            <a:off x="1817773" y="1111813"/>
            <a:ext cx="0" cy="706586"/>
          </a:xfrm>
          <a:prstGeom prst="straightConnector1">
            <a:avLst/>
          </a:prstGeom>
          <a:ln w="76200">
            <a:solidFill>
              <a:srgbClr val="00FFB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E3EFFDC-E962-7467-9CF3-5F7CABB6E593}"/>
              </a:ext>
            </a:extLst>
          </p:cNvPr>
          <p:cNvCxnSpPr>
            <a:cxnSpLocks/>
          </p:cNvCxnSpPr>
          <p:nvPr/>
        </p:nvCxnSpPr>
        <p:spPr>
          <a:xfrm>
            <a:off x="6350423" y="1124333"/>
            <a:ext cx="0" cy="706586"/>
          </a:xfrm>
          <a:prstGeom prst="straightConnector1">
            <a:avLst/>
          </a:prstGeom>
          <a:ln w="76200">
            <a:solidFill>
              <a:srgbClr val="00FFB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0D6EF-B727-450E-4FEC-5BC9A1E50419}"/>
              </a:ext>
            </a:extLst>
          </p:cNvPr>
          <p:cNvCxnSpPr/>
          <p:nvPr/>
        </p:nvCxnSpPr>
        <p:spPr>
          <a:xfrm>
            <a:off x="1817773" y="1111813"/>
            <a:ext cx="4532650" cy="0"/>
          </a:xfrm>
          <a:prstGeom prst="line">
            <a:avLst/>
          </a:prstGeom>
          <a:ln w="76200">
            <a:solidFill>
              <a:srgbClr val="00FF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4B085C-7B54-1F94-4B25-2FEF38FFE889}"/>
              </a:ext>
            </a:extLst>
          </p:cNvPr>
          <p:cNvCxnSpPr/>
          <p:nvPr/>
        </p:nvCxnSpPr>
        <p:spPr>
          <a:xfrm flipV="1">
            <a:off x="3976036" y="794084"/>
            <a:ext cx="0" cy="278610"/>
          </a:xfrm>
          <a:prstGeom prst="line">
            <a:avLst/>
          </a:prstGeom>
          <a:ln w="76200">
            <a:solidFill>
              <a:srgbClr val="00FFB5"/>
            </a:solidFill>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23EF6BC9-DE39-6A7A-0BC2-C4C1F40AA53B}"/>
              </a:ext>
            </a:extLst>
          </p:cNvPr>
          <p:cNvSpPr/>
          <p:nvPr/>
        </p:nvSpPr>
        <p:spPr>
          <a:xfrm>
            <a:off x="2975239" y="248494"/>
            <a:ext cx="2001594" cy="506471"/>
          </a:xfrm>
          <a:prstGeom prst="roundRect">
            <a:avLst/>
          </a:prstGeom>
          <a:solidFill>
            <a:srgbClr val="00FFB5"/>
          </a:solidFill>
          <a:ln>
            <a:solidFill>
              <a:srgbClr val="00D39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LLO-OPGAVE</a:t>
            </a:r>
          </a:p>
        </p:txBody>
      </p:sp>
      <p:cxnSp>
        <p:nvCxnSpPr>
          <p:cNvPr id="46" name="Straight Connector 45">
            <a:extLst>
              <a:ext uri="{FF2B5EF4-FFF2-40B4-BE49-F238E27FC236}">
                <a16:creationId xmlns:a16="http://schemas.microsoft.com/office/drawing/2014/main" id="{571065F0-1415-8491-31A0-DF9F7B3F76F5}"/>
              </a:ext>
            </a:extLst>
          </p:cNvPr>
          <p:cNvCxnSpPr/>
          <p:nvPr/>
        </p:nvCxnSpPr>
        <p:spPr>
          <a:xfrm>
            <a:off x="541421" y="3793624"/>
            <a:ext cx="7868653" cy="0"/>
          </a:xfrm>
          <a:prstGeom prst="line">
            <a:avLst/>
          </a:prstGeom>
          <a:ln w="76200">
            <a:solidFill>
              <a:srgbClr val="00FFB5"/>
            </a:solidFill>
            <a:prstDash val="sysDot"/>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566BFA97-59BF-1C75-7B2C-89CDF83E5141}"/>
              </a:ext>
            </a:extLst>
          </p:cNvPr>
          <p:cNvSpPr/>
          <p:nvPr/>
        </p:nvSpPr>
        <p:spPr>
          <a:xfrm>
            <a:off x="967179" y="4306859"/>
            <a:ext cx="483456" cy="39535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5</a:t>
            </a:r>
          </a:p>
        </p:txBody>
      </p:sp>
      <p:sp>
        <p:nvSpPr>
          <p:cNvPr id="48" name="Rounded Rectangle 47">
            <a:extLst>
              <a:ext uri="{FF2B5EF4-FFF2-40B4-BE49-F238E27FC236}">
                <a16:creationId xmlns:a16="http://schemas.microsoft.com/office/drawing/2014/main" id="{25C778A1-E299-25BE-F45B-3B003407ADE7}"/>
              </a:ext>
            </a:extLst>
          </p:cNvPr>
          <p:cNvSpPr/>
          <p:nvPr/>
        </p:nvSpPr>
        <p:spPr>
          <a:xfrm>
            <a:off x="1119579" y="4459259"/>
            <a:ext cx="483456" cy="39535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5</a:t>
            </a:r>
          </a:p>
        </p:txBody>
      </p:sp>
      <p:sp>
        <p:nvSpPr>
          <p:cNvPr id="49" name="Rounded Rectangle 48">
            <a:extLst>
              <a:ext uri="{FF2B5EF4-FFF2-40B4-BE49-F238E27FC236}">
                <a16:creationId xmlns:a16="http://schemas.microsoft.com/office/drawing/2014/main" id="{E4F54340-35B2-048B-1D0A-AC300D6BEAD1}"/>
              </a:ext>
            </a:extLst>
          </p:cNvPr>
          <p:cNvSpPr/>
          <p:nvPr/>
        </p:nvSpPr>
        <p:spPr>
          <a:xfrm>
            <a:off x="1271979" y="4611659"/>
            <a:ext cx="483456" cy="39535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5</a:t>
            </a:r>
          </a:p>
        </p:txBody>
      </p:sp>
      <p:sp>
        <p:nvSpPr>
          <p:cNvPr id="50" name="Rounded Rectangle 49">
            <a:extLst>
              <a:ext uri="{FF2B5EF4-FFF2-40B4-BE49-F238E27FC236}">
                <a16:creationId xmlns:a16="http://schemas.microsoft.com/office/drawing/2014/main" id="{F45856FE-8BAF-6034-995B-363676BD2808}"/>
              </a:ext>
            </a:extLst>
          </p:cNvPr>
          <p:cNvSpPr/>
          <p:nvPr/>
        </p:nvSpPr>
        <p:spPr>
          <a:xfrm>
            <a:off x="1424379" y="4764059"/>
            <a:ext cx="483456" cy="39535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5</a:t>
            </a:r>
          </a:p>
        </p:txBody>
      </p:sp>
      <p:sp>
        <p:nvSpPr>
          <p:cNvPr id="51" name="Rounded Rectangle 50">
            <a:extLst>
              <a:ext uri="{FF2B5EF4-FFF2-40B4-BE49-F238E27FC236}">
                <a16:creationId xmlns:a16="http://schemas.microsoft.com/office/drawing/2014/main" id="{D39E1D6D-0ABE-8B7A-A4E9-7A986BF0C22C}"/>
              </a:ext>
            </a:extLst>
          </p:cNvPr>
          <p:cNvSpPr/>
          <p:nvPr/>
        </p:nvSpPr>
        <p:spPr>
          <a:xfrm>
            <a:off x="2498948" y="4188979"/>
            <a:ext cx="663571" cy="609600"/>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10</a:t>
            </a:r>
          </a:p>
        </p:txBody>
      </p:sp>
      <p:sp>
        <p:nvSpPr>
          <p:cNvPr id="52" name="Rounded Rectangle 51">
            <a:extLst>
              <a:ext uri="{FF2B5EF4-FFF2-40B4-BE49-F238E27FC236}">
                <a16:creationId xmlns:a16="http://schemas.microsoft.com/office/drawing/2014/main" id="{73C0ADB5-EE71-2E28-2CAB-DB931B8AB43F}"/>
              </a:ext>
            </a:extLst>
          </p:cNvPr>
          <p:cNvSpPr/>
          <p:nvPr/>
        </p:nvSpPr>
        <p:spPr>
          <a:xfrm>
            <a:off x="2651348" y="4341379"/>
            <a:ext cx="663571" cy="609600"/>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10</a:t>
            </a:r>
          </a:p>
        </p:txBody>
      </p:sp>
      <p:sp>
        <p:nvSpPr>
          <p:cNvPr id="53" name="Rounded Rectangle 52">
            <a:extLst>
              <a:ext uri="{FF2B5EF4-FFF2-40B4-BE49-F238E27FC236}">
                <a16:creationId xmlns:a16="http://schemas.microsoft.com/office/drawing/2014/main" id="{FA134C8C-806C-FD2F-4506-D2852BDB3D6F}"/>
              </a:ext>
            </a:extLst>
          </p:cNvPr>
          <p:cNvSpPr/>
          <p:nvPr/>
        </p:nvSpPr>
        <p:spPr>
          <a:xfrm>
            <a:off x="2803748" y="4493779"/>
            <a:ext cx="663571" cy="609600"/>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10</a:t>
            </a:r>
          </a:p>
        </p:txBody>
      </p:sp>
      <p:sp>
        <p:nvSpPr>
          <p:cNvPr id="54" name="Rounded Rectangle 53">
            <a:extLst>
              <a:ext uri="{FF2B5EF4-FFF2-40B4-BE49-F238E27FC236}">
                <a16:creationId xmlns:a16="http://schemas.microsoft.com/office/drawing/2014/main" id="{83367CE3-FB71-9085-854C-4B0B10D01F75}"/>
              </a:ext>
            </a:extLst>
          </p:cNvPr>
          <p:cNvSpPr/>
          <p:nvPr/>
        </p:nvSpPr>
        <p:spPr>
          <a:xfrm>
            <a:off x="2956148" y="4646179"/>
            <a:ext cx="663571" cy="609600"/>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10</a:t>
            </a:r>
          </a:p>
        </p:txBody>
      </p:sp>
      <p:sp>
        <p:nvSpPr>
          <p:cNvPr id="55" name="Rounded Rectangle 54">
            <a:extLst>
              <a:ext uri="{FF2B5EF4-FFF2-40B4-BE49-F238E27FC236}">
                <a16:creationId xmlns:a16="http://schemas.microsoft.com/office/drawing/2014/main" id="{4F1B97D1-C81E-A380-7A28-786FAFF6151B}"/>
              </a:ext>
            </a:extLst>
          </p:cNvPr>
          <p:cNvSpPr/>
          <p:nvPr/>
        </p:nvSpPr>
        <p:spPr>
          <a:xfrm>
            <a:off x="4168636" y="4188979"/>
            <a:ext cx="620571" cy="98322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15</a:t>
            </a:r>
          </a:p>
        </p:txBody>
      </p:sp>
      <p:sp>
        <p:nvSpPr>
          <p:cNvPr id="56" name="Rounded Rectangle 55">
            <a:extLst>
              <a:ext uri="{FF2B5EF4-FFF2-40B4-BE49-F238E27FC236}">
                <a16:creationId xmlns:a16="http://schemas.microsoft.com/office/drawing/2014/main" id="{78244BD8-4786-67C5-1A48-72A22CE595B0}"/>
              </a:ext>
            </a:extLst>
          </p:cNvPr>
          <p:cNvSpPr/>
          <p:nvPr/>
        </p:nvSpPr>
        <p:spPr>
          <a:xfrm>
            <a:off x="4321036" y="4341379"/>
            <a:ext cx="620571" cy="98322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15</a:t>
            </a:r>
          </a:p>
        </p:txBody>
      </p:sp>
      <p:sp>
        <p:nvSpPr>
          <p:cNvPr id="57" name="Rounded Rectangle 56">
            <a:extLst>
              <a:ext uri="{FF2B5EF4-FFF2-40B4-BE49-F238E27FC236}">
                <a16:creationId xmlns:a16="http://schemas.microsoft.com/office/drawing/2014/main" id="{6DC43D5D-8234-CEC1-A426-F5EE35ACACBA}"/>
              </a:ext>
            </a:extLst>
          </p:cNvPr>
          <p:cNvSpPr/>
          <p:nvPr/>
        </p:nvSpPr>
        <p:spPr>
          <a:xfrm>
            <a:off x="4473436" y="4493779"/>
            <a:ext cx="620571" cy="98322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15</a:t>
            </a:r>
          </a:p>
        </p:txBody>
      </p:sp>
      <p:sp>
        <p:nvSpPr>
          <p:cNvPr id="58" name="Rounded Rectangle 57">
            <a:extLst>
              <a:ext uri="{FF2B5EF4-FFF2-40B4-BE49-F238E27FC236}">
                <a16:creationId xmlns:a16="http://schemas.microsoft.com/office/drawing/2014/main" id="{6C89DC9E-946E-B13D-1186-4A630F7575A9}"/>
              </a:ext>
            </a:extLst>
          </p:cNvPr>
          <p:cNvSpPr/>
          <p:nvPr/>
        </p:nvSpPr>
        <p:spPr>
          <a:xfrm>
            <a:off x="4625836" y="4646179"/>
            <a:ext cx="620571" cy="98322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15</a:t>
            </a:r>
          </a:p>
        </p:txBody>
      </p:sp>
      <p:sp>
        <p:nvSpPr>
          <p:cNvPr id="60" name="Rounded Rectangle 59">
            <a:extLst>
              <a:ext uri="{FF2B5EF4-FFF2-40B4-BE49-F238E27FC236}">
                <a16:creationId xmlns:a16="http://schemas.microsoft.com/office/drawing/2014/main" id="{31C0EC2C-0F66-8F22-4745-880DBE775631}"/>
              </a:ext>
            </a:extLst>
          </p:cNvPr>
          <p:cNvSpPr/>
          <p:nvPr/>
        </p:nvSpPr>
        <p:spPr>
          <a:xfrm>
            <a:off x="5624478" y="4236291"/>
            <a:ext cx="1244435" cy="9359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30</a:t>
            </a:r>
          </a:p>
        </p:txBody>
      </p:sp>
      <p:sp>
        <p:nvSpPr>
          <p:cNvPr id="61" name="Rounded Rectangle 60">
            <a:extLst>
              <a:ext uri="{FF2B5EF4-FFF2-40B4-BE49-F238E27FC236}">
                <a16:creationId xmlns:a16="http://schemas.microsoft.com/office/drawing/2014/main" id="{6F733DD3-1B14-FA0B-0974-A21CE7C159B4}"/>
              </a:ext>
            </a:extLst>
          </p:cNvPr>
          <p:cNvSpPr/>
          <p:nvPr/>
        </p:nvSpPr>
        <p:spPr>
          <a:xfrm>
            <a:off x="5776878" y="4388691"/>
            <a:ext cx="1244435" cy="9359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30</a:t>
            </a:r>
          </a:p>
        </p:txBody>
      </p:sp>
      <p:sp>
        <p:nvSpPr>
          <p:cNvPr id="62" name="Rounded Rectangle 61">
            <a:extLst>
              <a:ext uri="{FF2B5EF4-FFF2-40B4-BE49-F238E27FC236}">
                <a16:creationId xmlns:a16="http://schemas.microsoft.com/office/drawing/2014/main" id="{543FE528-4CD3-5698-F69B-C1881C4FE17A}"/>
              </a:ext>
            </a:extLst>
          </p:cNvPr>
          <p:cNvSpPr/>
          <p:nvPr/>
        </p:nvSpPr>
        <p:spPr>
          <a:xfrm>
            <a:off x="5929278" y="4541091"/>
            <a:ext cx="1244435" cy="9359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30</a:t>
            </a:r>
          </a:p>
        </p:txBody>
      </p:sp>
      <p:sp>
        <p:nvSpPr>
          <p:cNvPr id="63" name="Rounded Rectangle 62">
            <a:extLst>
              <a:ext uri="{FF2B5EF4-FFF2-40B4-BE49-F238E27FC236}">
                <a16:creationId xmlns:a16="http://schemas.microsoft.com/office/drawing/2014/main" id="{6D475A05-9D07-8F37-982D-D691A4CB7DF4}"/>
              </a:ext>
            </a:extLst>
          </p:cNvPr>
          <p:cNvSpPr/>
          <p:nvPr/>
        </p:nvSpPr>
        <p:spPr>
          <a:xfrm>
            <a:off x="6081678" y="4693491"/>
            <a:ext cx="1244435" cy="935915"/>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30</a:t>
            </a:r>
          </a:p>
        </p:txBody>
      </p:sp>
      <p:sp>
        <p:nvSpPr>
          <p:cNvPr id="64" name="Rounded Rectangle 63">
            <a:extLst>
              <a:ext uri="{FF2B5EF4-FFF2-40B4-BE49-F238E27FC236}">
                <a16:creationId xmlns:a16="http://schemas.microsoft.com/office/drawing/2014/main" id="{C63CC77D-5CCA-0778-82DB-8C32BC715B54}"/>
              </a:ext>
            </a:extLst>
          </p:cNvPr>
          <p:cNvSpPr/>
          <p:nvPr/>
        </p:nvSpPr>
        <p:spPr>
          <a:xfrm>
            <a:off x="6089702" y="3883814"/>
            <a:ext cx="2314564" cy="296606"/>
          </a:xfrm>
          <a:prstGeom prst="roundRect">
            <a:avLst/>
          </a:prstGeom>
          <a:solidFill>
            <a:srgbClr val="00FFB5"/>
          </a:solidFill>
          <a:ln>
            <a:solidFill>
              <a:srgbClr val="00D39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a:t>MICROCREDENTIALS</a:t>
            </a:r>
          </a:p>
        </p:txBody>
      </p:sp>
      <p:sp>
        <p:nvSpPr>
          <p:cNvPr id="65" name="Rounded Rectangle 64">
            <a:extLst>
              <a:ext uri="{FF2B5EF4-FFF2-40B4-BE49-F238E27FC236}">
                <a16:creationId xmlns:a16="http://schemas.microsoft.com/office/drawing/2014/main" id="{1CF96756-506E-042B-BEFD-CA80DBBB6506}"/>
              </a:ext>
            </a:extLst>
          </p:cNvPr>
          <p:cNvSpPr/>
          <p:nvPr/>
        </p:nvSpPr>
        <p:spPr>
          <a:xfrm>
            <a:off x="2966623" y="1810424"/>
            <a:ext cx="2001594" cy="296606"/>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a:t>INCOMPANY</a:t>
            </a:r>
          </a:p>
        </p:txBody>
      </p:sp>
      <p:cxnSp>
        <p:nvCxnSpPr>
          <p:cNvPr id="66" name="Straight Arrow Connector 65">
            <a:extLst>
              <a:ext uri="{FF2B5EF4-FFF2-40B4-BE49-F238E27FC236}">
                <a16:creationId xmlns:a16="http://schemas.microsoft.com/office/drawing/2014/main" id="{C7F998D4-E2B5-8ABA-007B-8E63C3BF2401}"/>
              </a:ext>
            </a:extLst>
          </p:cNvPr>
          <p:cNvCxnSpPr>
            <a:cxnSpLocks/>
          </p:cNvCxnSpPr>
          <p:nvPr/>
        </p:nvCxnSpPr>
        <p:spPr>
          <a:xfrm>
            <a:off x="3967419" y="1131861"/>
            <a:ext cx="0" cy="706586"/>
          </a:xfrm>
          <a:prstGeom prst="straightConnector1">
            <a:avLst/>
          </a:prstGeom>
          <a:ln w="76200">
            <a:solidFill>
              <a:srgbClr val="00FFB5"/>
            </a:solidFill>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6">
            <a:extLst>
              <a:ext uri="{FF2B5EF4-FFF2-40B4-BE49-F238E27FC236}">
                <a16:creationId xmlns:a16="http://schemas.microsoft.com/office/drawing/2014/main" id="{83ABC5C6-34A6-73BD-9AF5-14D89280F4F6}"/>
              </a:ext>
            </a:extLst>
          </p:cNvPr>
          <p:cNvSpPr/>
          <p:nvPr/>
        </p:nvSpPr>
        <p:spPr>
          <a:xfrm>
            <a:off x="3010119" y="2474027"/>
            <a:ext cx="1958098" cy="609600"/>
          </a:xfrm>
          <a:prstGeom prst="roundRect">
            <a:avLst/>
          </a:prstGeom>
          <a:ln>
            <a:solidFill>
              <a:srgbClr val="00FFB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MAATWERK</a:t>
            </a:r>
          </a:p>
        </p:txBody>
      </p:sp>
    </p:spTree>
    <p:extLst>
      <p:ext uri="{BB962C8B-B14F-4D97-AF65-F5344CB8AC3E}">
        <p14:creationId xmlns:p14="http://schemas.microsoft.com/office/powerpoint/2010/main" val="159289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EFEDC-CAC7-AB45-8F02-BF32C0493DAA}"/>
              </a:ext>
            </a:extLst>
          </p:cNvPr>
          <p:cNvSpPr>
            <a:spLocks noGrp="1"/>
          </p:cNvSpPr>
          <p:nvPr>
            <p:ph idx="1"/>
          </p:nvPr>
        </p:nvSpPr>
        <p:spPr>
          <a:xfrm>
            <a:off x="628649" y="1775012"/>
            <a:ext cx="8420757" cy="3372458"/>
          </a:xfrm>
        </p:spPr>
        <p:txBody>
          <a:bodyPr>
            <a:normAutofit/>
          </a:bodyPr>
          <a:lstStyle/>
          <a:p>
            <a:pPr marL="0" indent="0">
              <a:buNone/>
            </a:pP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Flexibel talent</a:t>
            </a:r>
          </a:p>
          <a:p>
            <a:r>
              <a:rPr lang="nl-NL" sz="2100" dirty="0">
                <a:latin typeface="Calibri" panose="020F0502020204030204" pitchFamily="34" charset="0"/>
                <a:cs typeface="Calibri" panose="020F0502020204030204" pitchFamily="34" charset="0"/>
              </a:rPr>
              <a:t>Basis is je opleiding of start module</a:t>
            </a:r>
          </a:p>
          <a:p>
            <a:r>
              <a:rPr lang="nl-NL" dirty="0">
                <a:latin typeface="Calibri" panose="020F0502020204030204" pitchFamily="34" charset="0"/>
                <a:cs typeface="Calibri" panose="020F0502020204030204" pitchFamily="34" charset="0"/>
              </a:rPr>
              <a:t>Leren doe je iedere dag en blijf je ook doen</a:t>
            </a:r>
          </a:p>
          <a:p>
            <a:r>
              <a:rPr lang="nl-NL" dirty="0">
                <a:latin typeface="Calibri" panose="020F0502020204030204" pitchFamily="34" charset="0"/>
                <a:cs typeface="Calibri" panose="020F0502020204030204" pitchFamily="34" charset="0"/>
              </a:rPr>
              <a:t>Symbiose van werkveld &amp; hogescholen</a:t>
            </a:r>
          </a:p>
          <a:p>
            <a:r>
              <a:rPr lang="nl-NL" dirty="0">
                <a:latin typeface="Calibri" panose="020F0502020204030204" pitchFamily="34" charset="0"/>
                <a:cs typeface="Calibri" panose="020F0502020204030204" pitchFamily="34" charset="0"/>
              </a:rPr>
              <a:t>Hybride beroepsopleidingen/meerdere modules/maatwerk </a:t>
            </a:r>
          </a:p>
          <a:p>
            <a:pPr marL="0" indent="0">
              <a:buNone/>
            </a:pPr>
            <a:endParaRPr lang="nl-NL" sz="2000" dirty="0"/>
          </a:p>
          <a:p>
            <a:endParaRPr lang="en-GB" sz="2000" dirty="0"/>
          </a:p>
          <a:p>
            <a:pPr lvl="1">
              <a:buFont typeface="Wingdings" pitchFamily="2" charset="2"/>
              <a:buChar char="Ø"/>
            </a:pPr>
            <a:r>
              <a:rPr lang="en-GB" sz="2400" b="1" dirty="0">
                <a:latin typeface="Myriad Pro" panose="020B0503030403020204" pitchFamily="34" charset="0"/>
              </a:rPr>
              <a:t>LEVEN LANG ONTWIKKELEN (LLO) DOE JE SAMEN</a:t>
            </a:r>
            <a:endParaRPr lang="en-GB" sz="1700" b="1" dirty="0"/>
          </a:p>
          <a:p>
            <a:pPr marL="0" indent="0">
              <a:buNone/>
            </a:pPr>
            <a:endParaRPr lang="nl-NL" sz="2400" dirty="0"/>
          </a:p>
          <a:p>
            <a:endParaRPr lang="nl-NL" sz="2400" dirty="0"/>
          </a:p>
        </p:txBody>
      </p:sp>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1">
            <a:extLst>
              <a:ext uri="{FF2B5EF4-FFF2-40B4-BE49-F238E27FC236}">
                <a16:creationId xmlns:a16="http://schemas.microsoft.com/office/drawing/2014/main" id="{F5E89C88-9E95-D354-7BD4-AE4384EAE569}"/>
              </a:ext>
            </a:extLst>
          </p:cNvPr>
          <p:cNvSpPr txBox="1">
            <a:spLocks/>
          </p:cNvSpPr>
          <p:nvPr/>
        </p:nvSpPr>
        <p:spPr>
          <a:xfrm>
            <a:off x="1378664" y="679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latin typeface="Myriad Pro" panose="020B0503030403020204" pitchFamily="34" charset="0"/>
              </a:rPr>
              <a:t>TOEKOMST VAN ENGINEERS</a:t>
            </a:r>
          </a:p>
        </p:txBody>
      </p:sp>
      <p:pic>
        <p:nvPicPr>
          <p:cNvPr id="4" name="Picture 3" descr="Text&#10;&#10;Description automatically generated with low confidence">
            <a:extLst>
              <a:ext uri="{FF2B5EF4-FFF2-40B4-BE49-F238E27FC236}">
                <a16:creationId xmlns:a16="http://schemas.microsoft.com/office/drawing/2014/main" id="{CD3C0480-FFBA-64A5-B828-0A341FC62A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70372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A669B27-7BE6-3D2E-DF4D-37A1C798C97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1541"/>
          <a:stretch/>
        </p:blipFill>
        <p:spPr>
          <a:xfrm>
            <a:off x="1461503" y="909764"/>
            <a:ext cx="5743970" cy="4780747"/>
          </a:xfrm>
          <a:prstGeom prst="rect">
            <a:avLst/>
          </a:prstGeom>
        </p:spPr>
      </p:pic>
      <p:sp>
        <p:nvSpPr>
          <p:cNvPr id="9" name="TextBox 8">
            <a:extLst>
              <a:ext uri="{FF2B5EF4-FFF2-40B4-BE49-F238E27FC236}">
                <a16:creationId xmlns:a16="http://schemas.microsoft.com/office/drawing/2014/main" id="{8A506E03-C4CF-3FC0-21A3-AF4DC0EA4858}"/>
              </a:ext>
            </a:extLst>
          </p:cNvPr>
          <p:cNvSpPr txBox="1"/>
          <p:nvPr/>
        </p:nvSpPr>
        <p:spPr>
          <a:xfrm>
            <a:off x="1461503" y="481483"/>
            <a:ext cx="1658868" cy="430887"/>
          </a:xfrm>
          <a:prstGeom prst="rect">
            <a:avLst/>
          </a:prstGeom>
          <a:noFill/>
        </p:spPr>
        <p:txBody>
          <a:bodyPr wrap="square" rtlCol="0">
            <a:spAutoFit/>
          </a:bodyPr>
          <a:lstStyle/>
          <a:p>
            <a:pPr algn="ctr"/>
            <a:r>
              <a:rPr lang="nl-NL" sz="1200" b="1" dirty="0">
                <a:latin typeface="Montserrat" pitchFamily="2" charset="77"/>
              </a:rPr>
              <a:t>INSTROMERS</a:t>
            </a:r>
          </a:p>
          <a:p>
            <a:pPr algn="ctr"/>
            <a:r>
              <a:rPr lang="nl-NL" sz="900" dirty="0">
                <a:latin typeface="Montserrat" pitchFamily="2" charset="77"/>
              </a:rPr>
              <a:t>(doelgroepen)</a:t>
            </a:r>
          </a:p>
        </p:txBody>
      </p:sp>
      <p:sp>
        <p:nvSpPr>
          <p:cNvPr id="10" name="TextBox 9">
            <a:extLst>
              <a:ext uri="{FF2B5EF4-FFF2-40B4-BE49-F238E27FC236}">
                <a16:creationId xmlns:a16="http://schemas.microsoft.com/office/drawing/2014/main" id="{7F59609E-158D-B522-B9C5-AB8595D36361}"/>
              </a:ext>
            </a:extLst>
          </p:cNvPr>
          <p:cNvSpPr txBox="1"/>
          <p:nvPr/>
        </p:nvSpPr>
        <p:spPr>
          <a:xfrm>
            <a:off x="5836892" y="478897"/>
            <a:ext cx="1075972" cy="415498"/>
          </a:xfrm>
          <a:prstGeom prst="rect">
            <a:avLst/>
          </a:prstGeom>
          <a:noFill/>
        </p:spPr>
        <p:txBody>
          <a:bodyPr wrap="square" rtlCol="0">
            <a:spAutoFit/>
          </a:bodyPr>
          <a:lstStyle/>
          <a:p>
            <a:pPr algn="ctr"/>
            <a:r>
              <a:rPr lang="nl-NL" sz="1200" b="1" dirty="0">
                <a:latin typeface="Montserrat" pitchFamily="2" charset="77"/>
              </a:rPr>
              <a:t>LLO</a:t>
            </a:r>
          </a:p>
          <a:p>
            <a:pPr algn="ctr"/>
            <a:r>
              <a:rPr lang="nl-NL" sz="900" dirty="0">
                <a:latin typeface="Montserrat" pitchFamily="2" charset="77"/>
              </a:rPr>
              <a:t>(</a:t>
            </a:r>
            <a:r>
              <a:rPr lang="nl-NL" sz="900" dirty="0" err="1">
                <a:latin typeface="Montserrat" pitchFamily="2" charset="77"/>
              </a:rPr>
              <a:t>ism</a:t>
            </a:r>
            <a:r>
              <a:rPr lang="nl-NL" sz="900" dirty="0">
                <a:latin typeface="Montserrat" pitchFamily="2" charset="77"/>
              </a:rPr>
              <a:t> PPS-en) </a:t>
            </a:r>
          </a:p>
        </p:txBody>
      </p:sp>
      <p:sp>
        <p:nvSpPr>
          <p:cNvPr id="11" name="TextBox 10">
            <a:extLst>
              <a:ext uri="{FF2B5EF4-FFF2-40B4-BE49-F238E27FC236}">
                <a16:creationId xmlns:a16="http://schemas.microsoft.com/office/drawing/2014/main" id="{4333AC64-D059-C84B-299F-AEC571700D77}"/>
              </a:ext>
            </a:extLst>
          </p:cNvPr>
          <p:cNvSpPr txBox="1"/>
          <p:nvPr/>
        </p:nvSpPr>
        <p:spPr>
          <a:xfrm>
            <a:off x="3147804" y="286385"/>
            <a:ext cx="2542249" cy="600164"/>
          </a:xfrm>
          <a:prstGeom prst="rect">
            <a:avLst/>
          </a:prstGeom>
          <a:noFill/>
        </p:spPr>
        <p:txBody>
          <a:bodyPr wrap="square" rtlCol="0">
            <a:spAutoFit/>
          </a:bodyPr>
          <a:lstStyle/>
          <a:p>
            <a:pPr algn="ctr"/>
            <a:endParaRPr lang="nl-NL" sz="1200" b="1" dirty="0">
              <a:latin typeface="Montserrat" pitchFamily="2" charset="77"/>
            </a:endParaRPr>
          </a:p>
          <a:p>
            <a:pPr algn="ctr"/>
            <a:r>
              <a:rPr lang="nl-NL" sz="1200" b="1" dirty="0">
                <a:latin typeface="Montserrat" pitchFamily="2" charset="77"/>
              </a:rPr>
              <a:t>(HER)ORIËNTEREN</a:t>
            </a:r>
          </a:p>
          <a:p>
            <a:pPr algn="ctr"/>
            <a:r>
              <a:rPr lang="nl-NL" sz="900" dirty="0">
                <a:latin typeface="Montserrat" pitchFamily="2" charset="77"/>
              </a:rPr>
              <a:t>(</a:t>
            </a:r>
            <a:r>
              <a:rPr lang="nl-NL" sz="900" dirty="0" err="1">
                <a:latin typeface="Montserrat" pitchFamily="2" charset="77"/>
              </a:rPr>
              <a:t>ism</a:t>
            </a:r>
            <a:r>
              <a:rPr lang="nl-NL" sz="900" dirty="0">
                <a:latin typeface="Montserrat" pitchFamily="2" charset="77"/>
              </a:rPr>
              <a:t> branches, </a:t>
            </a:r>
            <a:r>
              <a:rPr lang="nl-NL" sz="900" dirty="0" err="1">
                <a:latin typeface="Montserrat" pitchFamily="2" charset="77"/>
              </a:rPr>
              <a:t>HvA</a:t>
            </a:r>
            <a:r>
              <a:rPr lang="nl-NL" sz="900" dirty="0">
                <a:latin typeface="Montserrat" pitchFamily="2" charset="77"/>
              </a:rPr>
              <a:t>, ROC)</a:t>
            </a:r>
          </a:p>
        </p:txBody>
      </p:sp>
    </p:spTree>
    <p:extLst>
      <p:ext uri="{BB962C8B-B14F-4D97-AF65-F5344CB8AC3E}">
        <p14:creationId xmlns:p14="http://schemas.microsoft.com/office/powerpoint/2010/main" val="410286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33" y="265485"/>
            <a:ext cx="3417572" cy="1690425"/>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A picture containing indoor, wall, person, person&#10;&#10;Description automatically generated">
            <a:extLst>
              <a:ext uri="{FF2B5EF4-FFF2-40B4-BE49-F238E27FC236}">
                <a16:creationId xmlns:a16="http://schemas.microsoft.com/office/drawing/2014/main" id="{1119E68C-2CC0-1E92-BD0C-A8E1B710D6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54990" y="298535"/>
            <a:ext cx="1667860" cy="1514654"/>
          </a:xfrm>
          <a:prstGeom prst="rect">
            <a:avLst/>
          </a:prstGeom>
        </p:spPr>
      </p:pic>
      <p:pic>
        <p:nvPicPr>
          <p:cNvPr id="26" name="Picture 25" descr="A picture containing person, indoor&#10;&#10;Description automatically generated">
            <a:extLst>
              <a:ext uri="{FF2B5EF4-FFF2-40B4-BE49-F238E27FC236}">
                <a16:creationId xmlns:a16="http://schemas.microsoft.com/office/drawing/2014/main" id="{CEC5DE25-8377-F7D5-23D7-B958BE5CF6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0236" y="316200"/>
            <a:ext cx="1625690" cy="1491612"/>
          </a:xfrm>
          <a:prstGeom prst="rect">
            <a:avLst/>
          </a:prstGeom>
        </p:spPr>
      </p:pic>
      <p:pic>
        <p:nvPicPr>
          <p:cNvPr id="10" name="Picture 9" descr="A picture containing person, wall, indoor, person&#10;&#10;Description automatically generated">
            <a:extLst>
              <a:ext uri="{FF2B5EF4-FFF2-40B4-BE49-F238E27FC236}">
                <a16:creationId xmlns:a16="http://schemas.microsoft.com/office/drawing/2014/main" id="{D6D7378F-80A4-DF80-7BEC-3824898B84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92416" y="323155"/>
            <a:ext cx="1509160" cy="1477702"/>
          </a:xfrm>
          <a:prstGeom prst="rect">
            <a:avLst/>
          </a:prstGeom>
        </p:spPr>
      </p:pic>
      <p:pic>
        <p:nvPicPr>
          <p:cNvPr id="12" name="Picture 11" descr="Two people looking at a tablet&#10;&#10;Description automatically generated with medium confidence">
            <a:extLst>
              <a:ext uri="{FF2B5EF4-FFF2-40B4-BE49-F238E27FC236}">
                <a16:creationId xmlns:a16="http://schemas.microsoft.com/office/drawing/2014/main" id="{8FB4EBE5-6C5F-938F-6FB4-709A4A3475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0033" y="2306842"/>
            <a:ext cx="3238463" cy="3029633"/>
          </a:xfrm>
          <a:prstGeom prst="rect">
            <a:avLst/>
          </a:prstGeom>
        </p:spPr>
      </p:pic>
      <p:sp>
        <p:nvSpPr>
          <p:cNvPr id="39" name="Rectangle 38">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4987" y="2024270"/>
            <a:ext cx="3420938" cy="3424030"/>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1">
            <a:extLst>
              <a:ext uri="{FF2B5EF4-FFF2-40B4-BE49-F238E27FC236}">
                <a16:creationId xmlns:a16="http://schemas.microsoft.com/office/drawing/2014/main" id="{B3BA6F00-EF66-B740-A455-619EB524B3BB}"/>
              </a:ext>
            </a:extLst>
          </p:cNvPr>
          <p:cNvSpPr>
            <a:spLocks noGrp="1"/>
          </p:cNvSpPr>
          <p:nvPr>
            <p:ph idx="1"/>
          </p:nvPr>
        </p:nvSpPr>
        <p:spPr>
          <a:xfrm>
            <a:off x="550491" y="-366585"/>
            <a:ext cx="2958007" cy="2879242"/>
          </a:xfrm>
        </p:spPr>
        <p:txBody>
          <a:bodyPr lIns="251999" rIns="251999" anchor="ctr">
            <a:normAutofit/>
          </a:bodyPr>
          <a:lstStyle/>
          <a:p>
            <a:pPr marL="0" indent="0">
              <a:buNone/>
            </a:pPr>
            <a:endParaRPr lang="nl-NL" sz="1600" i="1">
              <a:solidFill>
                <a:schemeClr val="bg1"/>
              </a:solidFill>
              <a:latin typeface="Myriad Pro" panose="020B0503030403020204" pitchFamily="34" charset="0"/>
            </a:endParaRPr>
          </a:p>
          <a:p>
            <a:pPr marL="0" indent="0">
              <a:buNone/>
            </a:pPr>
            <a:r>
              <a:rPr lang="nl-NL" sz="1600" b="1">
                <a:solidFill>
                  <a:schemeClr val="bg1"/>
                </a:solidFill>
                <a:latin typeface="Myriad Pro" panose="020B0503030403020204" pitchFamily="34" charset="0"/>
              </a:rPr>
              <a:t>DE TRANSITIE HEEFT ENGINEERS NODIG!</a:t>
            </a:r>
          </a:p>
          <a:p>
            <a:pPr marL="0" indent="0">
              <a:buNone/>
            </a:pPr>
            <a:r>
              <a:rPr lang="nl-NL" sz="1600" b="1">
                <a:solidFill>
                  <a:schemeClr val="bg1"/>
                </a:solidFill>
                <a:latin typeface="Myriad Pro" panose="020B0503030403020204" pitchFamily="34" charset="0"/>
              </a:rPr>
              <a:t>“Alleen ga je sneller, samen komen we verder!”</a:t>
            </a:r>
          </a:p>
        </p:txBody>
      </p:sp>
      <p:pic>
        <p:nvPicPr>
          <p:cNvPr id="28" name="Picture 27" descr="A picture containing person, outdoor&#10;&#10;Description automatically generated">
            <a:extLst>
              <a:ext uri="{FF2B5EF4-FFF2-40B4-BE49-F238E27FC236}">
                <a16:creationId xmlns:a16="http://schemas.microsoft.com/office/drawing/2014/main" id="{A30B0A39-31FC-E4EB-1BBB-66065C441E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2416" y="2154768"/>
            <a:ext cx="1509162" cy="1440801"/>
          </a:xfrm>
          <a:prstGeom prst="rect">
            <a:avLst/>
          </a:prstGeom>
        </p:spPr>
      </p:pic>
      <p:pic>
        <p:nvPicPr>
          <p:cNvPr id="30" name="Picture 29" descr="A group of men looking at a computer screen&#10;&#10;Description automatically generated with medium confidence">
            <a:extLst>
              <a:ext uri="{FF2B5EF4-FFF2-40B4-BE49-F238E27FC236}">
                <a16:creationId xmlns:a16="http://schemas.microsoft.com/office/drawing/2014/main" id="{9A6F854B-EFF3-EBD0-369F-2FD8359D84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92414" y="3970387"/>
            <a:ext cx="1509162" cy="1398710"/>
          </a:xfrm>
          <a:prstGeom prst="rect">
            <a:avLst/>
          </a:prstGeom>
        </p:spPr>
      </p:pic>
      <p:pic>
        <p:nvPicPr>
          <p:cNvPr id="33" name="Picture 32" descr="Text&#10;&#10;Description automatically generated with low confidence">
            <a:extLst>
              <a:ext uri="{FF2B5EF4-FFF2-40B4-BE49-F238E27FC236}">
                <a16:creationId xmlns:a16="http://schemas.microsoft.com/office/drawing/2014/main" id="{73FEDBA7-FB5E-4375-6E34-2F2A8389D9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24987" y="2033340"/>
            <a:ext cx="3416304" cy="3416304"/>
          </a:xfrm>
          <a:prstGeom prst="rect">
            <a:avLst/>
          </a:prstGeom>
        </p:spPr>
      </p:pic>
    </p:spTree>
    <p:extLst>
      <p:ext uri="{BB962C8B-B14F-4D97-AF65-F5344CB8AC3E}">
        <p14:creationId xmlns:p14="http://schemas.microsoft.com/office/powerpoint/2010/main" val="395141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pic>
        <p:nvPicPr>
          <p:cNvPr id="4" name="Picture 3" descr="A city skyline at night&#10;&#10;Description automatically generated with low confidence">
            <a:extLst>
              <a:ext uri="{FF2B5EF4-FFF2-40B4-BE49-F238E27FC236}">
                <a16:creationId xmlns:a16="http://schemas.microsoft.com/office/drawing/2014/main" id="{A08C4690-5827-D3EA-1582-14C72A3B3DEF}"/>
              </a:ext>
            </a:extLst>
          </p:cNvPr>
          <p:cNvPicPr>
            <a:picLocks noChangeAspect="1"/>
          </p:cNvPicPr>
          <p:nvPr/>
        </p:nvPicPr>
        <p:blipFill>
          <a:blip r:embed="rId2"/>
          <a:stretch>
            <a:fillRect/>
          </a:stretch>
        </p:blipFill>
        <p:spPr>
          <a:xfrm>
            <a:off x="-2" y="-372981"/>
            <a:ext cx="9144001" cy="6096001"/>
          </a:xfrm>
          <a:prstGeom prst="rect">
            <a:avLst/>
          </a:prstGeom>
        </p:spPr>
      </p:pic>
      <p:pic>
        <p:nvPicPr>
          <p:cNvPr id="24" name="Picture 23" descr="Text&#10;&#10;Description automatically generated with low confidence">
            <a:extLst>
              <a:ext uri="{FF2B5EF4-FFF2-40B4-BE49-F238E27FC236}">
                <a16:creationId xmlns:a16="http://schemas.microsoft.com/office/drawing/2014/main" id="{D696AB19-CB56-6D61-7A62-BCFF21591D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
        <p:nvSpPr>
          <p:cNvPr id="26" name="TextBox 25">
            <a:extLst>
              <a:ext uri="{FF2B5EF4-FFF2-40B4-BE49-F238E27FC236}">
                <a16:creationId xmlns:a16="http://schemas.microsoft.com/office/drawing/2014/main" id="{BDE72E1A-A5BB-D0AF-C674-073A63634B69}"/>
              </a:ext>
            </a:extLst>
          </p:cNvPr>
          <p:cNvSpPr txBox="1"/>
          <p:nvPr/>
        </p:nvSpPr>
        <p:spPr>
          <a:xfrm>
            <a:off x="1031333" y="3433933"/>
            <a:ext cx="7074475" cy="1938992"/>
          </a:xfrm>
          <a:prstGeom prst="rect">
            <a:avLst/>
          </a:prstGeom>
          <a:noFill/>
        </p:spPr>
        <p:txBody>
          <a:bodyPr wrap="square">
            <a:spAutoFit/>
          </a:bodyPr>
          <a:lstStyle/>
          <a:p>
            <a:pPr marL="0" indent="0" algn="ctr">
              <a:buNone/>
            </a:pPr>
            <a:r>
              <a:rPr lang="nl-NL" sz="4000" b="1" dirty="0">
                <a:solidFill>
                  <a:schemeClr val="bg1"/>
                </a:solidFill>
                <a:latin typeface="Myriad Pro" panose="020B0503030403020204" pitchFamily="34" charset="0"/>
              </a:rPr>
              <a:t>ENGINEERING </a:t>
            </a:r>
          </a:p>
          <a:p>
            <a:pPr marL="0" indent="0" algn="ctr">
              <a:buNone/>
            </a:pPr>
            <a:r>
              <a:rPr lang="nl-NL" sz="4000" b="1" dirty="0">
                <a:solidFill>
                  <a:schemeClr val="bg1"/>
                </a:solidFill>
                <a:latin typeface="Myriad Pro" panose="020B0503030403020204" pitchFamily="34" charset="0"/>
              </a:rPr>
              <a:t>ROEPT OM </a:t>
            </a:r>
          </a:p>
          <a:p>
            <a:pPr marL="0" indent="0" algn="ctr">
              <a:buNone/>
            </a:pPr>
            <a:r>
              <a:rPr lang="nl-NL" sz="4000" b="1" dirty="0">
                <a:solidFill>
                  <a:schemeClr val="bg1"/>
                </a:solidFill>
                <a:latin typeface="Myriad Pro" panose="020B0503030403020204" pitchFamily="34" charset="0"/>
              </a:rPr>
              <a:t>LEVEN LANG ONTWIKKELEN</a:t>
            </a:r>
          </a:p>
        </p:txBody>
      </p:sp>
      <p:sp>
        <p:nvSpPr>
          <p:cNvPr id="2" name="Rectangle 1">
            <a:extLst>
              <a:ext uri="{FF2B5EF4-FFF2-40B4-BE49-F238E27FC236}">
                <a16:creationId xmlns:a16="http://schemas.microsoft.com/office/drawing/2014/main" id="{2EC65558-08B0-AFE4-178A-5491F66F5B19}"/>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71060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EF6"/>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87D0B7-C69F-D60F-29BF-3C621E30434E}"/>
              </a:ext>
            </a:extLst>
          </p:cNvPr>
          <p:cNvSpPr>
            <a:spLocks noGrp="1"/>
          </p:cNvSpPr>
          <p:nvPr>
            <p:ph type="body" sz="quarter" idx="15"/>
          </p:nvPr>
        </p:nvSpPr>
        <p:spPr>
          <a:xfrm>
            <a:off x="323851" y="2012299"/>
            <a:ext cx="7978775" cy="2681111"/>
          </a:xfrm>
        </p:spPr>
        <p:txBody>
          <a:bodyPr/>
          <a:lstStyle/>
          <a:p>
            <a:endParaRPr lang="nl-NL" dirty="0"/>
          </a:p>
        </p:txBody>
      </p:sp>
      <p:pic>
        <p:nvPicPr>
          <p:cNvPr id="7" name="Picture 6" descr="Graphical user interface, diagram&#10;&#10;Description automatically generated">
            <a:extLst>
              <a:ext uri="{FF2B5EF4-FFF2-40B4-BE49-F238E27FC236}">
                <a16:creationId xmlns:a16="http://schemas.microsoft.com/office/drawing/2014/main" id="{9B22AFAC-68A8-B4D0-D758-B3AF8DE976D5}"/>
              </a:ext>
            </a:extLst>
          </p:cNvPr>
          <p:cNvPicPr>
            <a:picLocks noChangeAspect="1"/>
          </p:cNvPicPr>
          <p:nvPr/>
        </p:nvPicPr>
        <p:blipFill>
          <a:blip r:embed="rId2"/>
          <a:stretch>
            <a:fillRect/>
          </a:stretch>
        </p:blipFill>
        <p:spPr>
          <a:xfrm>
            <a:off x="330162" y="1585225"/>
            <a:ext cx="8535387" cy="3357252"/>
          </a:xfrm>
          <a:prstGeom prst="rect">
            <a:avLst/>
          </a:prstGeom>
        </p:spPr>
      </p:pic>
      <p:sp>
        <p:nvSpPr>
          <p:cNvPr id="6" name="Rectangle 5">
            <a:extLst>
              <a:ext uri="{FF2B5EF4-FFF2-40B4-BE49-F238E27FC236}">
                <a16:creationId xmlns:a16="http://schemas.microsoft.com/office/drawing/2014/main" id="{4727866E-1C33-4328-6900-658656AB6177}"/>
              </a:ext>
            </a:extLst>
          </p:cNvPr>
          <p:cNvSpPr/>
          <p:nvPr/>
        </p:nvSpPr>
        <p:spPr>
          <a:xfrm>
            <a:off x="3051110" y="4392938"/>
            <a:ext cx="1278294" cy="41987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solidFill>
                  <a:srgbClr val="942093"/>
                </a:solidFill>
              </a:rPr>
              <a:t>GAP zonder klimaatopgave</a:t>
            </a:r>
            <a:endParaRPr lang="nl-NL" dirty="0">
              <a:solidFill>
                <a:srgbClr val="942093"/>
              </a:solidFill>
            </a:endParaRPr>
          </a:p>
        </p:txBody>
      </p:sp>
      <p:sp>
        <p:nvSpPr>
          <p:cNvPr id="9" name="Title 2">
            <a:extLst>
              <a:ext uri="{FF2B5EF4-FFF2-40B4-BE49-F238E27FC236}">
                <a16:creationId xmlns:a16="http://schemas.microsoft.com/office/drawing/2014/main" id="{85D12861-D818-18CA-0004-0ADF5B6A2EAC}"/>
              </a:ext>
            </a:extLst>
          </p:cNvPr>
          <p:cNvSpPr txBox="1">
            <a:spLocks/>
          </p:cNvSpPr>
          <p:nvPr/>
        </p:nvSpPr>
        <p:spPr>
          <a:xfrm>
            <a:off x="1171254" y="221738"/>
            <a:ext cx="6109656" cy="728921"/>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latin typeface="Myriad Pro" panose="020B0503030403020204" pitchFamily="34" charset="0"/>
              </a:rPr>
              <a:t>GAP TECHNISCH HBO</a:t>
            </a:r>
          </a:p>
        </p:txBody>
      </p:sp>
      <p:sp>
        <p:nvSpPr>
          <p:cNvPr id="10" name="Rectangle 9">
            <a:extLst>
              <a:ext uri="{FF2B5EF4-FFF2-40B4-BE49-F238E27FC236}">
                <a16:creationId xmlns:a16="http://schemas.microsoft.com/office/drawing/2014/main" id="{46A2649C-73AD-04C0-EBE3-9728AD322A7A}"/>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Picture 10" descr="Text&#10;&#10;Description automatically generated with low confidence">
            <a:extLst>
              <a:ext uri="{FF2B5EF4-FFF2-40B4-BE49-F238E27FC236}">
                <a16:creationId xmlns:a16="http://schemas.microsoft.com/office/drawing/2014/main" id="{12CC0746-6951-7005-A1CB-37ABC749CE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a:solidFill>
            <a:schemeClr val="bg1"/>
          </a:solidFill>
        </p:spPr>
      </p:pic>
    </p:spTree>
    <p:extLst>
      <p:ext uri="{BB962C8B-B14F-4D97-AF65-F5344CB8AC3E}">
        <p14:creationId xmlns:p14="http://schemas.microsoft.com/office/powerpoint/2010/main" val="206924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922B1C-04DC-5B43-AC8B-AAC0AD66943F}"/>
              </a:ext>
            </a:extLst>
          </p:cNvPr>
          <p:cNvSpPr>
            <a:spLocks noGrp="1"/>
          </p:cNvSpPr>
          <p:nvPr>
            <p:ph idx="1"/>
          </p:nvPr>
        </p:nvSpPr>
        <p:spPr>
          <a:xfrm>
            <a:off x="628650" y="1297172"/>
            <a:ext cx="7886700" cy="3850297"/>
          </a:xfrm>
        </p:spPr>
        <p:txBody>
          <a:bodyPr>
            <a:normAutofit/>
          </a:bodyPr>
          <a:lstStyle/>
          <a:p>
            <a:pPr marL="0" indent="0">
              <a:buNone/>
            </a:pPr>
            <a:r>
              <a:rPr lang="nl-NL" sz="1200" dirty="0"/>
              <a:t> </a:t>
            </a:r>
          </a:p>
        </p:txBody>
      </p:sp>
      <p:sp>
        <p:nvSpPr>
          <p:cNvPr id="5" name="Title 2">
            <a:extLst>
              <a:ext uri="{FF2B5EF4-FFF2-40B4-BE49-F238E27FC236}">
                <a16:creationId xmlns:a16="http://schemas.microsoft.com/office/drawing/2014/main" id="{E8D7ED8C-C22F-3844-95E6-921A1A766C77}"/>
              </a:ext>
            </a:extLst>
          </p:cNvPr>
          <p:cNvSpPr txBox="1">
            <a:spLocks/>
          </p:cNvSpPr>
          <p:nvPr/>
        </p:nvSpPr>
        <p:spPr>
          <a:xfrm>
            <a:off x="1171254" y="221738"/>
            <a:ext cx="6109656" cy="7289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latin typeface="Myriad Pro" panose="020B0503030403020204" pitchFamily="34" charset="0"/>
              </a:rPr>
              <a:t>WAT IS BE AN ENGINEER?</a:t>
            </a:r>
          </a:p>
        </p:txBody>
      </p:sp>
      <p:sp>
        <p:nvSpPr>
          <p:cNvPr id="2" name="Content Placeholder 2">
            <a:extLst>
              <a:ext uri="{FF2B5EF4-FFF2-40B4-BE49-F238E27FC236}">
                <a16:creationId xmlns:a16="http://schemas.microsoft.com/office/drawing/2014/main" id="{75228C06-D225-CAB2-C385-79D25101C23C}"/>
              </a:ext>
            </a:extLst>
          </p:cNvPr>
          <p:cNvSpPr txBox="1">
            <a:spLocks/>
          </p:cNvSpPr>
          <p:nvPr/>
        </p:nvSpPr>
        <p:spPr>
          <a:xfrm>
            <a:off x="628650" y="1449572"/>
            <a:ext cx="8039100" cy="385029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nl-NL" sz="2000" dirty="0"/>
              <a:t>Ecosysteem waarin hogescholen, brancheverenigingen, bedrijven en overheden zich actief inzetten voor de gezamenlijke opgave om meer technisch talent op hbo-niveau op te leiden. </a:t>
            </a:r>
          </a:p>
          <a:p>
            <a:pPr marL="0" indent="0">
              <a:lnSpc>
                <a:spcPct val="120000"/>
              </a:lnSpc>
              <a:buFont typeface="Arial" panose="020B0604020202020204" pitchFamily="34" charset="0"/>
              <a:buNone/>
            </a:pPr>
            <a:endParaRPr lang="nl-NL" sz="2000" dirty="0"/>
          </a:p>
          <a:p>
            <a:pPr lvl="1">
              <a:lnSpc>
                <a:spcPct val="120000"/>
              </a:lnSpc>
              <a:buFontTx/>
              <a:buChar char="-"/>
            </a:pPr>
            <a:r>
              <a:rPr lang="nl-NL" sz="2000" dirty="0"/>
              <a:t>9 hogescholen, Domein Engineering, KIVI, Vereniging Hogescholen</a:t>
            </a:r>
          </a:p>
          <a:p>
            <a:pPr lvl="1">
              <a:lnSpc>
                <a:spcPct val="120000"/>
              </a:lnSpc>
              <a:buFontTx/>
              <a:buChar char="-"/>
            </a:pPr>
            <a:r>
              <a:rPr lang="nl-NL" sz="2000" dirty="0"/>
              <a:t>Technische brancheverenigingen van Aanvalsplan Techniek</a:t>
            </a:r>
          </a:p>
          <a:p>
            <a:pPr lvl="1">
              <a:lnSpc>
                <a:spcPct val="120000"/>
              </a:lnSpc>
              <a:buFontTx/>
              <a:buChar char="-"/>
            </a:pPr>
            <a:r>
              <a:rPr lang="nl-NL" sz="2000" dirty="0"/>
              <a:t>Bedrijven uit installatie, bouw, energie en industrie</a:t>
            </a:r>
          </a:p>
          <a:p>
            <a:pPr lvl="1">
              <a:lnSpc>
                <a:spcPct val="120000"/>
              </a:lnSpc>
              <a:buFontTx/>
              <a:buChar char="-"/>
            </a:pPr>
            <a:r>
              <a:rPr lang="nl-NL" sz="2000" dirty="0"/>
              <a:t>Overheden OCW, EZK, SZW, UWV en regionale overheden</a:t>
            </a:r>
          </a:p>
        </p:txBody>
      </p:sp>
      <p:sp>
        <p:nvSpPr>
          <p:cNvPr id="4" name="Rectangle 3">
            <a:extLst>
              <a:ext uri="{FF2B5EF4-FFF2-40B4-BE49-F238E27FC236}">
                <a16:creationId xmlns:a16="http://schemas.microsoft.com/office/drawing/2014/main" id="{0F8F47E1-B2FA-3704-160B-0352A3A11BAA}"/>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5" descr="Text&#10;&#10;Description automatically generated with low confidence">
            <a:extLst>
              <a:ext uri="{FF2B5EF4-FFF2-40B4-BE49-F238E27FC236}">
                <a16:creationId xmlns:a16="http://schemas.microsoft.com/office/drawing/2014/main" id="{6C12A5E1-0F6B-FCBC-DC62-B405A915CA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176812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9EAE-FAD8-5C46-B648-17E72EEEC2E9}"/>
              </a:ext>
            </a:extLst>
          </p:cNvPr>
          <p:cNvSpPr>
            <a:spLocks noGrp="1"/>
          </p:cNvSpPr>
          <p:nvPr>
            <p:ph type="title"/>
          </p:nvPr>
        </p:nvSpPr>
        <p:spPr>
          <a:xfrm>
            <a:off x="566726" y="1090967"/>
            <a:ext cx="3284585" cy="1104636"/>
          </a:xfrm>
          <a:prstGeom prst="rect">
            <a:avLst/>
          </a:prstGeom>
        </p:spPr>
        <p:txBody>
          <a:bodyPr>
            <a:normAutofit/>
          </a:bodyPr>
          <a:lstStyle/>
          <a:p>
            <a:pPr algn="ctr"/>
            <a:r>
              <a:rPr lang="nl-NL" sz="2400" b="1" dirty="0">
                <a:latin typeface="Myriad Pro" panose="020B0503030403020204" pitchFamily="34" charset="0"/>
              </a:rPr>
              <a:t>START</a:t>
            </a:r>
            <a:br>
              <a:rPr lang="nl-NL" sz="2400" b="1" dirty="0">
                <a:latin typeface="Myriad Pro" panose="020B0503030403020204" pitchFamily="34" charset="0"/>
              </a:rPr>
            </a:br>
            <a:r>
              <a:rPr lang="nl-NL" sz="1800" dirty="0">
                <a:latin typeface="Myriad Pro" panose="020B0503030403020204" pitchFamily="34" charset="0"/>
              </a:rPr>
              <a:t>PIONIEREN</a:t>
            </a:r>
            <a:endParaRPr lang="nl-NL" sz="1200" dirty="0">
              <a:latin typeface="Myriad Pro" panose="020B0503030403020204" pitchFamily="34" charset="0"/>
            </a:endParaRPr>
          </a:p>
        </p:txBody>
      </p:sp>
      <p:sp>
        <p:nvSpPr>
          <p:cNvPr id="30" name="Title 1">
            <a:extLst>
              <a:ext uri="{FF2B5EF4-FFF2-40B4-BE49-F238E27FC236}">
                <a16:creationId xmlns:a16="http://schemas.microsoft.com/office/drawing/2014/main" id="{8E8EAFE5-BD5A-7648-A7EB-35B441ACA3C2}"/>
              </a:ext>
            </a:extLst>
          </p:cNvPr>
          <p:cNvSpPr txBox="1">
            <a:spLocks/>
          </p:cNvSpPr>
          <p:nvPr/>
        </p:nvSpPr>
        <p:spPr>
          <a:xfrm>
            <a:off x="5025214" y="1105395"/>
            <a:ext cx="328458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nl-NL" sz="2400" b="1" dirty="0">
                <a:latin typeface="Myriad Pro" panose="020B0503030403020204" pitchFamily="34" charset="0"/>
              </a:rPr>
              <a:t>ECOSYSTEEM </a:t>
            </a:r>
            <a:r>
              <a:rPr lang="nl-NL" sz="1800" dirty="0">
                <a:latin typeface="Myriad Pro" panose="020B0503030403020204" pitchFamily="34" charset="0"/>
              </a:rPr>
              <a:t>SAMENWERKEN OPGAVE</a:t>
            </a:r>
            <a:endParaRPr lang="nl-NL" sz="1200" dirty="0">
              <a:latin typeface="Myriad Pro" panose="020B0503030403020204" pitchFamily="34" charset="0"/>
            </a:endParaRPr>
          </a:p>
        </p:txBody>
      </p:sp>
      <p:pic>
        <p:nvPicPr>
          <p:cNvPr id="8" name="Picture 7" descr="Diagram&#10;&#10;Description automatically generated">
            <a:extLst>
              <a:ext uri="{FF2B5EF4-FFF2-40B4-BE49-F238E27FC236}">
                <a16:creationId xmlns:a16="http://schemas.microsoft.com/office/drawing/2014/main" id="{98EA721F-CA02-3548-A941-02DABEDA404E}"/>
              </a:ext>
            </a:extLst>
          </p:cNvPr>
          <p:cNvPicPr>
            <a:picLocks noChangeAspect="1"/>
          </p:cNvPicPr>
          <p:nvPr/>
        </p:nvPicPr>
        <p:blipFill>
          <a:blip r:embed="rId3"/>
          <a:stretch>
            <a:fillRect/>
          </a:stretch>
        </p:blipFill>
        <p:spPr>
          <a:xfrm>
            <a:off x="5069176" y="2339608"/>
            <a:ext cx="3284585" cy="3090559"/>
          </a:xfrm>
          <a:prstGeom prst="rect">
            <a:avLst/>
          </a:prstGeom>
        </p:spPr>
      </p:pic>
      <p:pic>
        <p:nvPicPr>
          <p:cNvPr id="10" name="Picture 9" descr="Diagram&#10;&#10;Description automatically generated">
            <a:extLst>
              <a:ext uri="{FF2B5EF4-FFF2-40B4-BE49-F238E27FC236}">
                <a16:creationId xmlns:a16="http://schemas.microsoft.com/office/drawing/2014/main" id="{96C268A1-72A9-AB4F-BE8E-53CE7A33AEDF}"/>
              </a:ext>
            </a:extLst>
          </p:cNvPr>
          <p:cNvPicPr>
            <a:picLocks noChangeAspect="1"/>
          </p:cNvPicPr>
          <p:nvPr/>
        </p:nvPicPr>
        <p:blipFill>
          <a:blip r:embed="rId4"/>
          <a:stretch>
            <a:fillRect/>
          </a:stretch>
        </p:blipFill>
        <p:spPr>
          <a:xfrm>
            <a:off x="790239" y="2572183"/>
            <a:ext cx="2901447" cy="2568842"/>
          </a:xfrm>
          <a:prstGeom prst="rect">
            <a:avLst/>
          </a:prstGeom>
        </p:spPr>
      </p:pic>
      <p:cxnSp>
        <p:nvCxnSpPr>
          <p:cNvPr id="31" name="Straight Arrow Connector 30">
            <a:extLst>
              <a:ext uri="{FF2B5EF4-FFF2-40B4-BE49-F238E27FC236}">
                <a16:creationId xmlns:a16="http://schemas.microsoft.com/office/drawing/2014/main" id="{409F6B33-6797-4045-AD53-EB326E6F6BE8}"/>
              </a:ext>
            </a:extLst>
          </p:cNvPr>
          <p:cNvCxnSpPr>
            <a:cxnSpLocks/>
          </p:cNvCxnSpPr>
          <p:nvPr/>
        </p:nvCxnSpPr>
        <p:spPr>
          <a:xfrm>
            <a:off x="3851311" y="3876890"/>
            <a:ext cx="1173903" cy="0"/>
          </a:xfrm>
          <a:prstGeom prst="straightConnector1">
            <a:avLst/>
          </a:prstGeom>
          <a:ln w="76200">
            <a:solidFill>
              <a:srgbClr val="00FFB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790C552-C60B-F33C-A83C-41E011AA7840}"/>
              </a:ext>
            </a:extLst>
          </p:cNvPr>
          <p:cNvSpPr txBox="1">
            <a:spLocks/>
          </p:cNvSpPr>
          <p:nvPr/>
        </p:nvSpPr>
        <p:spPr>
          <a:xfrm>
            <a:off x="1171253" y="221738"/>
            <a:ext cx="7026073" cy="7289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latin typeface="Myriad Pro" panose="020B0503030403020204" pitchFamily="34" charset="0"/>
              </a:rPr>
              <a:t>BE AN ENGINEER - VLIEGWIEL</a:t>
            </a:r>
          </a:p>
        </p:txBody>
      </p:sp>
      <p:pic>
        <p:nvPicPr>
          <p:cNvPr id="6" name="Picture 5" descr="Text&#10;&#10;Description automatically generated with low confidence">
            <a:extLst>
              <a:ext uri="{FF2B5EF4-FFF2-40B4-BE49-F238E27FC236}">
                <a16:creationId xmlns:a16="http://schemas.microsoft.com/office/drawing/2014/main" id="{E4B7FA26-52E2-9C0A-B7DE-569866FD7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176804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FFFEF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922B1C-04DC-5B43-AC8B-AAC0AD66943F}"/>
              </a:ext>
            </a:extLst>
          </p:cNvPr>
          <p:cNvSpPr>
            <a:spLocks noGrp="1"/>
          </p:cNvSpPr>
          <p:nvPr>
            <p:ph idx="1"/>
          </p:nvPr>
        </p:nvSpPr>
        <p:spPr>
          <a:xfrm>
            <a:off x="628650" y="1086522"/>
            <a:ext cx="7886700" cy="4238513"/>
          </a:xfrm>
        </p:spPr>
        <p:txBody>
          <a:bodyPr>
            <a:normAutofit/>
          </a:bodyPr>
          <a:lstStyle/>
          <a:p>
            <a:pPr marL="0" indent="0" algn="just">
              <a:lnSpc>
                <a:spcPct val="120000"/>
              </a:lnSpc>
              <a:buNone/>
            </a:pPr>
            <a:endParaRPr lang="nl-NL" sz="2000" dirty="0"/>
          </a:p>
          <a:p>
            <a:pPr marL="0" indent="0" algn="just">
              <a:lnSpc>
                <a:spcPct val="120000"/>
              </a:lnSpc>
              <a:buNone/>
            </a:pPr>
            <a:r>
              <a:rPr lang="nl-NL" sz="2000" b="1" dirty="0"/>
              <a:t>Eenvoudig gezegd, is engineering het toepassen van vele soorten kennis om fysieke en/of digitale systemen te ontwerpen die werken en blijven werken. Engineers leveren een bijdrage aan een duurzame en toekomstbestendige omgeving door rekening te houden met economische, sociale en ecologische randvoorwaarden.</a:t>
            </a:r>
          </a:p>
          <a:p>
            <a:pPr marL="0" indent="0" algn="just">
              <a:lnSpc>
                <a:spcPct val="120000"/>
              </a:lnSpc>
              <a:buNone/>
            </a:pPr>
            <a:endParaRPr lang="nl-NL" sz="2000" dirty="0"/>
          </a:p>
          <a:p>
            <a:pPr marL="0" indent="0" algn="just">
              <a:lnSpc>
                <a:spcPct val="120000"/>
              </a:lnSpc>
              <a:buNone/>
            </a:pPr>
            <a:r>
              <a:rPr lang="nl-NL" sz="2000" dirty="0"/>
              <a:t>Traditioneel specialiseerde een ingenieur zich in slechts één discipline, de huidige generatie engineers moet kunnen samenwerken met talloze andere disciplines, binnen de techniek en daarbuiten.</a:t>
            </a:r>
          </a:p>
        </p:txBody>
      </p:sp>
      <p:sp>
        <p:nvSpPr>
          <p:cNvPr id="5" name="Title 2">
            <a:extLst>
              <a:ext uri="{FF2B5EF4-FFF2-40B4-BE49-F238E27FC236}">
                <a16:creationId xmlns:a16="http://schemas.microsoft.com/office/drawing/2014/main" id="{E8D7ED8C-C22F-3844-95E6-921A1A766C77}"/>
              </a:ext>
            </a:extLst>
          </p:cNvPr>
          <p:cNvSpPr txBox="1">
            <a:spLocks/>
          </p:cNvSpPr>
          <p:nvPr/>
        </p:nvSpPr>
        <p:spPr>
          <a:xfrm>
            <a:off x="1171254" y="221738"/>
            <a:ext cx="6109656" cy="7289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latin typeface="Myriad Pro" panose="020B0503030403020204" pitchFamily="34" charset="0"/>
              </a:rPr>
              <a:t>WAAROM ENGINEERS?</a:t>
            </a:r>
          </a:p>
        </p:txBody>
      </p:sp>
      <p:sp>
        <p:nvSpPr>
          <p:cNvPr id="2" name="Rectangle 1">
            <a:extLst>
              <a:ext uri="{FF2B5EF4-FFF2-40B4-BE49-F238E27FC236}">
                <a16:creationId xmlns:a16="http://schemas.microsoft.com/office/drawing/2014/main" id="{E05F2F72-6E57-B82B-9E8A-6BEBDB8D8CCD}"/>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Picture 3" descr="Text&#10;&#10;Description automatically generated with low confidence">
            <a:extLst>
              <a:ext uri="{FF2B5EF4-FFF2-40B4-BE49-F238E27FC236}">
                <a16:creationId xmlns:a16="http://schemas.microsoft.com/office/drawing/2014/main" id="{F7DC8096-A090-7EC3-9120-03AE848C8A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69324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EFEDC-CAC7-AB45-8F02-BF32C0493DAA}"/>
              </a:ext>
            </a:extLst>
          </p:cNvPr>
          <p:cNvSpPr>
            <a:spLocks noGrp="1"/>
          </p:cNvSpPr>
          <p:nvPr>
            <p:ph idx="1"/>
          </p:nvPr>
        </p:nvSpPr>
        <p:spPr>
          <a:xfrm>
            <a:off x="1158054" y="1040249"/>
            <a:ext cx="7059520" cy="4795063"/>
          </a:xfrm>
          <a:noFill/>
        </p:spPr>
        <p:txBody>
          <a:bodyPr>
            <a:normAutofit fontScale="77500" lnSpcReduction="20000"/>
          </a:bodyPr>
          <a:lstStyle/>
          <a:p>
            <a:pPr marL="0" indent="0">
              <a:buNone/>
            </a:pPr>
            <a:r>
              <a:rPr lang="nl-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Landelijk netwerk en label </a:t>
            </a:r>
            <a:r>
              <a:rPr lang="nl-NL"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 </a:t>
            </a:r>
            <a:r>
              <a:rPr lang="nl-NL"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t>
            </a:r>
            <a:r>
              <a:rPr lang="nl-NL"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Engineer met </a:t>
            </a:r>
            <a:r>
              <a:rPr lang="nl-NL" dirty="0">
                <a:latin typeface="Calibri" panose="020F0502020204030204" pitchFamily="34" charset="0"/>
                <a:cs typeface="Calibri" panose="020F0502020204030204" pitchFamily="34" charset="0"/>
              </a:rPr>
              <a:t>gebundelde aanpak landelijk met regionale activiteiten bij de hogescholen. Landelijke koppeling sociale partners (UWV), branches, KIVI opstarten en regionaal doorpakken</a:t>
            </a:r>
          </a:p>
          <a:p>
            <a:pPr marL="0" indent="0">
              <a:buNone/>
            </a:pPr>
            <a:r>
              <a:rPr lang="nl-NL" sz="19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9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Leercultuur en adoptievermogen bedrijven </a:t>
            </a:r>
          </a:p>
          <a:p>
            <a:pPr marL="342900" lvl="1" indent="0">
              <a:buNone/>
            </a:pPr>
            <a:r>
              <a:rPr lang="nl-NL" sz="2100" dirty="0">
                <a:latin typeface="Calibri" panose="020F0502020204030204" pitchFamily="34" charset="0"/>
                <a:cs typeface="Calibri" panose="020F0502020204030204" pitchFamily="34" charset="0"/>
              </a:rPr>
              <a:t>mede-activeren leercultuur: proces ontwerpen van skills </a:t>
            </a:r>
            <a:r>
              <a:rPr lang="nl-NL" sz="2100" dirty="0" err="1">
                <a:latin typeface="Calibri" panose="020F0502020204030204" pitchFamily="34" charset="0"/>
                <a:cs typeface="Calibri" panose="020F0502020204030204" pitchFamily="34" charset="0"/>
              </a:rPr>
              <a:t>based</a:t>
            </a:r>
            <a:r>
              <a:rPr lang="nl-NL" sz="2100" dirty="0">
                <a:latin typeface="Calibri" panose="020F0502020204030204" pitchFamily="34" charset="0"/>
                <a:cs typeface="Calibri" panose="020F0502020204030204" pitchFamily="34" charset="0"/>
              </a:rPr>
              <a:t> </a:t>
            </a:r>
            <a:r>
              <a:rPr lang="nl-NL" sz="2100" dirty="0" err="1">
                <a:latin typeface="Calibri" panose="020F0502020204030204" pitchFamily="34" charset="0"/>
                <a:cs typeface="Calibri" panose="020F0502020204030204" pitchFamily="34" charset="0"/>
              </a:rPr>
              <a:t>hiring</a:t>
            </a:r>
            <a:r>
              <a:rPr lang="nl-NL" sz="2100" dirty="0">
                <a:latin typeface="Calibri" panose="020F0502020204030204" pitchFamily="34" charset="0"/>
                <a:cs typeface="Calibri" panose="020F0502020204030204" pitchFamily="34" charset="0"/>
              </a:rPr>
              <a:t> tot leercultuur en begeleiding op werkplek</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Werven divers talent</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342900" lvl="1" indent="0">
              <a:buNone/>
            </a:pPr>
            <a:r>
              <a:rPr lang="nl-NL" sz="2100" dirty="0">
                <a:solidFill>
                  <a:srgbClr val="000000"/>
                </a:solidFill>
                <a:latin typeface="Calibri" panose="020F0502020204030204" pitchFamily="34" charset="0"/>
                <a:cs typeface="Calibri" panose="020F0502020204030204" pitchFamily="34" charset="0"/>
              </a:rPr>
              <a:t>Campagne, online voorlichting, naar regionaal accountmanagement en activiteiten voor matching bij bedrijven.</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Oriëntatiefase (concept)</a:t>
            </a:r>
          </a:p>
          <a:p>
            <a:pPr marL="342900" lvl="1" indent="0">
              <a:buNone/>
            </a:pPr>
            <a:r>
              <a:rPr lang="nl-NL" sz="2100" dirty="0">
                <a:latin typeface="Calibri" panose="020F0502020204030204" pitchFamily="34" charset="0"/>
                <a:cs typeface="Calibri" panose="020F0502020204030204" pitchFamily="34" charset="0"/>
              </a:rPr>
              <a:t>ontwerpen en toetsen van optimale ‘KLANTREIS’ voor kandidaten inclusief maatwerk voor opleidingen</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Flexibiliseren aanbod </a:t>
            </a:r>
            <a:r>
              <a:rPr lang="nl-NL"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ism</a:t>
            </a:r>
            <a:r>
              <a:rPr lang="nl-NL"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werkveld</a:t>
            </a:r>
          </a:p>
          <a:p>
            <a:pPr marL="342900" lvl="1" indent="0">
              <a:buNone/>
            </a:pPr>
            <a:r>
              <a:rPr lang="nl-NL" sz="2100" dirty="0">
                <a:latin typeface="Calibri" panose="020F0502020204030204" pitchFamily="34" charset="0"/>
                <a:cs typeface="Calibri" panose="020F0502020204030204" pitchFamily="34" charset="0"/>
              </a:rPr>
              <a:t>hybride beroepsopleidingen vormgeven met regionaal werkveld, kennisdeling en samenwerking landelijke netwerk</a:t>
            </a:r>
            <a:endParaRPr lang="en-GB" sz="2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BEC1D07-9759-B386-E3FA-DA73FC2961B6}"/>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le 1">
            <a:extLst>
              <a:ext uri="{FF2B5EF4-FFF2-40B4-BE49-F238E27FC236}">
                <a16:creationId xmlns:a16="http://schemas.microsoft.com/office/drawing/2014/main" id="{F5E89C88-9E95-D354-7BD4-AE4384EAE569}"/>
              </a:ext>
            </a:extLst>
          </p:cNvPr>
          <p:cNvSpPr txBox="1">
            <a:spLocks/>
          </p:cNvSpPr>
          <p:nvPr/>
        </p:nvSpPr>
        <p:spPr>
          <a:xfrm>
            <a:off x="1378664" y="679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2800" b="1" dirty="0">
                <a:latin typeface="Montserrat" pitchFamily="2" charset="77"/>
              </a:rPr>
              <a:t>Hoe kan Be </a:t>
            </a:r>
            <a:r>
              <a:rPr lang="nl-NL" sz="2800" b="1" dirty="0" err="1">
                <a:latin typeface="Montserrat" pitchFamily="2" charset="77"/>
              </a:rPr>
              <a:t>an</a:t>
            </a:r>
            <a:r>
              <a:rPr lang="nl-NL" sz="2800" b="1" dirty="0">
                <a:latin typeface="Montserrat" pitchFamily="2" charset="77"/>
              </a:rPr>
              <a:t> Engineer helpen?</a:t>
            </a:r>
          </a:p>
        </p:txBody>
      </p:sp>
      <p:pic>
        <p:nvPicPr>
          <p:cNvPr id="4" name="Picture 3" descr="Text&#10;&#10;Description automatically generated with low confidence">
            <a:extLst>
              <a:ext uri="{FF2B5EF4-FFF2-40B4-BE49-F238E27FC236}">
                <a16:creationId xmlns:a16="http://schemas.microsoft.com/office/drawing/2014/main" id="{61A28A52-E7D3-944C-C1BE-D29B342DC0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Tree>
    <p:extLst>
      <p:ext uri="{BB962C8B-B14F-4D97-AF65-F5344CB8AC3E}">
        <p14:creationId xmlns:p14="http://schemas.microsoft.com/office/powerpoint/2010/main" val="117338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looking at a computer&#10;&#10;Description automatically generated with medium confidence">
            <a:extLst>
              <a:ext uri="{FF2B5EF4-FFF2-40B4-BE49-F238E27FC236}">
                <a16:creationId xmlns:a16="http://schemas.microsoft.com/office/drawing/2014/main" id="{12898A99-06AF-A140-579D-F423AA628E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68"/>
            <a:ext cx="9143980" cy="5713932"/>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5D455F20-6C46-A4D4-482A-04B7CA553C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559" y="-788"/>
            <a:ext cx="728922" cy="728922"/>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50521E8C-7744-2140-3288-5EB1C06391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788"/>
            <a:ext cx="1073482" cy="1073482"/>
          </a:xfrm>
          <a:prstGeom prst="rect">
            <a:avLst/>
          </a:prstGeom>
        </p:spPr>
      </p:pic>
      <p:sp>
        <p:nvSpPr>
          <p:cNvPr id="2" name="Rectangle 1">
            <a:extLst>
              <a:ext uri="{FF2B5EF4-FFF2-40B4-BE49-F238E27FC236}">
                <a16:creationId xmlns:a16="http://schemas.microsoft.com/office/drawing/2014/main" id="{8803C3AB-8FBB-DA5B-5E15-6A70A6842538}"/>
              </a:ext>
            </a:extLst>
          </p:cNvPr>
          <p:cNvSpPr/>
          <p:nvPr/>
        </p:nvSpPr>
        <p:spPr>
          <a:xfrm>
            <a:off x="993326" y="5582093"/>
            <a:ext cx="7150491" cy="132907"/>
          </a:xfrm>
          <a:prstGeom prst="rect">
            <a:avLst/>
          </a:prstGeom>
          <a:solidFill>
            <a:srgbClr val="00F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2">
            <a:extLst>
              <a:ext uri="{FF2B5EF4-FFF2-40B4-BE49-F238E27FC236}">
                <a16:creationId xmlns:a16="http://schemas.microsoft.com/office/drawing/2014/main" id="{2485B9F2-30F0-536E-C067-8FA55C14F079}"/>
              </a:ext>
            </a:extLst>
          </p:cNvPr>
          <p:cNvSpPr txBox="1">
            <a:spLocks/>
          </p:cNvSpPr>
          <p:nvPr/>
        </p:nvSpPr>
        <p:spPr>
          <a:xfrm>
            <a:off x="1171253" y="221738"/>
            <a:ext cx="7026073" cy="728921"/>
          </a:xfrm>
          <a:prstGeom prst="rect">
            <a:avLst/>
          </a:prstGeom>
          <a:solidFill>
            <a:schemeClr val="bg1">
              <a:lumMod val="50000"/>
              <a:alpha val="3495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2800" kern="1200">
                <a:solidFill>
                  <a:schemeClr val="tx1"/>
                </a:solidFill>
                <a:latin typeface="Anonymous Pro" panose="02060809030202000504" pitchFamily="49" charset="0"/>
                <a:ea typeface="Anonymous Pro" panose="02060809030202000504" pitchFamily="49" charset="0"/>
                <a:cs typeface="+mj-cs"/>
              </a:defRPr>
            </a:lvl1pPr>
          </a:lstStyle>
          <a:p>
            <a:r>
              <a:rPr lang="nl-NL" b="1" dirty="0">
                <a:solidFill>
                  <a:schemeClr val="bg1"/>
                </a:solidFill>
                <a:latin typeface="Myriad Pro" panose="020B0503030403020204" pitchFamily="34" charset="0"/>
              </a:rPr>
              <a:t>LEERCULTUUR &amp; ADOPTIEVERMOGEN</a:t>
            </a:r>
          </a:p>
        </p:txBody>
      </p:sp>
    </p:spTree>
    <p:extLst>
      <p:ext uri="{BB962C8B-B14F-4D97-AF65-F5344CB8AC3E}">
        <p14:creationId xmlns:p14="http://schemas.microsoft.com/office/powerpoint/2010/main" val="1448394327"/>
      </p:ext>
    </p:extLst>
  </p:cSld>
  <p:clrMapOvr>
    <a:masterClrMapping/>
  </p:clrMapOvr>
</p:sld>
</file>

<file path=ppt/theme/theme1.xml><?xml version="1.0" encoding="utf-8"?>
<a:theme xmlns:a="http://schemas.openxmlformats.org/drawingml/2006/main" name="Kantoorthe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79903</TotalTime>
  <Words>997</Words>
  <Application>Microsoft Macintosh PowerPoint</Application>
  <PresentationFormat>On-screen Show (16:10)</PresentationFormat>
  <Paragraphs>172</Paragraphs>
  <Slides>20</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Montserrat</vt:lpstr>
      <vt:lpstr>Myriad Pro</vt:lpstr>
      <vt:lpstr>Wingdings</vt:lpstr>
      <vt:lpstr>Kantoorthema</vt:lpstr>
      <vt:lpstr>PowerPoint Presentation</vt:lpstr>
      <vt:lpstr>PowerPoint Presentation</vt:lpstr>
      <vt:lpstr>PowerPoint Presentation</vt:lpstr>
      <vt:lpstr>PowerPoint Presentation</vt:lpstr>
      <vt:lpstr>PowerPoint Presentation</vt:lpstr>
      <vt:lpstr>START PIONIEREN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Oosting</dc:creator>
  <cp:lastModifiedBy>Tanja Hulst</cp:lastModifiedBy>
  <cp:revision>71</cp:revision>
  <dcterms:created xsi:type="dcterms:W3CDTF">2021-11-19T13:54:33Z</dcterms:created>
  <dcterms:modified xsi:type="dcterms:W3CDTF">2023-02-14T20:53:48Z</dcterms:modified>
</cp:coreProperties>
</file>