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0" r:id="rId5"/>
    <p:sldId id="258" r:id="rId6"/>
    <p:sldId id="272" r:id="rId7"/>
    <p:sldId id="273" r:id="rId8"/>
    <p:sldId id="271" r:id="rId9"/>
    <p:sldId id="279" r:id="rId10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67A"/>
    <a:srgbClr val="9999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1" autoAdjust="0"/>
    <p:restoredTop sz="97125"/>
  </p:normalViewPr>
  <p:slideViewPr>
    <p:cSldViewPr snapToGrid="0" snapToObjects="1">
      <p:cViewPr>
        <p:scale>
          <a:sx n="120" d="100"/>
          <a:sy n="120" d="100"/>
        </p:scale>
        <p:origin x="86" y="-22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8153E2-5A23-9C4B-ABFD-85C34EE68D2E}" type="datetime1">
              <a:rPr lang="nl-NL"/>
              <a:pPr>
                <a:defRPr/>
              </a:pPr>
              <a:t>24-2-2023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A4000-AB18-BA45-8B08-03F3A0050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0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78DF84-B348-DA4D-9998-A76BB457FE31}" type="datetime1">
              <a:rPr lang="nl-NL"/>
              <a:pPr>
                <a:defRPr/>
              </a:pPr>
              <a:t>24-2-2023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9849F0-B82A-A442-AB4B-EDB93AD1F2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2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0714E49-4662-5240-A87F-8FFEEA8D7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62BD3B6-FE14-5847-A939-752BCE3622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73768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D162CC0C-7EA6-3242-B7E2-BD1A0DE2BD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oto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11B77A1-2FC4-0045-B9FD-2F4FEE87C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FE686D-C0FF-3346-B6FF-27D31B96E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FA0FFB-3874-7E40-89B2-F972D5F73CD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2" name="Tijdelijke aanduiding voor inhoud 7">
            <a:extLst>
              <a:ext uri="{FF2B5EF4-FFF2-40B4-BE49-F238E27FC236}">
                <a16:creationId xmlns:a16="http://schemas.microsoft.com/office/drawing/2014/main" id="{12E6FC1D-61CE-E940-A9CA-2EAE39A628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2103438"/>
            <a:ext cx="3557296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6F32A4-0E3B-574E-910E-65CAF9BA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995081"/>
            <a:ext cx="4068856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ACD6D51-22BA-1E44-92F0-52CBDC4FA8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627063"/>
            <a:ext cx="4572000" cy="3889376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90F7CBA2-1DD4-5B45-97C4-7B97ABED0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3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foto'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588A6F7-D45D-3C4D-A5FB-FF9FCCD6F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F53128-2F4F-2348-9AF0-C932200934E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afbeelding 7" descr="&#10;"/>
          <p:cNvSpPr>
            <a:spLocks noGrp="1"/>
          </p:cNvSpPr>
          <p:nvPr>
            <p:ph type="pic" sz="quarter" idx="20"/>
          </p:nvPr>
        </p:nvSpPr>
        <p:spPr>
          <a:xfrm>
            <a:off x="4756558" y="2103438"/>
            <a:ext cx="4063592" cy="2413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Tijdelijke aanduiding voor afbeelding 7"/>
          <p:cNvSpPr>
            <a:spLocks noGrp="1"/>
          </p:cNvSpPr>
          <p:nvPr>
            <p:ph type="pic" sz="quarter" idx="19"/>
          </p:nvPr>
        </p:nvSpPr>
        <p:spPr>
          <a:xfrm>
            <a:off x="323850" y="2103438"/>
            <a:ext cx="4063592" cy="2414562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DEA03D-7869-4E44-9871-7EE3AE5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C88D02D7-17DD-364D-9C9F-917E443D11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00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E147936-145B-664D-879C-8943872BC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99D2A2-CE3F-814F-BA65-66B9B454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afbeelding 13">
            <a:extLst>
              <a:ext uri="{FF2B5EF4-FFF2-40B4-BE49-F238E27FC236}">
                <a16:creationId xmlns:a16="http://schemas.microsoft.com/office/drawing/2014/main" id="{2CC42474-B9C7-C94C-AF30-292C4AE13A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BE66D92-CF07-4149-9870-C7D66812F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160E74E-3F05-074C-8E4A-ACF14A9C7B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62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238366-724C-8546-BCFD-1CA62BB19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rgbClr val="25167A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43B3C3B6-5587-A146-A20D-32B573CC85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40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52C3271-99C2-AA4C-8843-4DBD01189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8F4B79-BD4E-2F4C-B044-962D1C582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6AA7243F-9419-6942-9F79-A31147055F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39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169777-1A93-AC41-BCCC-3B3AD71B9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53865B02-C372-3B4F-99F4-DC48043FCE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640800"/>
            <a:ext cx="4572000" cy="3859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56CDDB-3142-4B4F-8725-BFCD85DD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9255"/>
            <a:ext cx="4572000" cy="3859200"/>
          </a:xfrm>
          <a:prstGeom prst="rect">
            <a:avLst/>
          </a:prstGeom>
          <a:solidFill>
            <a:srgbClr val="25167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5167A"/>
              </a:solidFill>
            </a:endParaRP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A5FC0E7E-E23C-BC40-B810-FBCAC1962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3997629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3997629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95081"/>
            <a:ext cx="3997628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F30D1054-1FCF-A04B-ACA5-95BCF9CCCC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27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E12549B-A758-2F47-BDFF-31F8D9B10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181D4972-5E25-8F4D-A13D-4F9DD99B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D39C4F-49EF-AD41-B4B5-4F6492E7B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rgbClr val="25167A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9F18F6B8-85D2-7C4E-91B4-669A3A92F2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6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2F49DF6-EF89-9242-96AF-13E2B93C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838CF-D7BB-FD4B-AA3B-F164D4A1D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92356F-B0BD-C441-ACCC-2B36166F77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6E3A49-4F16-3D48-BCBD-BE73340D12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CC833F-AF5D-BE4A-BBF9-4A5C0DC4A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2103438"/>
            <a:ext cx="7978775" cy="2413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8B155A77-9972-F745-93CB-75D872DC3C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C75A9D6-2C46-B646-BDC2-89688A800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A2BDAB-AAC0-F642-B6E9-4CB0E962A7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FA802C-F3CD-5D4D-B3F2-4A13C4F220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3BBFB1-6BF4-354F-BF3B-825E6A2DF94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07DA5A1-79E6-BD4C-BEAD-F98EBB0D1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5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kolomm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FFB0894-0333-5B42-BDFC-17A0DF056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406B399-95BD-4446-9220-3C9F8E51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5BF6970D-BDB0-4143-B921-6712EDEF96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5995" y="2103438"/>
            <a:ext cx="3552627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6D8E25C-F890-3949-807A-7D2F4B353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2103438"/>
            <a:ext cx="4069730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DBE52C8C-0DAF-9C42-BEBA-C271DCC17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8B712C-1B44-144C-BD2A-D06C2A291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62B91163-97E5-7C4E-8B1C-CB52D1A5383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1387" y="2103438"/>
            <a:ext cx="3557235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F53FE7A-E478-E746-9FA5-8780793E6A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3850" y="2103438"/>
            <a:ext cx="4068763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18460B60-193D-4F4D-98D9-997B0D522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922" y="4676319"/>
            <a:ext cx="391407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31275" y="4676319"/>
            <a:ext cx="360101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itel 10">
            <a:extLst>
              <a:ext uri="{FF2B5EF4-FFF2-40B4-BE49-F238E27FC236}">
                <a16:creationId xmlns:a16="http://schemas.microsoft.com/office/drawing/2014/main" id="{D300BD3F-6B8F-0E4D-9838-108DA9EB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DBB5C1A-0EAA-1D4B-8889-5910D889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2103438"/>
            <a:ext cx="8496300" cy="2413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4" r:id="rId3"/>
    <p:sldLayoutId id="2147483663" r:id="rId4"/>
    <p:sldLayoutId id="2147483676" r:id="rId5"/>
    <p:sldLayoutId id="2147483659" r:id="rId6"/>
    <p:sldLayoutId id="2147483670" r:id="rId7"/>
    <p:sldLayoutId id="2147483660" r:id="rId8"/>
    <p:sldLayoutId id="2147483671" r:id="rId9"/>
    <p:sldLayoutId id="2147483667" r:id="rId10"/>
    <p:sldLayoutId id="2147483668" r:id="rId11"/>
    <p:sldLayoutId id="2147483661" r:id="rId12"/>
    <p:sldLayoutId id="2147483673" r:id="rId13"/>
    <p:sldLayoutId id="2147483677" r:id="rId14"/>
  </p:sldLayoutIdLst>
  <p:hf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400" b="1" i="0" kern="1200" cap="none">
          <a:solidFill>
            <a:srgbClr val="25167A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216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 baseline="0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marL="432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2pPr>
      <a:lvl3pPr marL="648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3pPr>
      <a:lvl4pPr marL="864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4pPr>
      <a:lvl5pPr marL="1080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5" orient="horz" pos="395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7" orient="horz" pos="690" userDrawn="1">
          <p15:clr>
            <a:srgbClr val="F26B43"/>
          </p15:clr>
        </p15:guide>
        <p15:guide id="8" orient="horz" pos="1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9232C7-7954-7240-915A-02CC307CC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Naam: Paul Bonsema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409173-90F8-084F-9DD0-DCFEF01B6E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0D7D31-21F7-514A-9A8A-AA9ABA3D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Herontwerp deeltijd Engineering</a:t>
            </a:r>
          </a:p>
        </p:txBody>
      </p:sp>
      <p:pic>
        <p:nvPicPr>
          <p:cNvPr id="7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2F5B4A59-8E8E-7A47-A16C-88AF09091D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>
          <a:xfrm>
            <a:off x="6271200" y="7863"/>
            <a:ext cx="2872800" cy="619200"/>
          </a:xfrm>
        </p:spPr>
      </p:pic>
    </p:spTree>
    <p:extLst>
      <p:ext uri="{BB962C8B-B14F-4D97-AF65-F5344CB8AC3E}">
        <p14:creationId xmlns:p14="http://schemas.microsoft.com/office/powerpoint/2010/main" val="13528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F35F05-412E-7246-BFA0-571C159465C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nl-NL" sz="2000" dirty="0"/>
              <a:t>Behoefte vanuit bedrijfsleven voor Engineer van de toekomst</a:t>
            </a:r>
          </a:p>
          <a:p>
            <a:r>
              <a:rPr lang="nl-NL" sz="2000" dirty="0"/>
              <a:t>Inspelen op tekort aan technische werknemers nu en in de toekomst</a:t>
            </a:r>
          </a:p>
          <a:p>
            <a:r>
              <a:rPr lang="nl-NL" sz="2000" dirty="0"/>
              <a:t>Beperkte toename instroom in huidige deeltijd</a:t>
            </a:r>
          </a:p>
          <a:p>
            <a:r>
              <a:rPr lang="nl-NL" sz="2000" dirty="0"/>
              <a:t>Grotere diversiteit instroom (o.a. via Be an Engineer)</a:t>
            </a:r>
          </a:p>
          <a:p>
            <a:r>
              <a:rPr lang="nl-NL" sz="2000" dirty="0"/>
              <a:t>Zware combinatie werk-privé-opleiding is barrière voor instroom en doorstroom</a:t>
            </a:r>
          </a:p>
          <a:p>
            <a:r>
              <a:rPr lang="nl-NL" sz="2000" dirty="0"/>
              <a:t>Aanhaken bij ontwikkeling FT, flexibilisering en persoonlijke leerpaden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pic>
        <p:nvPicPr>
          <p:cNvPr id="7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95B6AA51-B1B6-D549-ADC2-A6FBDA59F7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103E46E-B7CA-2F8E-854E-77E22DEF87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223D36-9ACB-502C-4D33-6692844655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75" y="1905565"/>
            <a:ext cx="8300997" cy="2572881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Modern, attractief curriculum</a:t>
            </a:r>
          </a:p>
          <a:p>
            <a:pPr lvl="1"/>
            <a:r>
              <a:rPr lang="nl-NL" sz="1800" dirty="0"/>
              <a:t>Engineer van de toekomst (breed en specialistisch, ontwerper van digitale en/of fysieke systemen, systeemintegratie)</a:t>
            </a:r>
          </a:p>
          <a:p>
            <a:pPr lvl="1"/>
            <a:r>
              <a:rPr lang="nl-NL" sz="1800" dirty="0"/>
              <a:t>Gericht op de voor bedrijfsleven relevante thema’s</a:t>
            </a:r>
          </a:p>
          <a:p>
            <a:r>
              <a:rPr lang="nl-NL" sz="1800" dirty="0"/>
              <a:t>Verhogen van de (zij-)instroom</a:t>
            </a:r>
          </a:p>
          <a:p>
            <a:pPr lvl="1"/>
            <a:r>
              <a:rPr lang="nl-NL" sz="1800" dirty="0"/>
              <a:t>Bredere doelgroep, o.a. installatietechniek</a:t>
            </a:r>
          </a:p>
          <a:p>
            <a:pPr lvl="1"/>
            <a:r>
              <a:rPr lang="nl-NL" sz="1800" dirty="0"/>
              <a:t>Modulen als cursus aanbieden</a:t>
            </a:r>
          </a:p>
          <a:p>
            <a:r>
              <a:rPr lang="nl-NL" sz="1800" dirty="0"/>
              <a:t>Geen afstudeerrichting maar profileren door keuzemogelijkheden</a:t>
            </a:r>
          </a:p>
          <a:p>
            <a:r>
              <a:rPr lang="nl-NL" sz="1800" dirty="0"/>
              <a:t>Start vernieuwde propedeuse in september 2023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C967E7-0CD8-6646-CA04-4BDA0B1B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</a:t>
            </a:r>
          </a:p>
        </p:txBody>
      </p:sp>
      <p:pic>
        <p:nvPicPr>
          <p:cNvPr id="7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FCE80BF2-D006-5719-9126-F9979639C7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6" r="176"/>
          <a:stretch>
            <a:fillRect/>
          </a:stretch>
        </p:blipFill>
        <p:spPr>
          <a:xfrm>
            <a:off x="6270625" y="0"/>
            <a:ext cx="2873375" cy="619125"/>
          </a:xfrm>
        </p:spPr>
      </p:pic>
    </p:spTree>
    <p:extLst>
      <p:ext uri="{BB962C8B-B14F-4D97-AF65-F5344CB8AC3E}">
        <p14:creationId xmlns:p14="http://schemas.microsoft.com/office/powerpoint/2010/main" val="61147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103E46E-B7CA-2F8E-854E-77E22DEF87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223D36-9ACB-502C-4D33-6692844655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75" y="1802160"/>
            <a:ext cx="7978775" cy="2770566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Focus op drie FT profileringsthema’s</a:t>
            </a:r>
          </a:p>
          <a:p>
            <a:pPr lvl="1"/>
            <a:r>
              <a:rPr lang="nl-NL" sz="1800" dirty="0"/>
              <a:t>Energy </a:t>
            </a:r>
            <a:r>
              <a:rPr lang="nl-NL" sz="1800" dirty="0" err="1"/>
              <a:t>Transition</a:t>
            </a:r>
            <a:r>
              <a:rPr lang="nl-NL" sz="1800" dirty="0"/>
              <a:t>, Smart </a:t>
            </a:r>
            <a:r>
              <a:rPr lang="nl-NL" sz="1800" dirty="0" err="1"/>
              <a:t>Industry</a:t>
            </a:r>
            <a:r>
              <a:rPr lang="nl-NL" sz="1800" dirty="0"/>
              <a:t>, </a:t>
            </a:r>
            <a:r>
              <a:rPr lang="nl-NL" sz="1800" dirty="0" err="1"/>
              <a:t>Circular</a:t>
            </a:r>
            <a:r>
              <a:rPr lang="nl-NL" sz="1800" dirty="0"/>
              <a:t> </a:t>
            </a:r>
            <a:r>
              <a:rPr lang="nl-NL" sz="1800" dirty="0" err="1"/>
              <a:t>Transition</a:t>
            </a:r>
            <a:endParaRPr lang="nl-NL" sz="1800" dirty="0"/>
          </a:p>
          <a:p>
            <a:r>
              <a:rPr lang="nl-NL" sz="1800" dirty="0"/>
              <a:t>Ook start in februari mogelijk → geen eisen qua volgorde semesters</a:t>
            </a:r>
          </a:p>
          <a:p>
            <a:r>
              <a:rPr lang="nl-NL" sz="1800" dirty="0"/>
              <a:t>Specialiseren door keuzes</a:t>
            </a:r>
          </a:p>
          <a:p>
            <a:pPr lvl="1"/>
            <a:r>
              <a:rPr lang="nl-NL" sz="1800" dirty="0"/>
              <a:t>Projecten in propedeuse en hoofdfase; verdiepingsvakken in hoofdfase</a:t>
            </a:r>
          </a:p>
          <a:p>
            <a:r>
              <a:rPr lang="nl-NL" sz="1800" dirty="0"/>
              <a:t>Semestermodulen in principe in willekeurige volgorde</a:t>
            </a:r>
          </a:p>
          <a:p>
            <a:r>
              <a:rPr lang="nl-NL" sz="1800" dirty="0"/>
              <a:t>Project en </a:t>
            </a:r>
            <a:r>
              <a:rPr lang="nl-NL" sz="1800" dirty="0" err="1"/>
              <a:t>verdiepingsvak</a:t>
            </a:r>
            <a:r>
              <a:rPr lang="nl-NL" sz="1800" dirty="0"/>
              <a:t> aanbieden als cursus (20 EC)</a:t>
            </a:r>
          </a:p>
          <a:p>
            <a:r>
              <a:rPr lang="nl-NL" sz="1800" dirty="0"/>
              <a:t>Beoordeling op basis van leeruitkomsten</a:t>
            </a:r>
          </a:p>
          <a:p>
            <a:r>
              <a:rPr lang="nl-NL" sz="1800" dirty="0"/>
              <a:t>Toepassen leerwegonafhankelijk toetsen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C967E7-0CD8-6646-CA04-4BDA0B1B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2"/>
            <a:ext cx="7984772" cy="691106"/>
          </a:xfrm>
        </p:spPr>
        <p:txBody>
          <a:bodyPr/>
          <a:lstStyle/>
          <a:p>
            <a:r>
              <a:rPr lang="nl-NL" dirty="0"/>
              <a:t>Uitgangspunten herontwerp</a:t>
            </a:r>
          </a:p>
        </p:txBody>
      </p:sp>
      <p:pic>
        <p:nvPicPr>
          <p:cNvPr id="7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FCE80BF2-D006-5719-9126-F9979639C7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6" r="176"/>
          <a:stretch>
            <a:fillRect/>
          </a:stretch>
        </p:blipFill>
        <p:spPr>
          <a:xfrm>
            <a:off x="6270625" y="0"/>
            <a:ext cx="2873375" cy="619125"/>
          </a:xfrm>
        </p:spPr>
      </p:pic>
    </p:spTree>
    <p:extLst>
      <p:ext uri="{BB962C8B-B14F-4D97-AF65-F5344CB8AC3E}">
        <p14:creationId xmlns:p14="http://schemas.microsoft.com/office/powerpoint/2010/main" val="75137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865F6B8-2B15-3997-2731-BEF0222C76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9C4EA0-89BC-6CC6-94D5-4EC13A74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1597229" cy="3593697"/>
          </a:xfrm>
        </p:spPr>
        <p:txBody>
          <a:bodyPr vert="vert270">
            <a:normAutofit/>
          </a:bodyPr>
          <a:lstStyle/>
          <a:p>
            <a:r>
              <a:rPr lang="nl-NL" dirty="0"/>
              <a:t>Concept ontwerp</a:t>
            </a:r>
          </a:p>
        </p:txBody>
      </p:sp>
      <p:pic>
        <p:nvPicPr>
          <p:cNvPr id="8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8873124C-702D-DB49-DF30-09553ED426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76" r="176"/>
          <a:stretch/>
        </p:blipFill>
        <p:spPr/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87671CC-7B6C-6286-B700-15C26BD8D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576" y="619200"/>
            <a:ext cx="5375813" cy="41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6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B4BA36-DAFB-3E32-4CF4-534855531D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B8A9A60-2C1F-A4B2-682F-FE45C66C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 thema’s jaar 2,3,4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8A68A64C-9C5C-4D25-AF90-48CA7647CB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52" b="25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D2422DF-CC49-07EA-807D-F3D9E38B3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78" y="1762300"/>
            <a:ext cx="4382574" cy="297736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EEC6DD9-65CC-D906-C65D-9D63A8603BB0}"/>
              </a:ext>
            </a:extLst>
          </p:cNvPr>
          <p:cNvSpPr txBox="1"/>
          <p:nvPr/>
        </p:nvSpPr>
        <p:spPr>
          <a:xfrm>
            <a:off x="6123963" y="2103438"/>
            <a:ext cx="2390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Verdiepingsvakken te kiezen in combi met project; deels gebruik maken van huidige vakken</a:t>
            </a:r>
          </a:p>
        </p:txBody>
      </p:sp>
    </p:spTree>
    <p:extLst>
      <p:ext uri="{BB962C8B-B14F-4D97-AF65-F5344CB8AC3E}">
        <p14:creationId xmlns:p14="http://schemas.microsoft.com/office/powerpoint/2010/main" val="3342849860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HvA">
      <a:dk1>
        <a:srgbClr val="000000"/>
      </a:dk1>
      <a:lt1>
        <a:srgbClr val="FFFFFF"/>
      </a:lt1>
      <a:dk2>
        <a:srgbClr val="241679"/>
      </a:dk2>
      <a:lt2>
        <a:srgbClr val="F5F5F5"/>
      </a:lt2>
      <a:accent1>
        <a:srgbClr val="241679"/>
      </a:accent1>
      <a:accent2>
        <a:srgbClr val="DAD6E7"/>
      </a:accent2>
      <a:accent3>
        <a:srgbClr val="E6E3EE"/>
      </a:accent3>
      <a:accent4>
        <a:srgbClr val="898989"/>
      </a:accent4>
      <a:accent5>
        <a:srgbClr val="CCCCCC"/>
      </a:accent5>
      <a:accent6>
        <a:srgbClr val="EBEBEB"/>
      </a:accent6>
      <a:hlink>
        <a:srgbClr val="000000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abloon-corporate-algemeen-ppt-breed" id="{EBF1296F-3072-43FC-9568-6A30F1403BE2}" vid="{37B5CA8C-BDEB-454C-A93A-1513A318161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e6b251-3198-4c8a-b0ea-1136a99e2c49"/>
    <lcf76f155ced4ddcb4097134ff3c332f xmlns="53458c37-95ec-4ba1-b24b-7d43c24d89e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C480014B8F2E44BF256D5E07C3A18C" ma:contentTypeVersion="14" ma:contentTypeDescription="Een nieuw document maken." ma:contentTypeScope="" ma:versionID="a599163e1ed3cdf169cf6aa511db6c5e">
  <xsd:schema xmlns:xsd="http://www.w3.org/2001/XMLSchema" xmlns:xs="http://www.w3.org/2001/XMLSchema" xmlns:p="http://schemas.microsoft.com/office/2006/metadata/properties" xmlns:ns2="53458c37-95ec-4ba1-b24b-7d43c24d89e7" xmlns:ns3="61e6b251-3198-4c8a-b0ea-1136a99e2c49" targetNamespace="http://schemas.microsoft.com/office/2006/metadata/properties" ma:root="true" ma:fieldsID="4f1e0fe7fa8ba19493d1ea3bb018c274" ns2:_="" ns3:_="">
    <xsd:import namespace="53458c37-95ec-4ba1-b24b-7d43c24d89e7"/>
    <xsd:import namespace="61e6b251-3198-4c8a-b0ea-1136a99e2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58c37-95ec-4ba1-b24b-7d43c24d8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09c88d80-d005-42ea-9c22-7d60c5a05f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6b251-3198-4c8a-b0ea-1136a99e2c4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0497bf6-bb0c-404a-ab5d-a338210a73df}" ma:internalName="TaxCatchAll" ma:showField="CatchAllData" ma:web="61e6b251-3198-4c8a-b0ea-1136a99e2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9A329-36CA-4158-AA2D-B2F2A5F9EF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A089DD-5B77-4DD4-B398-545B037BE2EB}">
  <ds:schemaRefs>
    <ds:schemaRef ds:uri="http://schemas.microsoft.com/office/2006/metadata/properties"/>
    <ds:schemaRef ds:uri="http://purl.org/dc/terms/"/>
    <ds:schemaRef ds:uri="61e6b251-3198-4c8a-b0ea-1136a99e2c49"/>
    <ds:schemaRef ds:uri="53458c37-95ec-4ba1-b24b-7d43c24d89e7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64763D-71E6-4EE5-983C-04C309567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58c37-95ec-4ba1-b24b-7d43c24d89e7"/>
    <ds:schemaRef ds:uri="61e6b251-3198-4c8a-b0ea-1136a99e2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sjabloon-corporate-algemeen-ppt-breed</Template>
  <TotalTime>1126</TotalTime>
  <Words>214</Words>
  <Application>Microsoft Office PowerPoint</Application>
  <PresentationFormat>Diavoorstelling (16:9)</PresentationFormat>
  <Paragraphs>36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SJABLOON Corporate Algemeen ppt - nieuwe huisstijl - titel + volg</vt:lpstr>
      <vt:lpstr>Herontwerp deeltijd Engineering</vt:lpstr>
      <vt:lpstr>Aanleiding</vt:lpstr>
      <vt:lpstr>Doelstelling</vt:lpstr>
      <vt:lpstr>Uitgangspunten herontwerp</vt:lpstr>
      <vt:lpstr>Concept ontwerp</vt:lpstr>
      <vt:lpstr>Concept thema’s jaar 2,3,4</vt:lpstr>
    </vt:vector>
  </TitlesOfParts>
  <Company>Hogeschool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powerpoint</dc:title>
  <dc:creator>Anita Bode</dc:creator>
  <cp:keywords>Presentatie corporate algemeen breed</cp:keywords>
  <cp:lastModifiedBy>Judy Kaagman</cp:lastModifiedBy>
  <cp:revision>65</cp:revision>
  <dcterms:created xsi:type="dcterms:W3CDTF">2018-09-27T14:25:52Z</dcterms:created>
  <dcterms:modified xsi:type="dcterms:W3CDTF">2023-02-24T08:54:01Z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153200.000000000</vt:lpwstr>
  </property>
  <property fmtid="{D5CDD505-2E9C-101B-9397-08002B2CF9AE}" pid="3" name="ContentTypeId">
    <vt:lpwstr>0x010100C6C480014B8F2E44BF256D5E07C3A18C</vt:lpwstr>
  </property>
</Properties>
</file>