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32"/>
  </p:notesMasterIdLst>
  <p:sldIdLst>
    <p:sldId id="2908" r:id="rId4"/>
    <p:sldId id="2894" r:id="rId5"/>
    <p:sldId id="2920" r:id="rId6"/>
    <p:sldId id="475" r:id="rId7"/>
    <p:sldId id="2909" r:id="rId8"/>
    <p:sldId id="2910" r:id="rId9"/>
    <p:sldId id="2907" r:id="rId10"/>
    <p:sldId id="2896" r:id="rId11"/>
    <p:sldId id="2911" r:id="rId12"/>
    <p:sldId id="2921" r:id="rId13"/>
    <p:sldId id="2922" r:id="rId14"/>
    <p:sldId id="2923" r:id="rId15"/>
    <p:sldId id="2912" r:id="rId16"/>
    <p:sldId id="2924" r:id="rId17"/>
    <p:sldId id="2914" r:id="rId18"/>
    <p:sldId id="2925" r:id="rId19"/>
    <p:sldId id="2926" r:id="rId20"/>
    <p:sldId id="2927" r:id="rId21"/>
    <p:sldId id="2915" r:id="rId22"/>
    <p:sldId id="337" r:id="rId23"/>
    <p:sldId id="369" r:id="rId24"/>
    <p:sldId id="388" r:id="rId25"/>
    <p:sldId id="384" r:id="rId26"/>
    <p:sldId id="404" r:id="rId27"/>
    <p:sldId id="383" r:id="rId28"/>
    <p:sldId id="406" r:id="rId29"/>
    <p:sldId id="2918" r:id="rId30"/>
    <p:sldId id="2919"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3DBB2596-4AE8-4B7B-A854-864C9B4C0989}">
          <p14:sldIdLst>
            <p14:sldId id="2908"/>
            <p14:sldId id="2894"/>
            <p14:sldId id="2920"/>
            <p14:sldId id="475"/>
            <p14:sldId id="2909"/>
            <p14:sldId id="2910"/>
            <p14:sldId id="2907"/>
            <p14:sldId id="2896"/>
            <p14:sldId id="2911"/>
            <p14:sldId id="2921"/>
            <p14:sldId id="2922"/>
            <p14:sldId id="2923"/>
            <p14:sldId id="2912"/>
            <p14:sldId id="2924"/>
            <p14:sldId id="2914"/>
            <p14:sldId id="2925"/>
            <p14:sldId id="2926"/>
            <p14:sldId id="2927"/>
            <p14:sldId id="2915"/>
            <p14:sldId id="337"/>
            <p14:sldId id="369"/>
            <p14:sldId id="388"/>
            <p14:sldId id="384"/>
            <p14:sldId id="404"/>
            <p14:sldId id="383"/>
            <p14:sldId id="406"/>
            <p14:sldId id="2918"/>
            <p14:sldId id="29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BD103-C163-4689-8ED7-C725C406C3D3}" v="37" dt="2022-10-27T06:26:49.6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autoAdjust="0"/>
  </p:normalViewPr>
  <p:slideViewPr>
    <p:cSldViewPr snapToGrid="0">
      <p:cViewPr varScale="1">
        <p:scale>
          <a:sx n="59" d="100"/>
          <a:sy n="59" d="100"/>
        </p:scale>
        <p:origin x="96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1896"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2" Type="http://schemas.openxmlformats.org/officeDocument/2006/relationships/hyperlink" Target="https://www.beanengineer.nl/" TargetMode="External"/><Relationship Id="rId1" Type="http://schemas.openxmlformats.org/officeDocument/2006/relationships/hyperlink" Target="https://it-omscholing.nl/"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beanengineer.nl/" TargetMode="External"/><Relationship Id="rId1" Type="http://schemas.openxmlformats.org/officeDocument/2006/relationships/hyperlink" Target="https://it-omscholing.n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7A0B8-C7C9-4998-8871-8A3E08DF8E1B}" type="doc">
      <dgm:prSet loTypeId="urn:microsoft.com/office/officeart/2005/8/layout/hChevron3" loCatId="process" qsTypeId="urn:microsoft.com/office/officeart/2005/8/quickstyle/simple1" qsCatId="simple" csTypeId="urn:microsoft.com/office/officeart/2005/8/colors/colorful1" csCatId="colorful" phldr="1"/>
      <dgm:spPr/>
    </dgm:pt>
    <dgm:pt modelId="{E5FDD3CA-5BEC-4E38-9DCF-ECC0DF09169E}">
      <dgm:prSet phldrT="[Text]" phldr="0"/>
      <dgm:spPr/>
      <dgm:t>
        <a:bodyPr/>
        <a:lstStyle/>
        <a:p>
          <a:r>
            <a:rPr lang="nl-NL" noProof="0" dirty="0"/>
            <a:t>Introductie werkgevers</a:t>
          </a:r>
        </a:p>
      </dgm:t>
    </dgm:pt>
    <dgm:pt modelId="{B257F8E9-983F-4138-8FBE-903F570B090F}" type="parTrans" cxnId="{EB62F062-4815-4CED-AD6C-4E0A5663A2D7}">
      <dgm:prSet/>
      <dgm:spPr/>
      <dgm:t>
        <a:bodyPr/>
        <a:lstStyle/>
        <a:p>
          <a:endParaRPr lang="nl-NL" noProof="0"/>
        </a:p>
      </dgm:t>
    </dgm:pt>
    <dgm:pt modelId="{64DFB01F-6885-4D76-89F6-1537EE2B4EE0}" type="sibTrans" cxnId="{EB62F062-4815-4CED-AD6C-4E0A5663A2D7}">
      <dgm:prSet/>
      <dgm:spPr/>
      <dgm:t>
        <a:bodyPr/>
        <a:lstStyle/>
        <a:p>
          <a:endParaRPr lang="nl-NL" noProof="0"/>
        </a:p>
      </dgm:t>
    </dgm:pt>
    <dgm:pt modelId="{56AAE150-0790-40CD-9E3C-689BF96203AC}">
      <dgm:prSet phldrT="[Text]" phldr="0"/>
      <dgm:spPr>
        <a:solidFill>
          <a:srgbClr val="EBA415"/>
        </a:solidFill>
      </dgm:spPr>
      <dgm:t>
        <a:bodyPr/>
        <a:lstStyle/>
        <a:p>
          <a:r>
            <a:rPr lang="nl-NL" noProof="0" dirty="0">
              <a:latin typeface="+mn-lt"/>
            </a:rPr>
            <a:t>Op  loonwaarde (certificaat)</a:t>
          </a:r>
        </a:p>
      </dgm:t>
    </dgm:pt>
    <dgm:pt modelId="{A32F980F-C801-4CA8-8697-167092C4FCF1}" type="parTrans" cxnId="{1F00C62B-BF43-4D03-A685-54884D951FD9}">
      <dgm:prSet/>
      <dgm:spPr/>
      <dgm:t>
        <a:bodyPr/>
        <a:lstStyle/>
        <a:p>
          <a:endParaRPr lang="nl-NL" noProof="0"/>
        </a:p>
      </dgm:t>
    </dgm:pt>
    <dgm:pt modelId="{55A229D7-ABDD-4802-B6F0-6B06A7E7A082}" type="sibTrans" cxnId="{1F00C62B-BF43-4D03-A685-54884D951FD9}">
      <dgm:prSet/>
      <dgm:spPr/>
      <dgm:t>
        <a:bodyPr/>
        <a:lstStyle/>
        <a:p>
          <a:endParaRPr lang="nl-NL" noProof="0"/>
        </a:p>
      </dgm:t>
    </dgm:pt>
    <dgm:pt modelId="{B3DF9CDB-9D1C-4A33-9159-A2ECA36CBFFB}">
      <dgm:prSet phldr="0"/>
      <dgm:spPr>
        <a:solidFill>
          <a:schemeClr val="accent2">
            <a:lumMod val="75000"/>
          </a:schemeClr>
        </a:solidFill>
        <a:ln>
          <a:solidFill>
            <a:srgbClr val="FFFFFF"/>
          </a:solidFill>
        </a:ln>
      </dgm:spPr>
      <dgm:t>
        <a:bodyPr/>
        <a:lstStyle/>
        <a:p>
          <a:pPr rtl="0"/>
          <a:r>
            <a:rPr lang="nl-NL" noProof="0" dirty="0" err="1">
              <a:latin typeface="+mn-lt"/>
            </a:rPr>
            <a:t>Startbekwaam</a:t>
          </a:r>
          <a:r>
            <a:rPr lang="nl-NL" noProof="0" dirty="0">
              <a:latin typeface="+mn-lt"/>
            </a:rPr>
            <a:t> in de praktijk</a:t>
          </a:r>
        </a:p>
      </dgm:t>
    </dgm:pt>
    <dgm:pt modelId="{AB427A52-F331-4227-8B4A-C444D8797DBE}" type="parTrans" cxnId="{8DFA8EC7-5F4F-418A-9A69-762F024FF460}">
      <dgm:prSet/>
      <dgm:spPr/>
      <dgm:t>
        <a:bodyPr/>
        <a:lstStyle/>
        <a:p>
          <a:endParaRPr lang="nl-NL" noProof="0"/>
        </a:p>
      </dgm:t>
    </dgm:pt>
    <dgm:pt modelId="{EADFF44E-5E57-4A48-8B8C-183E8BDE5366}" type="sibTrans" cxnId="{8DFA8EC7-5F4F-418A-9A69-762F024FF460}">
      <dgm:prSet/>
      <dgm:spPr/>
      <dgm:t>
        <a:bodyPr/>
        <a:lstStyle/>
        <a:p>
          <a:endParaRPr lang="nl-NL" noProof="0"/>
        </a:p>
      </dgm:t>
    </dgm:pt>
    <dgm:pt modelId="{7B020BC6-3D6C-47FB-B25A-0E0F31E787C7}">
      <dgm:prSet phldr="0"/>
      <dgm:spPr>
        <a:solidFill>
          <a:srgbClr val="D01C72"/>
        </a:solidFill>
      </dgm:spPr>
      <dgm:t>
        <a:bodyPr/>
        <a:lstStyle/>
        <a:p>
          <a:pPr rtl="0"/>
          <a:r>
            <a:rPr lang="nl-NL" noProof="0" dirty="0">
              <a:latin typeface="+mn-lt"/>
            </a:rPr>
            <a:t>Selectie</a:t>
          </a:r>
        </a:p>
      </dgm:t>
    </dgm:pt>
    <dgm:pt modelId="{8885BBF2-7A9E-4332-AD62-904531B510C0}" type="parTrans" cxnId="{A3EEA11B-5613-41B8-AFA8-2F17CEA58408}">
      <dgm:prSet/>
      <dgm:spPr/>
      <dgm:t>
        <a:bodyPr/>
        <a:lstStyle/>
        <a:p>
          <a:endParaRPr lang="nl-NL" noProof="0"/>
        </a:p>
      </dgm:t>
    </dgm:pt>
    <dgm:pt modelId="{BB16A745-096C-4511-A290-F2E3C6F7466A}" type="sibTrans" cxnId="{A3EEA11B-5613-41B8-AFA8-2F17CEA58408}">
      <dgm:prSet/>
      <dgm:spPr/>
      <dgm:t>
        <a:bodyPr/>
        <a:lstStyle/>
        <a:p>
          <a:endParaRPr lang="nl-NL" noProof="0"/>
        </a:p>
      </dgm:t>
    </dgm:pt>
    <dgm:pt modelId="{2D73ED2A-A6B3-4FED-A8A9-F4635C10C07E}">
      <dgm:prSet phldrT="[Text]" phldr="0"/>
      <dgm:spPr>
        <a:solidFill>
          <a:srgbClr val="00B0F0"/>
        </a:solidFill>
      </dgm:spPr>
      <dgm:t>
        <a:bodyPr/>
        <a:lstStyle/>
        <a:p>
          <a:r>
            <a:rPr lang="nl-NL" noProof="0" dirty="0"/>
            <a:t>Gediplomeerd (Ad/Ba) en </a:t>
          </a:r>
          <a:r>
            <a:rPr lang="nl-NL" noProof="0"/>
            <a:t>bevoegd </a:t>
          </a:r>
          <a:endParaRPr lang="nl-NL" noProof="0" dirty="0"/>
        </a:p>
      </dgm:t>
    </dgm:pt>
    <dgm:pt modelId="{ACCB79C2-16CA-47DC-9ED4-E9DD57C5C9EA}" type="parTrans" cxnId="{89ACD22F-29A8-4933-942E-3BDCAD173DF4}">
      <dgm:prSet/>
      <dgm:spPr/>
      <dgm:t>
        <a:bodyPr/>
        <a:lstStyle/>
        <a:p>
          <a:endParaRPr lang="nl-NL" noProof="0"/>
        </a:p>
      </dgm:t>
    </dgm:pt>
    <dgm:pt modelId="{737C78EB-8675-4913-A900-63A3AAB2FEFE}" type="sibTrans" cxnId="{89ACD22F-29A8-4933-942E-3BDCAD173DF4}">
      <dgm:prSet/>
      <dgm:spPr/>
      <dgm:t>
        <a:bodyPr/>
        <a:lstStyle/>
        <a:p>
          <a:endParaRPr lang="nl-NL" noProof="0"/>
        </a:p>
      </dgm:t>
    </dgm:pt>
    <dgm:pt modelId="{C86F1BD3-EB49-410D-ACE0-3E78F842A758}">
      <dgm:prSet phldrT="[Text]" phldr="0"/>
      <dgm:spPr/>
      <dgm:t>
        <a:bodyPr/>
        <a:lstStyle/>
        <a:p>
          <a:r>
            <a:rPr lang="nl-NL" noProof="0" dirty="0"/>
            <a:t>Contract en leerwerktraject op maat</a:t>
          </a:r>
        </a:p>
      </dgm:t>
    </dgm:pt>
    <dgm:pt modelId="{7E3C5FD2-5846-455A-82B2-55525FEB2C9C}" type="parTrans" cxnId="{D11DF158-665E-4C5F-B3A3-BB5181F49C2F}">
      <dgm:prSet/>
      <dgm:spPr/>
      <dgm:t>
        <a:bodyPr/>
        <a:lstStyle/>
        <a:p>
          <a:endParaRPr lang="nl-NL" noProof="0"/>
        </a:p>
      </dgm:t>
    </dgm:pt>
    <dgm:pt modelId="{A556063B-6D59-4531-B78A-879B4AE67C97}" type="sibTrans" cxnId="{D11DF158-665E-4C5F-B3A3-BB5181F49C2F}">
      <dgm:prSet/>
      <dgm:spPr/>
      <dgm:t>
        <a:bodyPr/>
        <a:lstStyle/>
        <a:p>
          <a:endParaRPr lang="nl-NL" noProof="0"/>
        </a:p>
      </dgm:t>
    </dgm:pt>
    <dgm:pt modelId="{107F2755-67F3-45E3-B39B-9AC0B55E356F}" type="pres">
      <dgm:prSet presAssocID="{97D7A0B8-C7C9-4998-8871-8A3E08DF8E1B}" presName="Name0" presStyleCnt="0">
        <dgm:presLayoutVars>
          <dgm:dir/>
          <dgm:resizeHandles val="exact"/>
        </dgm:presLayoutVars>
      </dgm:prSet>
      <dgm:spPr/>
    </dgm:pt>
    <dgm:pt modelId="{5D1C0222-F9F1-4412-BD81-31CBD8BE5873}" type="pres">
      <dgm:prSet presAssocID="{7B020BC6-3D6C-47FB-B25A-0E0F31E787C7}" presName="parTxOnly" presStyleLbl="node1" presStyleIdx="0" presStyleCnt="6">
        <dgm:presLayoutVars>
          <dgm:bulletEnabled val="1"/>
        </dgm:presLayoutVars>
      </dgm:prSet>
      <dgm:spPr/>
    </dgm:pt>
    <dgm:pt modelId="{EEF61C3B-9F9C-4FE1-A9BB-898090A8D2B8}" type="pres">
      <dgm:prSet presAssocID="{BB16A745-096C-4511-A290-F2E3C6F7466A}" presName="parSpace" presStyleCnt="0"/>
      <dgm:spPr/>
    </dgm:pt>
    <dgm:pt modelId="{1A1D2D71-21C1-4D9B-BE59-35FF784A0663}" type="pres">
      <dgm:prSet presAssocID="{E5FDD3CA-5BEC-4E38-9DCF-ECC0DF09169E}" presName="parTxOnly" presStyleLbl="node1" presStyleIdx="1" presStyleCnt="6">
        <dgm:presLayoutVars>
          <dgm:bulletEnabled val="1"/>
        </dgm:presLayoutVars>
      </dgm:prSet>
      <dgm:spPr/>
    </dgm:pt>
    <dgm:pt modelId="{7EB2A13B-1311-4BBB-8313-1FAD838B18E5}" type="pres">
      <dgm:prSet presAssocID="{64DFB01F-6885-4D76-89F6-1537EE2B4EE0}" presName="parSpace" presStyleCnt="0"/>
      <dgm:spPr/>
    </dgm:pt>
    <dgm:pt modelId="{60B611FD-7214-4CD8-9A00-ADB806FC8B3B}" type="pres">
      <dgm:prSet presAssocID="{C86F1BD3-EB49-410D-ACE0-3E78F842A758}" presName="parTxOnly" presStyleLbl="node1" presStyleIdx="2" presStyleCnt="6">
        <dgm:presLayoutVars>
          <dgm:bulletEnabled val="1"/>
        </dgm:presLayoutVars>
      </dgm:prSet>
      <dgm:spPr/>
    </dgm:pt>
    <dgm:pt modelId="{06315027-E6D2-49B2-A17C-1D3CB2D99A13}" type="pres">
      <dgm:prSet presAssocID="{A556063B-6D59-4531-B78A-879B4AE67C97}" presName="parSpace" presStyleCnt="0"/>
      <dgm:spPr/>
    </dgm:pt>
    <dgm:pt modelId="{9889E350-03A0-4D05-8822-9665FBA83B4A}" type="pres">
      <dgm:prSet presAssocID="{B3DF9CDB-9D1C-4A33-9159-A2ECA36CBFFB}" presName="parTxOnly" presStyleLbl="node1" presStyleIdx="3" presStyleCnt="6">
        <dgm:presLayoutVars>
          <dgm:bulletEnabled val="1"/>
        </dgm:presLayoutVars>
      </dgm:prSet>
      <dgm:spPr/>
    </dgm:pt>
    <dgm:pt modelId="{1C65A9BE-E142-428A-BDA8-C3EA36F50ED8}" type="pres">
      <dgm:prSet presAssocID="{EADFF44E-5E57-4A48-8B8C-183E8BDE5366}" presName="parSpace" presStyleCnt="0"/>
      <dgm:spPr/>
    </dgm:pt>
    <dgm:pt modelId="{564A8226-AA26-401D-8FE9-3D3B21CC1C7C}" type="pres">
      <dgm:prSet presAssocID="{56AAE150-0790-40CD-9E3C-689BF96203AC}" presName="parTxOnly" presStyleLbl="node1" presStyleIdx="4" presStyleCnt="6">
        <dgm:presLayoutVars>
          <dgm:bulletEnabled val="1"/>
        </dgm:presLayoutVars>
      </dgm:prSet>
      <dgm:spPr/>
    </dgm:pt>
    <dgm:pt modelId="{58395803-9AC6-4D03-AA49-7E1DBB578080}" type="pres">
      <dgm:prSet presAssocID="{55A229D7-ABDD-4802-B6F0-6B06A7E7A082}" presName="parSpace" presStyleCnt="0"/>
      <dgm:spPr/>
    </dgm:pt>
    <dgm:pt modelId="{F2E33D77-A254-4C82-B138-DE93B5D102EF}" type="pres">
      <dgm:prSet presAssocID="{2D73ED2A-A6B3-4FED-A8A9-F4635C10C07E}" presName="parTxOnly" presStyleLbl="node1" presStyleIdx="5" presStyleCnt="6" custScaleX="109670">
        <dgm:presLayoutVars>
          <dgm:bulletEnabled val="1"/>
        </dgm:presLayoutVars>
      </dgm:prSet>
      <dgm:spPr/>
    </dgm:pt>
  </dgm:ptLst>
  <dgm:cxnLst>
    <dgm:cxn modelId="{F6E4D300-B6E4-4089-81D4-CAEDC66E10EB}" type="presOf" srcId="{56AAE150-0790-40CD-9E3C-689BF96203AC}" destId="{564A8226-AA26-401D-8FE9-3D3B21CC1C7C}" srcOrd="0" destOrd="0" presId="urn:microsoft.com/office/officeart/2005/8/layout/hChevron3"/>
    <dgm:cxn modelId="{A3EEA11B-5613-41B8-AFA8-2F17CEA58408}" srcId="{97D7A0B8-C7C9-4998-8871-8A3E08DF8E1B}" destId="{7B020BC6-3D6C-47FB-B25A-0E0F31E787C7}" srcOrd="0" destOrd="0" parTransId="{8885BBF2-7A9E-4332-AD62-904531B510C0}" sibTransId="{BB16A745-096C-4511-A290-F2E3C6F7466A}"/>
    <dgm:cxn modelId="{1F00C62B-BF43-4D03-A685-54884D951FD9}" srcId="{97D7A0B8-C7C9-4998-8871-8A3E08DF8E1B}" destId="{56AAE150-0790-40CD-9E3C-689BF96203AC}" srcOrd="4" destOrd="0" parTransId="{A32F980F-C801-4CA8-8697-167092C4FCF1}" sibTransId="{55A229D7-ABDD-4802-B6F0-6B06A7E7A082}"/>
    <dgm:cxn modelId="{89ACD22F-29A8-4933-942E-3BDCAD173DF4}" srcId="{97D7A0B8-C7C9-4998-8871-8A3E08DF8E1B}" destId="{2D73ED2A-A6B3-4FED-A8A9-F4635C10C07E}" srcOrd="5" destOrd="0" parTransId="{ACCB79C2-16CA-47DC-9ED4-E9DD57C5C9EA}" sibTransId="{737C78EB-8675-4913-A900-63A3AAB2FEFE}"/>
    <dgm:cxn modelId="{C309D232-0925-449B-9BC1-2A90FD6B81ED}" type="presOf" srcId="{97D7A0B8-C7C9-4998-8871-8A3E08DF8E1B}" destId="{107F2755-67F3-45E3-B39B-9AC0B55E356F}" srcOrd="0" destOrd="0" presId="urn:microsoft.com/office/officeart/2005/8/layout/hChevron3"/>
    <dgm:cxn modelId="{EB62F062-4815-4CED-AD6C-4E0A5663A2D7}" srcId="{97D7A0B8-C7C9-4998-8871-8A3E08DF8E1B}" destId="{E5FDD3CA-5BEC-4E38-9DCF-ECC0DF09169E}" srcOrd="1" destOrd="0" parTransId="{B257F8E9-983F-4138-8FBE-903F570B090F}" sibTransId="{64DFB01F-6885-4D76-89F6-1537EE2B4EE0}"/>
    <dgm:cxn modelId="{C18B436D-5200-4DD2-B7B3-7F125ECCF1C1}" type="presOf" srcId="{C86F1BD3-EB49-410D-ACE0-3E78F842A758}" destId="{60B611FD-7214-4CD8-9A00-ADB806FC8B3B}" srcOrd="0" destOrd="0" presId="urn:microsoft.com/office/officeart/2005/8/layout/hChevron3"/>
    <dgm:cxn modelId="{D11DF158-665E-4C5F-B3A3-BB5181F49C2F}" srcId="{97D7A0B8-C7C9-4998-8871-8A3E08DF8E1B}" destId="{C86F1BD3-EB49-410D-ACE0-3E78F842A758}" srcOrd="2" destOrd="0" parTransId="{7E3C5FD2-5846-455A-82B2-55525FEB2C9C}" sibTransId="{A556063B-6D59-4531-B78A-879B4AE67C97}"/>
    <dgm:cxn modelId="{75D8C692-4174-48C7-9489-99AEA6251490}" type="presOf" srcId="{B3DF9CDB-9D1C-4A33-9159-A2ECA36CBFFB}" destId="{9889E350-03A0-4D05-8822-9665FBA83B4A}" srcOrd="0" destOrd="0" presId="urn:microsoft.com/office/officeart/2005/8/layout/hChevron3"/>
    <dgm:cxn modelId="{A870BC93-997C-4838-86F9-94522BCF7598}" type="presOf" srcId="{7B020BC6-3D6C-47FB-B25A-0E0F31E787C7}" destId="{5D1C0222-F9F1-4412-BD81-31CBD8BE5873}" srcOrd="0" destOrd="0" presId="urn:microsoft.com/office/officeart/2005/8/layout/hChevron3"/>
    <dgm:cxn modelId="{EBD76ABE-009A-4EAF-9859-938299D34C1D}" type="presOf" srcId="{2D73ED2A-A6B3-4FED-A8A9-F4635C10C07E}" destId="{F2E33D77-A254-4C82-B138-DE93B5D102EF}" srcOrd="0" destOrd="0" presId="urn:microsoft.com/office/officeart/2005/8/layout/hChevron3"/>
    <dgm:cxn modelId="{8DFA8EC7-5F4F-418A-9A69-762F024FF460}" srcId="{97D7A0B8-C7C9-4998-8871-8A3E08DF8E1B}" destId="{B3DF9CDB-9D1C-4A33-9159-A2ECA36CBFFB}" srcOrd="3" destOrd="0" parTransId="{AB427A52-F331-4227-8B4A-C444D8797DBE}" sibTransId="{EADFF44E-5E57-4A48-8B8C-183E8BDE5366}"/>
    <dgm:cxn modelId="{7820C8CF-9D3D-4691-9151-C872A09A276C}" type="presOf" srcId="{E5FDD3CA-5BEC-4E38-9DCF-ECC0DF09169E}" destId="{1A1D2D71-21C1-4D9B-BE59-35FF784A0663}" srcOrd="0" destOrd="0" presId="urn:microsoft.com/office/officeart/2005/8/layout/hChevron3"/>
    <dgm:cxn modelId="{7D0A1F25-E934-4524-94BE-23C55872CAB4}" type="presParOf" srcId="{107F2755-67F3-45E3-B39B-9AC0B55E356F}" destId="{5D1C0222-F9F1-4412-BD81-31CBD8BE5873}" srcOrd="0" destOrd="0" presId="urn:microsoft.com/office/officeart/2005/8/layout/hChevron3"/>
    <dgm:cxn modelId="{80648717-DE20-425F-ACB9-1DDAC6596407}" type="presParOf" srcId="{107F2755-67F3-45E3-B39B-9AC0B55E356F}" destId="{EEF61C3B-9F9C-4FE1-A9BB-898090A8D2B8}" srcOrd="1" destOrd="0" presId="urn:microsoft.com/office/officeart/2005/8/layout/hChevron3"/>
    <dgm:cxn modelId="{39F441BC-8812-406C-8889-476A3B2072A5}" type="presParOf" srcId="{107F2755-67F3-45E3-B39B-9AC0B55E356F}" destId="{1A1D2D71-21C1-4D9B-BE59-35FF784A0663}" srcOrd="2" destOrd="0" presId="urn:microsoft.com/office/officeart/2005/8/layout/hChevron3"/>
    <dgm:cxn modelId="{548BB543-8E59-4509-9996-D5708B945DBC}" type="presParOf" srcId="{107F2755-67F3-45E3-B39B-9AC0B55E356F}" destId="{7EB2A13B-1311-4BBB-8313-1FAD838B18E5}" srcOrd="3" destOrd="0" presId="urn:microsoft.com/office/officeart/2005/8/layout/hChevron3"/>
    <dgm:cxn modelId="{9CDE1679-BC52-420D-AF06-EC4E415AB995}" type="presParOf" srcId="{107F2755-67F3-45E3-B39B-9AC0B55E356F}" destId="{60B611FD-7214-4CD8-9A00-ADB806FC8B3B}" srcOrd="4" destOrd="0" presId="urn:microsoft.com/office/officeart/2005/8/layout/hChevron3"/>
    <dgm:cxn modelId="{EDA8F200-639E-449B-ADF6-027F45EB0E65}" type="presParOf" srcId="{107F2755-67F3-45E3-B39B-9AC0B55E356F}" destId="{06315027-E6D2-49B2-A17C-1D3CB2D99A13}" srcOrd="5" destOrd="0" presId="urn:microsoft.com/office/officeart/2005/8/layout/hChevron3"/>
    <dgm:cxn modelId="{69BACF12-564E-4E71-B215-0270DFCDB2E5}" type="presParOf" srcId="{107F2755-67F3-45E3-B39B-9AC0B55E356F}" destId="{9889E350-03A0-4D05-8822-9665FBA83B4A}" srcOrd="6" destOrd="0" presId="urn:microsoft.com/office/officeart/2005/8/layout/hChevron3"/>
    <dgm:cxn modelId="{B39102CC-16E6-4601-82EE-D9BFDEFDBA8F}" type="presParOf" srcId="{107F2755-67F3-45E3-B39B-9AC0B55E356F}" destId="{1C65A9BE-E142-428A-BDA8-C3EA36F50ED8}" srcOrd="7" destOrd="0" presId="urn:microsoft.com/office/officeart/2005/8/layout/hChevron3"/>
    <dgm:cxn modelId="{27DA263F-B5B2-4156-AC75-2F2CD20B1810}" type="presParOf" srcId="{107F2755-67F3-45E3-B39B-9AC0B55E356F}" destId="{564A8226-AA26-401D-8FE9-3D3B21CC1C7C}" srcOrd="8" destOrd="0" presId="urn:microsoft.com/office/officeart/2005/8/layout/hChevron3"/>
    <dgm:cxn modelId="{1248F82B-FB4C-43B4-AD0C-87837C54FF33}" type="presParOf" srcId="{107F2755-67F3-45E3-B39B-9AC0B55E356F}" destId="{58395803-9AC6-4D03-AA49-7E1DBB578080}" srcOrd="9" destOrd="0" presId="urn:microsoft.com/office/officeart/2005/8/layout/hChevron3"/>
    <dgm:cxn modelId="{A51A5B08-8FC8-467B-A37F-1D87761CFB5E}" type="presParOf" srcId="{107F2755-67F3-45E3-B39B-9AC0B55E356F}" destId="{F2E33D77-A254-4C82-B138-DE93B5D102EF}"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B9FB9-6A96-4705-A8DF-FE7E0DDE242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78A2DAB-04D6-41CB-AA17-371DA6FC0654}">
      <dgm:prSet/>
      <dgm:spPr/>
      <dgm:t>
        <a:bodyPr/>
        <a:lstStyle/>
        <a:p>
          <a:r>
            <a:rPr lang="nl-NL" dirty="0">
              <a:solidFill>
                <a:schemeClr val="tx1"/>
              </a:solidFill>
            </a:rPr>
            <a:t>Innovatie broedplaats voor nieuwe </a:t>
          </a:r>
          <a:r>
            <a:rPr lang="nl-NL" i="1" dirty="0" err="1">
              <a:solidFill>
                <a:schemeClr val="tx1"/>
              </a:solidFill>
            </a:rPr>
            <a:t>FastSwitch</a:t>
          </a:r>
          <a:r>
            <a:rPr lang="nl-NL" dirty="0">
              <a:solidFill>
                <a:schemeClr val="tx1"/>
              </a:solidFill>
            </a:rPr>
            <a:t> initiatieven​</a:t>
          </a:r>
          <a:endParaRPr lang="en-US" dirty="0">
            <a:solidFill>
              <a:schemeClr val="tx1"/>
            </a:solidFill>
          </a:endParaRPr>
        </a:p>
      </dgm:t>
    </dgm:pt>
    <dgm:pt modelId="{ECE13D14-6B8A-439D-A7A9-5C5E64BE29E8}" type="parTrans" cxnId="{67BC5622-DD4A-4226-88CB-295763C8043D}">
      <dgm:prSet/>
      <dgm:spPr/>
      <dgm:t>
        <a:bodyPr/>
        <a:lstStyle/>
        <a:p>
          <a:endParaRPr lang="en-US">
            <a:solidFill>
              <a:schemeClr val="tx1"/>
            </a:solidFill>
          </a:endParaRPr>
        </a:p>
      </dgm:t>
    </dgm:pt>
    <dgm:pt modelId="{49D2A1DC-A5AF-4C9F-9DE8-CEA3E41838FB}" type="sibTrans" cxnId="{67BC5622-DD4A-4226-88CB-295763C8043D}">
      <dgm:prSet/>
      <dgm:spPr/>
      <dgm:t>
        <a:bodyPr/>
        <a:lstStyle/>
        <a:p>
          <a:endParaRPr lang="en-US">
            <a:solidFill>
              <a:schemeClr val="tx1"/>
            </a:solidFill>
          </a:endParaRPr>
        </a:p>
      </dgm:t>
    </dgm:pt>
    <dgm:pt modelId="{2C3F89A2-FC60-42DB-8936-70C8542197A6}">
      <dgm:prSet/>
      <dgm:spPr/>
      <dgm:t>
        <a:bodyPr/>
        <a:lstStyle/>
        <a:p>
          <a:r>
            <a:rPr lang="nl-NL" dirty="0">
              <a:solidFill>
                <a:schemeClr val="tx1"/>
              </a:solidFill>
            </a:rPr>
            <a:t>Co-creatie platform waar hogescholen, werkveld, partners en overheid​ samenkomen</a:t>
          </a:r>
          <a:endParaRPr lang="en-US" dirty="0">
            <a:solidFill>
              <a:schemeClr val="tx1"/>
            </a:solidFill>
          </a:endParaRPr>
        </a:p>
      </dgm:t>
    </dgm:pt>
    <dgm:pt modelId="{7B9F208A-D89D-47EA-BB09-214E270F9462}" type="parTrans" cxnId="{4C5609FD-097D-4AA3-908C-DAC685CEE1C7}">
      <dgm:prSet/>
      <dgm:spPr/>
      <dgm:t>
        <a:bodyPr/>
        <a:lstStyle/>
        <a:p>
          <a:endParaRPr lang="en-US">
            <a:solidFill>
              <a:schemeClr val="tx1"/>
            </a:solidFill>
          </a:endParaRPr>
        </a:p>
      </dgm:t>
    </dgm:pt>
    <dgm:pt modelId="{753AF684-56A2-454C-A40D-F846DBB61A44}" type="sibTrans" cxnId="{4C5609FD-097D-4AA3-908C-DAC685CEE1C7}">
      <dgm:prSet/>
      <dgm:spPr/>
      <dgm:t>
        <a:bodyPr/>
        <a:lstStyle/>
        <a:p>
          <a:endParaRPr lang="en-US">
            <a:solidFill>
              <a:schemeClr val="tx1"/>
            </a:solidFill>
          </a:endParaRPr>
        </a:p>
      </dgm:t>
    </dgm:pt>
    <dgm:pt modelId="{9E48AB08-6123-40CB-BC08-CCC1259C2252}">
      <dgm:prSet/>
      <dgm:spPr/>
      <dgm:t>
        <a:bodyPr/>
        <a:lstStyle/>
        <a:p>
          <a:r>
            <a:rPr lang="en-US" dirty="0">
              <a:solidFill>
                <a:schemeClr val="tx1"/>
              </a:solidFill>
            </a:rPr>
            <a:t>Agile </a:t>
          </a:r>
          <a:r>
            <a:rPr lang="en-US" dirty="0" err="1">
              <a:solidFill>
                <a:schemeClr val="tx1"/>
              </a:solidFill>
            </a:rPr>
            <a:t>aanpak</a:t>
          </a:r>
          <a:r>
            <a:rPr lang="en-US" dirty="0">
              <a:solidFill>
                <a:schemeClr val="tx1"/>
              </a:solidFill>
            </a:rPr>
            <a:t> en </a:t>
          </a:r>
          <a:r>
            <a:rPr lang="en-US" dirty="0" err="1">
              <a:solidFill>
                <a:schemeClr val="tx1"/>
              </a:solidFill>
            </a:rPr>
            <a:t>resultaatgericht</a:t>
          </a:r>
          <a:r>
            <a:rPr lang="en-US" dirty="0">
              <a:solidFill>
                <a:schemeClr val="tx1"/>
              </a:solidFill>
            </a:rPr>
            <a:t>: we </a:t>
          </a:r>
          <a:r>
            <a:rPr lang="en-US" dirty="0" err="1">
              <a:solidFill>
                <a:schemeClr val="tx1"/>
              </a:solidFill>
            </a:rPr>
            <a:t>maken</a:t>
          </a:r>
          <a:r>
            <a:rPr lang="en-US" dirty="0">
              <a:solidFill>
                <a:schemeClr val="tx1"/>
              </a:solidFill>
            </a:rPr>
            <a:t> en </a:t>
          </a:r>
          <a:r>
            <a:rPr lang="en-US" dirty="0" err="1">
              <a:solidFill>
                <a:schemeClr val="tx1"/>
              </a:solidFill>
            </a:rPr>
            <a:t>testen</a:t>
          </a:r>
          <a:r>
            <a:rPr lang="en-US" dirty="0">
              <a:solidFill>
                <a:schemeClr val="tx1"/>
              </a:solidFill>
            </a:rPr>
            <a:t> </a:t>
          </a:r>
          <a:endParaRPr lang="en-US" i="1" dirty="0">
            <a:solidFill>
              <a:schemeClr val="tx1"/>
            </a:solidFill>
          </a:endParaRPr>
        </a:p>
      </dgm:t>
    </dgm:pt>
    <dgm:pt modelId="{12927850-40A7-48F7-8100-28EE5F016246}" type="parTrans" cxnId="{4E91B9C9-E09A-41DD-9B6D-33C29C134984}">
      <dgm:prSet/>
      <dgm:spPr/>
      <dgm:t>
        <a:bodyPr/>
        <a:lstStyle/>
        <a:p>
          <a:endParaRPr lang="nl-NL">
            <a:solidFill>
              <a:schemeClr val="tx1"/>
            </a:solidFill>
          </a:endParaRPr>
        </a:p>
      </dgm:t>
    </dgm:pt>
    <dgm:pt modelId="{AD74E2A1-C4BA-4EC0-91DF-7B0FA7D90396}" type="sibTrans" cxnId="{4E91B9C9-E09A-41DD-9B6D-33C29C134984}">
      <dgm:prSet/>
      <dgm:spPr/>
      <dgm:t>
        <a:bodyPr/>
        <a:lstStyle/>
        <a:p>
          <a:endParaRPr lang="nl-NL">
            <a:solidFill>
              <a:schemeClr val="tx1"/>
            </a:solidFill>
          </a:endParaRPr>
        </a:p>
      </dgm:t>
    </dgm:pt>
    <dgm:pt modelId="{6FBCC661-3D2E-43CF-B8C5-B2E02B005834}">
      <dgm:prSet/>
      <dgm:spPr>
        <a:solidFill>
          <a:srgbClr val="00B050"/>
        </a:solidFill>
      </dgm:spPr>
      <dgm:t>
        <a:bodyPr/>
        <a:lstStyle/>
        <a:p>
          <a:r>
            <a:rPr lang="en-US" i="1"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Make IT Work </a:t>
          </a:r>
          <a:endParaRPr lang="en-US" i="1" dirty="0">
            <a:solidFill>
              <a:schemeClr val="tx1"/>
            </a:solidFill>
          </a:endParaRPr>
        </a:p>
      </dgm:t>
    </dgm:pt>
    <dgm:pt modelId="{9FD4BFBD-AF5B-4290-88F5-E3D5E8FD8182}" type="parTrans" cxnId="{8EDFEFD7-6465-413F-A4C0-03C562D37496}">
      <dgm:prSet/>
      <dgm:spPr/>
      <dgm:t>
        <a:bodyPr/>
        <a:lstStyle/>
        <a:p>
          <a:endParaRPr lang="nl-NL"/>
        </a:p>
      </dgm:t>
    </dgm:pt>
    <dgm:pt modelId="{0534E0F6-D423-4A83-A701-92C2668F4DA0}" type="sibTrans" cxnId="{8EDFEFD7-6465-413F-A4C0-03C562D37496}">
      <dgm:prSet/>
      <dgm:spPr/>
      <dgm:t>
        <a:bodyPr/>
        <a:lstStyle/>
        <a:p>
          <a:endParaRPr lang="nl-NL"/>
        </a:p>
      </dgm:t>
    </dgm:pt>
    <dgm:pt modelId="{F6204776-4C23-454E-9702-D0DB929C798F}">
      <dgm:prSet/>
      <dgm:spPr>
        <a:solidFill>
          <a:srgbClr val="00B050"/>
        </a:solidFill>
      </dgm:spPr>
      <dgm:t>
        <a:bodyPr/>
        <a:lstStyle/>
        <a:p>
          <a:r>
            <a:rPr lang="en-US" i="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Be an Engineer</a:t>
          </a:r>
          <a:endParaRPr lang="en-US" i="1" dirty="0">
            <a:solidFill>
              <a:schemeClr val="tx1"/>
            </a:solidFill>
          </a:endParaRPr>
        </a:p>
      </dgm:t>
    </dgm:pt>
    <dgm:pt modelId="{08AC220B-B8FD-4523-954D-B4C9DB5C26A2}" type="parTrans" cxnId="{64189E7A-A717-43C1-BEC6-60B52231E4F9}">
      <dgm:prSet/>
      <dgm:spPr/>
      <dgm:t>
        <a:bodyPr/>
        <a:lstStyle/>
        <a:p>
          <a:endParaRPr lang="nl-NL"/>
        </a:p>
      </dgm:t>
    </dgm:pt>
    <dgm:pt modelId="{F836BA54-0C1A-4AF9-A9CD-01C3A789A5BC}" type="sibTrans" cxnId="{64189E7A-A717-43C1-BEC6-60B52231E4F9}">
      <dgm:prSet/>
      <dgm:spPr/>
      <dgm:t>
        <a:bodyPr/>
        <a:lstStyle/>
        <a:p>
          <a:endParaRPr lang="nl-NL"/>
        </a:p>
      </dgm:t>
    </dgm:pt>
    <dgm:pt modelId="{C2CFF730-4B58-4B49-B949-19AEBC226BAE}">
      <dgm:prSet/>
      <dgm:spPr>
        <a:solidFill>
          <a:srgbClr val="92D050"/>
        </a:solidFill>
      </dgm:spPr>
      <dgm:t>
        <a:bodyPr/>
        <a:lstStyle/>
        <a:p>
          <a:r>
            <a:rPr lang="en-US" i="1" dirty="0">
              <a:solidFill>
                <a:schemeClr val="tx1"/>
              </a:solidFill>
            </a:rPr>
            <a:t>Make Care Work </a:t>
          </a:r>
        </a:p>
        <a:p>
          <a:r>
            <a:rPr lang="en-US" i="1" dirty="0">
              <a:solidFill>
                <a:schemeClr val="tx1"/>
              </a:solidFill>
            </a:rPr>
            <a:t>(start </a:t>
          </a:r>
          <a:r>
            <a:rPr lang="en-US" i="1" dirty="0" err="1">
              <a:solidFill>
                <a:schemeClr val="tx1"/>
              </a:solidFill>
            </a:rPr>
            <a:t>najaar</a:t>
          </a:r>
          <a:r>
            <a:rPr lang="en-US" i="1" dirty="0">
              <a:solidFill>
                <a:schemeClr val="tx1"/>
              </a:solidFill>
            </a:rPr>
            <a:t> 2021)</a:t>
          </a:r>
        </a:p>
      </dgm:t>
    </dgm:pt>
    <dgm:pt modelId="{9B749E96-D941-4671-8B49-48C39FDF3740}" type="parTrans" cxnId="{15A598BF-174E-4FA2-B348-24FDEBB5D252}">
      <dgm:prSet/>
      <dgm:spPr/>
      <dgm:t>
        <a:bodyPr/>
        <a:lstStyle/>
        <a:p>
          <a:endParaRPr lang="nl-NL"/>
        </a:p>
      </dgm:t>
    </dgm:pt>
    <dgm:pt modelId="{B9E8DFFB-0690-47FC-9847-7C8D014CEB2D}" type="sibTrans" cxnId="{15A598BF-174E-4FA2-B348-24FDEBB5D252}">
      <dgm:prSet/>
      <dgm:spPr/>
      <dgm:t>
        <a:bodyPr/>
        <a:lstStyle/>
        <a:p>
          <a:endParaRPr lang="nl-NL"/>
        </a:p>
      </dgm:t>
    </dgm:pt>
    <dgm:pt modelId="{738D5BE2-9EB0-4756-B9C3-9263730F16A3}">
      <dgm:prSet/>
      <dgm:spPr>
        <a:solidFill>
          <a:srgbClr val="92D050"/>
        </a:solidFill>
      </dgm:spPr>
      <dgm:t>
        <a:bodyPr/>
        <a:lstStyle/>
        <a:p>
          <a:r>
            <a:rPr lang="en-US" i="1" dirty="0">
              <a:solidFill>
                <a:schemeClr val="tx1"/>
              </a:solidFill>
            </a:rPr>
            <a:t>Make Education Work (start </a:t>
          </a:r>
          <a:r>
            <a:rPr lang="en-US" i="1" dirty="0" err="1">
              <a:solidFill>
                <a:schemeClr val="tx1"/>
              </a:solidFill>
            </a:rPr>
            <a:t>najaar</a:t>
          </a:r>
          <a:r>
            <a:rPr lang="en-US" i="1" dirty="0">
              <a:solidFill>
                <a:schemeClr val="tx1"/>
              </a:solidFill>
            </a:rPr>
            <a:t> 2021)</a:t>
          </a:r>
        </a:p>
      </dgm:t>
    </dgm:pt>
    <dgm:pt modelId="{62D3947A-CA16-434F-8DA5-D61285ADB5B3}" type="parTrans" cxnId="{A5D04647-564C-4478-9693-CB72DA3D1A87}">
      <dgm:prSet/>
      <dgm:spPr/>
      <dgm:t>
        <a:bodyPr/>
        <a:lstStyle/>
        <a:p>
          <a:endParaRPr lang="nl-NL"/>
        </a:p>
      </dgm:t>
    </dgm:pt>
    <dgm:pt modelId="{60117EBA-E3A7-4177-8C5E-A0C84F25114C}" type="sibTrans" cxnId="{A5D04647-564C-4478-9693-CB72DA3D1A87}">
      <dgm:prSet/>
      <dgm:spPr/>
      <dgm:t>
        <a:bodyPr/>
        <a:lstStyle/>
        <a:p>
          <a:endParaRPr lang="nl-NL"/>
        </a:p>
      </dgm:t>
    </dgm:pt>
    <dgm:pt modelId="{53E84DBD-12A5-4508-A706-67064812F38F}" type="pres">
      <dgm:prSet presAssocID="{01DB9FB9-6A96-4705-A8DF-FE7E0DDE2424}" presName="diagram" presStyleCnt="0">
        <dgm:presLayoutVars>
          <dgm:dir/>
          <dgm:resizeHandles val="exact"/>
        </dgm:presLayoutVars>
      </dgm:prSet>
      <dgm:spPr/>
    </dgm:pt>
    <dgm:pt modelId="{42550C1A-57E3-4AF9-B30B-21B07DAD7642}" type="pres">
      <dgm:prSet presAssocID="{178A2DAB-04D6-41CB-AA17-371DA6FC0654}" presName="node" presStyleLbl="node1" presStyleIdx="0" presStyleCnt="7" custLinFactNeighborX="32595" custLinFactNeighborY="2107">
        <dgm:presLayoutVars>
          <dgm:bulletEnabled val="1"/>
        </dgm:presLayoutVars>
      </dgm:prSet>
      <dgm:spPr/>
    </dgm:pt>
    <dgm:pt modelId="{4A4EE5B0-0D25-40D2-A7E8-5246642D9445}" type="pres">
      <dgm:prSet presAssocID="{49D2A1DC-A5AF-4C9F-9DE8-CEA3E41838FB}" presName="sibTrans" presStyleCnt="0"/>
      <dgm:spPr/>
    </dgm:pt>
    <dgm:pt modelId="{E73749F9-982F-4B1E-ABEA-A969723E2E8C}" type="pres">
      <dgm:prSet presAssocID="{2C3F89A2-FC60-42DB-8936-70C8542197A6}" presName="node" presStyleLbl="node1" presStyleIdx="1" presStyleCnt="7" custLinFactNeighborX="44701" custLinFactNeighborY="2107">
        <dgm:presLayoutVars>
          <dgm:bulletEnabled val="1"/>
        </dgm:presLayoutVars>
      </dgm:prSet>
      <dgm:spPr/>
    </dgm:pt>
    <dgm:pt modelId="{82076D03-5994-4E4D-B5BF-80E93BB9898E}" type="pres">
      <dgm:prSet presAssocID="{753AF684-56A2-454C-A40D-F846DBB61A44}" presName="sibTrans" presStyleCnt="0"/>
      <dgm:spPr/>
    </dgm:pt>
    <dgm:pt modelId="{F836A182-1A91-4A03-8FD7-BA31945E799F}" type="pres">
      <dgm:prSet presAssocID="{9E48AB08-6123-40CB-BC08-CCC1259C2252}" presName="node" presStyleLbl="node1" presStyleIdx="2" presStyleCnt="7" custLinFactNeighborX="53083" custLinFactNeighborY="2107">
        <dgm:presLayoutVars>
          <dgm:bulletEnabled val="1"/>
        </dgm:presLayoutVars>
      </dgm:prSet>
      <dgm:spPr/>
    </dgm:pt>
    <dgm:pt modelId="{4D20769A-5128-4E42-BC9F-D76795E82DA3}" type="pres">
      <dgm:prSet presAssocID="{AD74E2A1-C4BA-4EC0-91DF-7B0FA7D90396}" presName="sibTrans" presStyleCnt="0"/>
      <dgm:spPr/>
    </dgm:pt>
    <dgm:pt modelId="{ADF36DF4-77EE-4F9D-B971-662CBCBA1D9B}" type="pres">
      <dgm:prSet presAssocID="{6FBCC661-3D2E-43CF-B8C5-B2E02B005834}" presName="node" presStyleLbl="node1" presStyleIdx="3" presStyleCnt="7" custLinFactX="-130126" custLinFactY="20291" custLinFactNeighborX="-200000" custLinFactNeighborY="100000">
        <dgm:presLayoutVars>
          <dgm:bulletEnabled val="1"/>
        </dgm:presLayoutVars>
      </dgm:prSet>
      <dgm:spPr/>
    </dgm:pt>
    <dgm:pt modelId="{A9BA75DD-A247-48FA-ABCC-BDE9249E6026}" type="pres">
      <dgm:prSet presAssocID="{0534E0F6-D423-4A83-A701-92C2668F4DA0}" presName="sibTrans" presStyleCnt="0"/>
      <dgm:spPr/>
    </dgm:pt>
    <dgm:pt modelId="{85404287-17CC-4513-9F9C-974BCB194051}" type="pres">
      <dgm:prSet presAssocID="{F6204776-4C23-454E-9702-D0DB929C798F}" presName="node" presStyleLbl="node1" presStyleIdx="4" presStyleCnt="7" custLinFactNeighborX="49823" custLinFactNeighborY="3104">
        <dgm:presLayoutVars>
          <dgm:bulletEnabled val="1"/>
        </dgm:presLayoutVars>
      </dgm:prSet>
      <dgm:spPr/>
    </dgm:pt>
    <dgm:pt modelId="{29F04DB8-1604-4544-B68E-A6337EA50AD9}" type="pres">
      <dgm:prSet presAssocID="{F836BA54-0C1A-4AF9-A9CD-01C3A789A5BC}" presName="sibTrans" presStyleCnt="0"/>
      <dgm:spPr/>
    </dgm:pt>
    <dgm:pt modelId="{4226AD13-B9CF-4195-A32F-9C820454DB42}" type="pres">
      <dgm:prSet presAssocID="{C2CFF730-4B58-4B49-B949-19AEBC226BAE}" presName="node" presStyleLbl="node1" presStyleIdx="5" presStyleCnt="7" custLinFactNeighborX="45167" custLinFactNeighborY="3880">
        <dgm:presLayoutVars>
          <dgm:bulletEnabled val="1"/>
        </dgm:presLayoutVars>
      </dgm:prSet>
      <dgm:spPr/>
    </dgm:pt>
    <dgm:pt modelId="{EA907C80-D294-4FDB-8A79-12AA8BA53A59}" type="pres">
      <dgm:prSet presAssocID="{B9E8DFFB-0690-47FC-9847-7C8D014CEB2D}" presName="sibTrans" presStyleCnt="0"/>
      <dgm:spPr/>
    </dgm:pt>
    <dgm:pt modelId="{6B33D0BB-2DC8-4B5B-8DD8-1845A64E94FD}" type="pres">
      <dgm:prSet presAssocID="{738D5BE2-9EB0-4756-B9C3-9263730F16A3}" presName="node" presStyleLbl="node1" presStyleIdx="6" presStyleCnt="7" custLinFactNeighborX="39580" custLinFactNeighborY="3880">
        <dgm:presLayoutVars>
          <dgm:bulletEnabled val="1"/>
        </dgm:presLayoutVars>
      </dgm:prSet>
      <dgm:spPr/>
    </dgm:pt>
  </dgm:ptLst>
  <dgm:cxnLst>
    <dgm:cxn modelId="{3130C211-2F41-43C9-9A14-31E51D56B22F}" type="presOf" srcId="{01DB9FB9-6A96-4705-A8DF-FE7E0DDE2424}" destId="{53E84DBD-12A5-4508-A706-67064812F38F}" srcOrd="0" destOrd="0" presId="urn:microsoft.com/office/officeart/2005/8/layout/default"/>
    <dgm:cxn modelId="{67BC5622-DD4A-4226-88CB-295763C8043D}" srcId="{01DB9FB9-6A96-4705-A8DF-FE7E0DDE2424}" destId="{178A2DAB-04D6-41CB-AA17-371DA6FC0654}" srcOrd="0" destOrd="0" parTransId="{ECE13D14-6B8A-439D-A7A9-5C5E64BE29E8}" sibTransId="{49D2A1DC-A5AF-4C9F-9DE8-CEA3E41838FB}"/>
    <dgm:cxn modelId="{A58E385F-E694-4480-943B-544E4094F40A}" type="presOf" srcId="{C2CFF730-4B58-4B49-B949-19AEBC226BAE}" destId="{4226AD13-B9CF-4195-A32F-9C820454DB42}" srcOrd="0" destOrd="0" presId="urn:microsoft.com/office/officeart/2005/8/layout/default"/>
    <dgm:cxn modelId="{A5D04647-564C-4478-9693-CB72DA3D1A87}" srcId="{01DB9FB9-6A96-4705-A8DF-FE7E0DDE2424}" destId="{738D5BE2-9EB0-4756-B9C3-9263730F16A3}" srcOrd="6" destOrd="0" parTransId="{62D3947A-CA16-434F-8DA5-D61285ADB5B3}" sibTransId="{60117EBA-E3A7-4177-8C5E-A0C84F25114C}"/>
    <dgm:cxn modelId="{B981706F-2570-4C2A-93A3-2F3B921D369A}" type="presOf" srcId="{9E48AB08-6123-40CB-BC08-CCC1259C2252}" destId="{F836A182-1A91-4A03-8FD7-BA31945E799F}" srcOrd="0" destOrd="0" presId="urn:microsoft.com/office/officeart/2005/8/layout/default"/>
    <dgm:cxn modelId="{64189E7A-A717-43C1-BEC6-60B52231E4F9}" srcId="{01DB9FB9-6A96-4705-A8DF-FE7E0DDE2424}" destId="{F6204776-4C23-454E-9702-D0DB929C798F}" srcOrd="4" destOrd="0" parTransId="{08AC220B-B8FD-4523-954D-B4C9DB5C26A2}" sibTransId="{F836BA54-0C1A-4AF9-A9CD-01C3A789A5BC}"/>
    <dgm:cxn modelId="{15A598BF-174E-4FA2-B348-24FDEBB5D252}" srcId="{01DB9FB9-6A96-4705-A8DF-FE7E0DDE2424}" destId="{C2CFF730-4B58-4B49-B949-19AEBC226BAE}" srcOrd="5" destOrd="0" parTransId="{9B749E96-D941-4671-8B49-48C39FDF3740}" sibTransId="{B9E8DFFB-0690-47FC-9847-7C8D014CEB2D}"/>
    <dgm:cxn modelId="{4783D8C1-DCFD-4007-A368-DCF242A4ECA5}" type="presOf" srcId="{6FBCC661-3D2E-43CF-B8C5-B2E02B005834}" destId="{ADF36DF4-77EE-4F9D-B971-662CBCBA1D9B}" srcOrd="0" destOrd="0" presId="urn:microsoft.com/office/officeart/2005/8/layout/default"/>
    <dgm:cxn modelId="{4E91B9C9-E09A-41DD-9B6D-33C29C134984}" srcId="{01DB9FB9-6A96-4705-A8DF-FE7E0DDE2424}" destId="{9E48AB08-6123-40CB-BC08-CCC1259C2252}" srcOrd="2" destOrd="0" parTransId="{12927850-40A7-48F7-8100-28EE5F016246}" sibTransId="{AD74E2A1-C4BA-4EC0-91DF-7B0FA7D90396}"/>
    <dgm:cxn modelId="{B3B947D0-37DE-458D-A184-89FE87A71DA8}" type="presOf" srcId="{2C3F89A2-FC60-42DB-8936-70C8542197A6}" destId="{E73749F9-982F-4B1E-ABEA-A969723E2E8C}" srcOrd="0" destOrd="0" presId="urn:microsoft.com/office/officeart/2005/8/layout/default"/>
    <dgm:cxn modelId="{8EDFEFD7-6465-413F-A4C0-03C562D37496}" srcId="{01DB9FB9-6A96-4705-A8DF-FE7E0DDE2424}" destId="{6FBCC661-3D2E-43CF-B8C5-B2E02B005834}" srcOrd="3" destOrd="0" parTransId="{9FD4BFBD-AF5B-4290-88F5-E3D5E8FD8182}" sibTransId="{0534E0F6-D423-4A83-A701-92C2668F4DA0}"/>
    <dgm:cxn modelId="{B33632DA-1FCB-4E36-B639-1F3C2F2A4217}" type="presOf" srcId="{738D5BE2-9EB0-4756-B9C3-9263730F16A3}" destId="{6B33D0BB-2DC8-4B5B-8DD8-1845A64E94FD}" srcOrd="0" destOrd="0" presId="urn:microsoft.com/office/officeart/2005/8/layout/default"/>
    <dgm:cxn modelId="{26B230EE-278E-427B-94AB-504BA8D730ED}" type="presOf" srcId="{178A2DAB-04D6-41CB-AA17-371DA6FC0654}" destId="{42550C1A-57E3-4AF9-B30B-21B07DAD7642}" srcOrd="0" destOrd="0" presId="urn:microsoft.com/office/officeart/2005/8/layout/default"/>
    <dgm:cxn modelId="{E24682FC-548B-4919-8DEA-48C0D3B20E8A}" type="presOf" srcId="{F6204776-4C23-454E-9702-D0DB929C798F}" destId="{85404287-17CC-4513-9F9C-974BCB194051}" srcOrd="0" destOrd="0" presId="urn:microsoft.com/office/officeart/2005/8/layout/default"/>
    <dgm:cxn modelId="{4C5609FD-097D-4AA3-908C-DAC685CEE1C7}" srcId="{01DB9FB9-6A96-4705-A8DF-FE7E0DDE2424}" destId="{2C3F89A2-FC60-42DB-8936-70C8542197A6}" srcOrd="1" destOrd="0" parTransId="{7B9F208A-D89D-47EA-BB09-214E270F9462}" sibTransId="{753AF684-56A2-454C-A40D-F846DBB61A44}"/>
    <dgm:cxn modelId="{293EB743-FC81-4534-A8C6-D9F5A16967F7}" type="presParOf" srcId="{53E84DBD-12A5-4508-A706-67064812F38F}" destId="{42550C1A-57E3-4AF9-B30B-21B07DAD7642}" srcOrd="0" destOrd="0" presId="urn:microsoft.com/office/officeart/2005/8/layout/default"/>
    <dgm:cxn modelId="{7DB29C32-F2EE-4AC0-841F-0FEB2B56C563}" type="presParOf" srcId="{53E84DBD-12A5-4508-A706-67064812F38F}" destId="{4A4EE5B0-0D25-40D2-A7E8-5246642D9445}" srcOrd="1" destOrd="0" presId="urn:microsoft.com/office/officeart/2005/8/layout/default"/>
    <dgm:cxn modelId="{52147B09-AF39-4D3E-9DE6-AF5DB3490506}" type="presParOf" srcId="{53E84DBD-12A5-4508-A706-67064812F38F}" destId="{E73749F9-982F-4B1E-ABEA-A969723E2E8C}" srcOrd="2" destOrd="0" presId="urn:microsoft.com/office/officeart/2005/8/layout/default"/>
    <dgm:cxn modelId="{C469DC97-D12E-42A8-AA75-3E41C4EF1F41}" type="presParOf" srcId="{53E84DBD-12A5-4508-A706-67064812F38F}" destId="{82076D03-5994-4E4D-B5BF-80E93BB9898E}" srcOrd="3" destOrd="0" presId="urn:microsoft.com/office/officeart/2005/8/layout/default"/>
    <dgm:cxn modelId="{EB0125C3-66B6-4ACF-B383-53DA8A497AAB}" type="presParOf" srcId="{53E84DBD-12A5-4508-A706-67064812F38F}" destId="{F836A182-1A91-4A03-8FD7-BA31945E799F}" srcOrd="4" destOrd="0" presId="urn:microsoft.com/office/officeart/2005/8/layout/default"/>
    <dgm:cxn modelId="{CEC418D1-3BF1-4C4A-8E19-264094C1DB45}" type="presParOf" srcId="{53E84DBD-12A5-4508-A706-67064812F38F}" destId="{4D20769A-5128-4E42-BC9F-D76795E82DA3}" srcOrd="5" destOrd="0" presId="urn:microsoft.com/office/officeart/2005/8/layout/default"/>
    <dgm:cxn modelId="{5503E470-A875-4F83-84BC-9EF2F49FFCA8}" type="presParOf" srcId="{53E84DBD-12A5-4508-A706-67064812F38F}" destId="{ADF36DF4-77EE-4F9D-B971-662CBCBA1D9B}" srcOrd="6" destOrd="0" presId="urn:microsoft.com/office/officeart/2005/8/layout/default"/>
    <dgm:cxn modelId="{51C2D58B-4BA8-4503-BD04-503483C0DA23}" type="presParOf" srcId="{53E84DBD-12A5-4508-A706-67064812F38F}" destId="{A9BA75DD-A247-48FA-ABCC-BDE9249E6026}" srcOrd="7" destOrd="0" presId="urn:microsoft.com/office/officeart/2005/8/layout/default"/>
    <dgm:cxn modelId="{850E1995-AEB2-4F77-AA47-68CFE8C55FA5}" type="presParOf" srcId="{53E84DBD-12A5-4508-A706-67064812F38F}" destId="{85404287-17CC-4513-9F9C-974BCB194051}" srcOrd="8" destOrd="0" presId="urn:microsoft.com/office/officeart/2005/8/layout/default"/>
    <dgm:cxn modelId="{28CD2906-9442-4D1A-A6CB-9085ED4B2ABF}" type="presParOf" srcId="{53E84DBD-12A5-4508-A706-67064812F38F}" destId="{29F04DB8-1604-4544-B68E-A6337EA50AD9}" srcOrd="9" destOrd="0" presId="urn:microsoft.com/office/officeart/2005/8/layout/default"/>
    <dgm:cxn modelId="{62AD3503-8A14-4EEE-883D-CBFB5A0D6315}" type="presParOf" srcId="{53E84DBD-12A5-4508-A706-67064812F38F}" destId="{4226AD13-B9CF-4195-A32F-9C820454DB42}" srcOrd="10" destOrd="0" presId="urn:microsoft.com/office/officeart/2005/8/layout/default"/>
    <dgm:cxn modelId="{96BB28C1-41DF-4A4B-B240-2043A11CA2C5}" type="presParOf" srcId="{53E84DBD-12A5-4508-A706-67064812F38F}" destId="{EA907C80-D294-4FDB-8A79-12AA8BA53A59}" srcOrd="11" destOrd="0" presId="urn:microsoft.com/office/officeart/2005/8/layout/default"/>
    <dgm:cxn modelId="{DFC8F913-41A0-4018-A5C2-B3069CF8F04A}" type="presParOf" srcId="{53E84DBD-12A5-4508-A706-67064812F38F}" destId="{6B33D0BB-2DC8-4B5B-8DD8-1845A64E94F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C0222-F9F1-4412-BD81-31CBD8BE5873}">
      <dsp:nvSpPr>
        <dsp:cNvPr id="0" name=""/>
        <dsp:cNvSpPr/>
      </dsp:nvSpPr>
      <dsp:spPr>
        <a:xfrm>
          <a:off x="4165" y="127864"/>
          <a:ext cx="1997044" cy="798817"/>
        </a:xfrm>
        <a:prstGeom prst="homePlate">
          <a:avLst/>
        </a:prstGeom>
        <a:solidFill>
          <a:srgbClr val="D01C7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0">
            <a:lnSpc>
              <a:spcPct val="90000"/>
            </a:lnSpc>
            <a:spcBef>
              <a:spcPct val="0"/>
            </a:spcBef>
            <a:spcAft>
              <a:spcPct val="35000"/>
            </a:spcAft>
            <a:buNone/>
          </a:pPr>
          <a:r>
            <a:rPr lang="nl-NL" sz="1400" kern="1200" noProof="0" dirty="0">
              <a:latin typeface="+mn-lt"/>
            </a:rPr>
            <a:t>Selectie</a:t>
          </a:r>
        </a:p>
      </dsp:txBody>
      <dsp:txXfrm>
        <a:off x="4165" y="127864"/>
        <a:ext cx="1797340" cy="798817"/>
      </dsp:txXfrm>
    </dsp:sp>
    <dsp:sp modelId="{1A1D2D71-21C1-4D9B-BE59-35FF784A0663}">
      <dsp:nvSpPr>
        <dsp:cNvPr id="0" name=""/>
        <dsp:cNvSpPr/>
      </dsp:nvSpPr>
      <dsp:spPr>
        <a:xfrm>
          <a:off x="1601801" y="127864"/>
          <a:ext cx="1997044" cy="798817"/>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nl-NL" sz="1400" kern="1200" noProof="0" dirty="0"/>
            <a:t>Introductie werkgevers</a:t>
          </a:r>
        </a:p>
      </dsp:txBody>
      <dsp:txXfrm>
        <a:off x="2001210" y="127864"/>
        <a:ext cx="1198227" cy="798817"/>
      </dsp:txXfrm>
    </dsp:sp>
    <dsp:sp modelId="{60B611FD-7214-4CD8-9A00-ADB806FC8B3B}">
      <dsp:nvSpPr>
        <dsp:cNvPr id="0" name=""/>
        <dsp:cNvSpPr/>
      </dsp:nvSpPr>
      <dsp:spPr>
        <a:xfrm>
          <a:off x="3199436" y="127864"/>
          <a:ext cx="1997044" cy="798817"/>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nl-NL" sz="1400" kern="1200" noProof="0" dirty="0"/>
            <a:t>Contract en leerwerktraject op maat</a:t>
          </a:r>
        </a:p>
      </dsp:txBody>
      <dsp:txXfrm>
        <a:off x="3598845" y="127864"/>
        <a:ext cx="1198227" cy="798817"/>
      </dsp:txXfrm>
    </dsp:sp>
    <dsp:sp modelId="{9889E350-03A0-4D05-8822-9665FBA83B4A}">
      <dsp:nvSpPr>
        <dsp:cNvPr id="0" name=""/>
        <dsp:cNvSpPr/>
      </dsp:nvSpPr>
      <dsp:spPr>
        <a:xfrm>
          <a:off x="4797071" y="127864"/>
          <a:ext cx="1997044" cy="798817"/>
        </a:xfrm>
        <a:prstGeom prst="chevron">
          <a:avLst/>
        </a:prstGeom>
        <a:solidFill>
          <a:schemeClr val="accent2">
            <a:lumMod val="75000"/>
          </a:schemeClr>
        </a:solidFill>
        <a:ln w="15875"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nl-NL" sz="1400" kern="1200" noProof="0" dirty="0" err="1">
              <a:latin typeface="+mn-lt"/>
            </a:rPr>
            <a:t>Startbekwaam</a:t>
          </a:r>
          <a:r>
            <a:rPr lang="nl-NL" sz="1400" kern="1200" noProof="0" dirty="0">
              <a:latin typeface="+mn-lt"/>
            </a:rPr>
            <a:t> in de praktijk</a:t>
          </a:r>
        </a:p>
      </dsp:txBody>
      <dsp:txXfrm>
        <a:off x="5196480" y="127864"/>
        <a:ext cx="1198227" cy="798817"/>
      </dsp:txXfrm>
    </dsp:sp>
    <dsp:sp modelId="{564A8226-AA26-401D-8FE9-3D3B21CC1C7C}">
      <dsp:nvSpPr>
        <dsp:cNvPr id="0" name=""/>
        <dsp:cNvSpPr/>
      </dsp:nvSpPr>
      <dsp:spPr>
        <a:xfrm>
          <a:off x="6394707" y="127864"/>
          <a:ext cx="1997044" cy="798817"/>
        </a:xfrm>
        <a:prstGeom prst="chevron">
          <a:avLst/>
        </a:prstGeom>
        <a:solidFill>
          <a:srgbClr val="EBA41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nl-NL" sz="1400" kern="1200" noProof="0" dirty="0">
              <a:latin typeface="+mn-lt"/>
            </a:rPr>
            <a:t>Op  loonwaarde (certificaat)</a:t>
          </a:r>
        </a:p>
      </dsp:txBody>
      <dsp:txXfrm>
        <a:off x="6794116" y="127864"/>
        <a:ext cx="1198227" cy="798817"/>
      </dsp:txXfrm>
    </dsp:sp>
    <dsp:sp modelId="{F2E33D77-A254-4C82-B138-DE93B5D102EF}">
      <dsp:nvSpPr>
        <dsp:cNvPr id="0" name=""/>
        <dsp:cNvSpPr/>
      </dsp:nvSpPr>
      <dsp:spPr>
        <a:xfrm>
          <a:off x="7992342" y="127864"/>
          <a:ext cx="2190158" cy="798817"/>
        </a:xfrm>
        <a:prstGeom prst="chevron">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nl-NL" sz="1400" kern="1200" noProof="0" dirty="0"/>
            <a:t>Gediplomeerd (Ad/Ba) en </a:t>
          </a:r>
          <a:r>
            <a:rPr lang="nl-NL" sz="1400" kern="1200" noProof="0"/>
            <a:t>bevoegd </a:t>
          </a:r>
          <a:endParaRPr lang="nl-NL" sz="1400" kern="1200" noProof="0" dirty="0"/>
        </a:p>
      </dsp:txBody>
      <dsp:txXfrm>
        <a:off x="8391751" y="127864"/>
        <a:ext cx="1391341" cy="798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50C1A-57E3-4AF9-B30B-21B07DAD7642}">
      <dsp:nvSpPr>
        <dsp:cNvPr id="0" name=""/>
        <dsp:cNvSpPr/>
      </dsp:nvSpPr>
      <dsp:spPr>
        <a:xfrm>
          <a:off x="764950" y="403029"/>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solidFill>
                <a:schemeClr val="tx1"/>
              </a:solidFill>
            </a:rPr>
            <a:t>Innovatie broedplaats voor nieuwe </a:t>
          </a:r>
          <a:r>
            <a:rPr lang="nl-NL" sz="1900" i="1" kern="1200" dirty="0" err="1">
              <a:solidFill>
                <a:schemeClr val="tx1"/>
              </a:solidFill>
            </a:rPr>
            <a:t>FastSwitch</a:t>
          </a:r>
          <a:r>
            <a:rPr lang="nl-NL" sz="1900" kern="1200" dirty="0">
              <a:solidFill>
                <a:schemeClr val="tx1"/>
              </a:solidFill>
            </a:rPr>
            <a:t> initiatieven​</a:t>
          </a:r>
          <a:endParaRPr lang="en-US" sz="1900" kern="1200" dirty="0">
            <a:solidFill>
              <a:schemeClr val="tx1"/>
            </a:solidFill>
          </a:endParaRPr>
        </a:p>
      </dsp:txBody>
      <dsp:txXfrm>
        <a:off x="764950" y="403029"/>
        <a:ext cx="2337792" cy="1402675"/>
      </dsp:txXfrm>
    </dsp:sp>
    <dsp:sp modelId="{E73749F9-982F-4B1E-ABEA-A969723E2E8C}">
      <dsp:nvSpPr>
        <dsp:cNvPr id="0" name=""/>
        <dsp:cNvSpPr/>
      </dsp:nvSpPr>
      <dsp:spPr>
        <a:xfrm>
          <a:off x="3619534" y="403029"/>
          <a:ext cx="2337792" cy="1402675"/>
        </a:xfrm>
        <a:prstGeom prst="rect">
          <a:avLst/>
        </a:prstGeom>
        <a:solidFill>
          <a:schemeClr val="accent2">
            <a:hueOff val="-221971"/>
            <a:satOff val="-98"/>
            <a:lumOff val="2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solidFill>
                <a:schemeClr val="tx1"/>
              </a:solidFill>
            </a:rPr>
            <a:t>Co-creatie platform waar hogescholen, werkveld, partners en overheid​ samenkomen</a:t>
          </a:r>
          <a:endParaRPr lang="en-US" sz="1900" kern="1200" dirty="0">
            <a:solidFill>
              <a:schemeClr val="tx1"/>
            </a:solidFill>
          </a:endParaRPr>
        </a:p>
      </dsp:txBody>
      <dsp:txXfrm>
        <a:off x="3619534" y="403029"/>
        <a:ext cx="2337792" cy="1402675"/>
      </dsp:txXfrm>
    </dsp:sp>
    <dsp:sp modelId="{F836A182-1A91-4A03-8FD7-BA31945E799F}">
      <dsp:nvSpPr>
        <dsp:cNvPr id="0" name=""/>
        <dsp:cNvSpPr/>
      </dsp:nvSpPr>
      <dsp:spPr>
        <a:xfrm>
          <a:off x="6387059" y="403029"/>
          <a:ext cx="2337792" cy="1402675"/>
        </a:xfrm>
        <a:prstGeom prst="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Agile </a:t>
          </a:r>
          <a:r>
            <a:rPr lang="en-US" sz="1900" kern="1200" dirty="0" err="1">
              <a:solidFill>
                <a:schemeClr val="tx1"/>
              </a:solidFill>
            </a:rPr>
            <a:t>aanpak</a:t>
          </a:r>
          <a:r>
            <a:rPr lang="en-US" sz="1900" kern="1200" dirty="0">
              <a:solidFill>
                <a:schemeClr val="tx1"/>
              </a:solidFill>
            </a:rPr>
            <a:t> en </a:t>
          </a:r>
          <a:r>
            <a:rPr lang="en-US" sz="1900" kern="1200" dirty="0" err="1">
              <a:solidFill>
                <a:schemeClr val="tx1"/>
              </a:solidFill>
            </a:rPr>
            <a:t>resultaatgericht</a:t>
          </a:r>
          <a:r>
            <a:rPr lang="en-US" sz="1900" kern="1200" dirty="0">
              <a:solidFill>
                <a:schemeClr val="tx1"/>
              </a:solidFill>
            </a:rPr>
            <a:t>: we </a:t>
          </a:r>
          <a:r>
            <a:rPr lang="en-US" sz="1900" kern="1200" dirty="0" err="1">
              <a:solidFill>
                <a:schemeClr val="tx1"/>
              </a:solidFill>
            </a:rPr>
            <a:t>maken</a:t>
          </a:r>
          <a:r>
            <a:rPr lang="en-US" sz="1900" kern="1200" dirty="0">
              <a:solidFill>
                <a:schemeClr val="tx1"/>
              </a:solidFill>
            </a:rPr>
            <a:t> en </a:t>
          </a:r>
          <a:r>
            <a:rPr lang="en-US" sz="1900" kern="1200" dirty="0" err="1">
              <a:solidFill>
                <a:schemeClr val="tx1"/>
              </a:solidFill>
            </a:rPr>
            <a:t>testen</a:t>
          </a:r>
          <a:r>
            <a:rPr lang="en-US" sz="1900" kern="1200" dirty="0">
              <a:solidFill>
                <a:schemeClr val="tx1"/>
              </a:solidFill>
            </a:rPr>
            <a:t> </a:t>
          </a:r>
          <a:endParaRPr lang="en-US" sz="1900" i="1" kern="1200" dirty="0">
            <a:solidFill>
              <a:schemeClr val="tx1"/>
            </a:solidFill>
          </a:endParaRPr>
        </a:p>
      </dsp:txBody>
      <dsp:txXfrm>
        <a:off x="6387059" y="403029"/>
        <a:ext cx="2337792" cy="1402675"/>
      </dsp:txXfrm>
    </dsp:sp>
    <dsp:sp modelId="{ADF36DF4-77EE-4F9D-B971-662CBCBA1D9B}">
      <dsp:nvSpPr>
        <dsp:cNvPr id="0" name=""/>
        <dsp:cNvSpPr/>
      </dsp:nvSpPr>
      <dsp:spPr>
        <a:xfrm>
          <a:off x="1" y="2060767"/>
          <a:ext cx="2337792" cy="1402675"/>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Make IT Work </a:t>
          </a:r>
          <a:endParaRPr lang="en-US" sz="1900" i="1" kern="1200" dirty="0">
            <a:solidFill>
              <a:schemeClr val="tx1"/>
            </a:solidFill>
          </a:endParaRPr>
        </a:p>
      </dsp:txBody>
      <dsp:txXfrm>
        <a:off x="1" y="2060767"/>
        <a:ext cx="2337792" cy="1402675"/>
      </dsp:txXfrm>
    </dsp:sp>
    <dsp:sp modelId="{85404287-17CC-4513-9F9C-974BCB194051}">
      <dsp:nvSpPr>
        <dsp:cNvPr id="0" name=""/>
        <dsp:cNvSpPr/>
      </dsp:nvSpPr>
      <dsp:spPr>
        <a:xfrm>
          <a:off x="2453490" y="2053468"/>
          <a:ext cx="2337792" cy="1402675"/>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Be an Engineer</a:t>
          </a:r>
          <a:endParaRPr lang="en-US" sz="1900" i="1" kern="1200" dirty="0">
            <a:solidFill>
              <a:schemeClr val="tx1"/>
            </a:solidFill>
          </a:endParaRPr>
        </a:p>
      </dsp:txBody>
      <dsp:txXfrm>
        <a:off x="2453490" y="2053468"/>
        <a:ext cx="2337792" cy="1402675"/>
      </dsp:txXfrm>
    </dsp:sp>
    <dsp:sp modelId="{4226AD13-B9CF-4195-A32F-9C820454DB42}">
      <dsp:nvSpPr>
        <dsp:cNvPr id="0" name=""/>
        <dsp:cNvSpPr/>
      </dsp:nvSpPr>
      <dsp:spPr>
        <a:xfrm>
          <a:off x="4916214" y="2064353"/>
          <a:ext cx="2337792" cy="1402675"/>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dirty="0">
              <a:solidFill>
                <a:schemeClr val="tx1"/>
              </a:solidFill>
            </a:rPr>
            <a:t>Make Care Work </a:t>
          </a:r>
        </a:p>
        <a:p>
          <a:pPr marL="0" lvl="0" indent="0" algn="ctr" defTabSz="844550">
            <a:lnSpc>
              <a:spcPct val="90000"/>
            </a:lnSpc>
            <a:spcBef>
              <a:spcPct val="0"/>
            </a:spcBef>
            <a:spcAft>
              <a:spcPct val="35000"/>
            </a:spcAft>
            <a:buNone/>
          </a:pPr>
          <a:r>
            <a:rPr lang="en-US" sz="1900" i="1" kern="1200" dirty="0">
              <a:solidFill>
                <a:schemeClr val="tx1"/>
              </a:solidFill>
            </a:rPr>
            <a:t>(start </a:t>
          </a:r>
          <a:r>
            <a:rPr lang="en-US" sz="1900" i="1" kern="1200" dirty="0" err="1">
              <a:solidFill>
                <a:schemeClr val="tx1"/>
              </a:solidFill>
            </a:rPr>
            <a:t>najaar</a:t>
          </a:r>
          <a:r>
            <a:rPr lang="en-US" sz="1900" i="1" kern="1200" dirty="0">
              <a:solidFill>
                <a:schemeClr val="tx1"/>
              </a:solidFill>
            </a:rPr>
            <a:t> 2021)</a:t>
          </a:r>
        </a:p>
      </dsp:txBody>
      <dsp:txXfrm>
        <a:off x="4916214" y="2064353"/>
        <a:ext cx="2337792" cy="1402675"/>
      </dsp:txXfrm>
    </dsp:sp>
    <dsp:sp modelId="{6B33D0BB-2DC8-4B5B-8DD8-1845A64E94FD}">
      <dsp:nvSpPr>
        <dsp:cNvPr id="0" name=""/>
        <dsp:cNvSpPr/>
      </dsp:nvSpPr>
      <dsp:spPr>
        <a:xfrm>
          <a:off x="7357173" y="2064353"/>
          <a:ext cx="2337792" cy="1402675"/>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dirty="0">
              <a:solidFill>
                <a:schemeClr val="tx1"/>
              </a:solidFill>
            </a:rPr>
            <a:t>Make Education Work (start </a:t>
          </a:r>
          <a:r>
            <a:rPr lang="en-US" sz="1900" i="1" kern="1200" dirty="0" err="1">
              <a:solidFill>
                <a:schemeClr val="tx1"/>
              </a:solidFill>
            </a:rPr>
            <a:t>najaar</a:t>
          </a:r>
          <a:r>
            <a:rPr lang="en-US" sz="1900" i="1" kern="1200" dirty="0">
              <a:solidFill>
                <a:schemeClr val="tx1"/>
              </a:solidFill>
            </a:rPr>
            <a:t> 2021)</a:t>
          </a:r>
        </a:p>
      </dsp:txBody>
      <dsp:txXfrm>
        <a:off x="7357173" y="2064353"/>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4AD73-69B2-4483-B510-E182B94A8EED}" type="slidenum">
              <a:rPr lang="nl-NL" smtClean="0"/>
              <a:t>‹nr.›</a:t>
            </a:fld>
            <a:endParaRPr lang="nl-NL"/>
          </a:p>
        </p:txBody>
      </p:sp>
    </p:spTree>
    <p:extLst>
      <p:ext uri="{BB962C8B-B14F-4D97-AF65-F5344CB8AC3E}">
        <p14:creationId xmlns:p14="http://schemas.microsoft.com/office/powerpoint/2010/main" val="238148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r>
              <a:rPr lang="en-US">
                <a:cs typeface="Calibri"/>
              </a:rPr>
              <a:t>30 min</a:t>
            </a:r>
          </a:p>
          <a:p>
            <a:r>
              <a:rPr lang="en-US" err="1">
                <a:cs typeface="Calibri"/>
              </a:rPr>
              <a:t>voor</a:t>
            </a:r>
            <a:r>
              <a:rPr lang="en-US">
                <a:cs typeface="Calibri"/>
              </a:rPr>
              <a:t> </a:t>
            </a:r>
            <a:r>
              <a:rPr lang="en-US" err="1">
                <a:cs typeface="Calibri"/>
              </a:rPr>
              <a:t>dit</a:t>
            </a:r>
            <a:r>
              <a:rPr lang="en-US">
                <a:cs typeface="Calibri"/>
              </a:rPr>
              <a:t> </a:t>
            </a:r>
            <a:r>
              <a:rPr lang="en-US" err="1">
                <a:cs typeface="Calibri"/>
              </a:rPr>
              <a:t>hoofdstuk</a:t>
            </a:r>
            <a:endParaRPr lang="en-US">
              <a:cs typeface="Calibri"/>
            </a:endParaRPr>
          </a:p>
          <a:p>
            <a:r>
              <a:rPr lang="en-US" err="1">
                <a:cs typeface="Calibri"/>
              </a:rPr>
              <a:t>Werkvorm</a:t>
            </a:r>
            <a:r>
              <a:rPr lang="en-US">
                <a:cs typeface="Calibri"/>
              </a:rPr>
              <a:t> </a:t>
            </a:r>
            <a:r>
              <a:rPr lang="en-US" err="1">
                <a:cs typeface="Calibri"/>
              </a:rPr>
              <a:t>voor</a:t>
            </a:r>
            <a:r>
              <a:rPr lang="en-US">
                <a:cs typeface="Calibri"/>
              </a:rPr>
              <a:t> de </a:t>
            </a:r>
            <a:r>
              <a:rPr lang="en-US" err="1">
                <a:cs typeface="Calibri"/>
              </a:rPr>
              <a:t>vragen</a:t>
            </a:r>
            <a:r>
              <a:rPr lang="en-US">
                <a:cs typeface="Calibri"/>
              </a:rPr>
              <a:t> (</a:t>
            </a:r>
            <a:r>
              <a:rPr lang="en-US" err="1">
                <a:cs typeface="Calibri"/>
              </a:rPr>
              <a:t>niet</a:t>
            </a:r>
            <a:r>
              <a:rPr lang="en-US">
                <a:cs typeface="Calibri"/>
              </a:rPr>
              <a:t> </a:t>
            </a:r>
            <a:r>
              <a:rPr lang="en-US" err="1">
                <a:cs typeface="Calibri"/>
              </a:rPr>
              <a:t>stellen</a:t>
            </a:r>
            <a:r>
              <a:rPr lang="en-US">
                <a:cs typeface="Calibri"/>
              </a:rPr>
              <a:t> </a:t>
            </a:r>
            <a:r>
              <a:rPr lang="en-US" err="1">
                <a:cs typeface="Calibri"/>
              </a:rPr>
              <a:t>tijdens</a:t>
            </a:r>
            <a:r>
              <a:rPr lang="en-US">
                <a:cs typeface="Calibri"/>
              </a:rPr>
              <a:t> </a:t>
            </a:r>
            <a:r>
              <a:rPr lang="en-US" err="1">
                <a:cs typeface="Calibri"/>
              </a:rPr>
              <a:t>presentatie</a:t>
            </a:r>
            <a:r>
              <a:rPr lang="en-US">
                <a:cs typeface="Calibri"/>
              </a:rPr>
              <a:t>)</a:t>
            </a: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EF7BE-3EE5-4EDC-9BD5-3838009782B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86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r>
              <a:rPr lang="en-US">
                <a:cs typeface="Calibri"/>
              </a:rPr>
              <a:t>30 min</a:t>
            </a:r>
          </a:p>
          <a:p>
            <a:r>
              <a:rPr lang="en-US" err="1">
                <a:cs typeface="Calibri"/>
              </a:rPr>
              <a:t>voor</a:t>
            </a:r>
            <a:r>
              <a:rPr lang="en-US">
                <a:cs typeface="Calibri"/>
              </a:rPr>
              <a:t> </a:t>
            </a:r>
            <a:r>
              <a:rPr lang="en-US" err="1">
                <a:cs typeface="Calibri"/>
              </a:rPr>
              <a:t>dit</a:t>
            </a:r>
            <a:r>
              <a:rPr lang="en-US">
                <a:cs typeface="Calibri"/>
              </a:rPr>
              <a:t> </a:t>
            </a:r>
            <a:r>
              <a:rPr lang="en-US" err="1">
                <a:cs typeface="Calibri"/>
              </a:rPr>
              <a:t>hoofdstuk</a:t>
            </a:r>
            <a:endParaRPr lang="en-US">
              <a:cs typeface="Calibri"/>
            </a:endParaRPr>
          </a:p>
          <a:p>
            <a:r>
              <a:rPr lang="en-US" err="1">
                <a:cs typeface="Calibri"/>
              </a:rPr>
              <a:t>Werkvorm</a:t>
            </a:r>
            <a:r>
              <a:rPr lang="en-US">
                <a:cs typeface="Calibri"/>
              </a:rPr>
              <a:t> </a:t>
            </a:r>
            <a:r>
              <a:rPr lang="en-US" err="1">
                <a:cs typeface="Calibri"/>
              </a:rPr>
              <a:t>voor</a:t>
            </a:r>
            <a:r>
              <a:rPr lang="en-US">
                <a:cs typeface="Calibri"/>
              </a:rPr>
              <a:t> de </a:t>
            </a:r>
            <a:r>
              <a:rPr lang="en-US" err="1">
                <a:cs typeface="Calibri"/>
              </a:rPr>
              <a:t>vragen</a:t>
            </a:r>
            <a:r>
              <a:rPr lang="en-US">
                <a:cs typeface="Calibri"/>
              </a:rPr>
              <a:t> (</a:t>
            </a:r>
            <a:r>
              <a:rPr lang="en-US" err="1">
                <a:cs typeface="Calibri"/>
              </a:rPr>
              <a:t>niet</a:t>
            </a:r>
            <a:r>
              <a:rPr lang="en-US">
                <a:cs typeface="Calibri"/>
              </a:rPr>
              <a:t> </a:t>
            </a:r>
            <a:r>
              <a:rPr lang="en-US" err="1">
                <a:cs typeface="Calibri"/>
              </a:rPr>
              <a:t>stellen</a:t>
            </a:r>
            <a:r>
              <a:rPr lang="en-US">
                <a:cs typeface="Calibri"/>
              </a:rPr>
              <a:t> </a:t>
            </a:r>
            <a:r>
              <a:rPr lang="en-US" err="1">
                <a:cs typeface="Calibri"/>
              </a:rPr>
              <a:t>tijdens</a:t>
            </a:r>
            <a:r>
              <a:rPr lang="en-US">
                <a:cs typeface="Calibri"/>
              </a:rPr>
              <a:t> </a:t>
            </a:r>
            <a:r>
              <a:rPr lang="en-US" err="1">
                <a:cs typeface="Calibri"/>
              </a:rPr>
              <a:t>presentatie</a:t>
            </a:r>
            <a:r>
              <a:rPr lang="en-US">
                <a:cs typeface="Calibri"/>
              </a:rPr>
              <a:t>)</a:t>
            </a: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EF7BE-3EE5-4EDC-9BD5-3838009782B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23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r>
              <a:rPr lang="en-US">
                <a:cs typeface="Calibri"/>
              </a:rPr>
              <a:t>30 min</a:t>
            </a:r>
          </a:p>
          <a:p>
            <a:r>
              <a:rPr lang="en-US" err="1">
                <a:cs typeface="Calibri"/>
              </a:rPr>
              <a:t>voor</a:t>
            </a:r>
            <a:r>
              <a:rPr lang="en-US">
                <a:cs typeface="Calibri"/>
              </a:rPr>
              <a:t> </a:t>
            </a:r>
            <a:r>
              <a:rPr lang="en-US" err="1">
                <a:cs typeface="Calibri"/>
              </a:rPr>
              <a:t>dit</a:t>
            </a:r>
            <a:r>
              <a:rPr lang="en-US">
                <a:cs typeface="Calibri"/>
              </a:rPr>
              <a:t> </a:t>
            </a:r>
            <a:r>
              <a:rPr lang="en-US" err="1">
                <a:cs typeface="Calibri"/>
              </a:rPr>
              <a:t>hoofdstuk</a:t>
            </a:r>
            <a:endParaRPr lang="en-US">
              <a:cs typeface="Calibri"/>
            </a:endParaRPr>
          </a:p>
          <a:p>
            <a:r>
              <a:rPr lang="en-US" err="1">
                <a:cs typeface="Calibri"/>
              </a:rPr>
              <a:t>Werkvorm</a:t>
            </a:r>
            <a:r>
              <a:rPr lang="en-US">
                <a:cs typeface="Calibri"/>
              </a:rPr>
              <a:t> </a:t>
            </a:r>
            <a:r>
              <a:rPr lang="en-US" err="1">
                <a:cs typeface="Calibri"/>
              </a:rPr>
              <a:t>voor</a:t>
            </a:r>
            <a:r>
              <a:rPr lang="en-US">
                <a:cs typeface="Calibri"/>
              </a:rPr>
              <a:t> de </a:t>
            </a:r>
            <a:r>
              <a:rPr lang="en-US" err="1">
                <a:cs typeface="Calibri"/>
              </a:rPr>
              <a:t>vragen</a:t>
            </a:r>
            <a:r>
              <a:rPr lang="en-US">
                <a:cs typeface="Calibri"/>
              </a:rPr>
              <a:t> (</a:t>
            </a:r>
            <a:r>
              <a:rPr lang="en-US" err="1">
                <a:cs typeface="Calibri"/>
              </a:rPr>
              <a:t>niet</a:t>
            </a:r>
            <a:r>
              <a:rPr lang="en-US">
                <a:cs typeface="Calibri"/>
              </a:rPr>
              <a:t> </a:t>
            </a:r>
            <a:r>
              <a:rPr lang="en-US" err="1">
                <a:cs typeface="Calibri"/>
              </a:rPr>
              <a:t>stellen</a:t>
            </a:r>
            <a:r>
              <a:rPr lang="en-US">
                <a:cs typeface="Calibri"/>
              </a:rPr>
              <a:t> </a:t>
            </a:r>
            <a:r>
              <a:rPr lang="en-US" err="1">
                <a:cs typeface="Calibri"/>
              </a:rPr>
              <a:t>tijdens</a:t>
            </a:r>
            <a:r>
              <a:rPr lang="en-US">
                <a:cs typeface="Calibri"/>
              </a:rPr>
              <a:t> </a:t>
            </a:r>
            <a:r>
              <a:rPr lang="en-US" err="1">
                <a:cs typeface="Calibri"/>
              </a:rPr>
              <a:t>presentatie</a:t>
            </a:r>
            <a:r>
              <a:rPr lang="en-US">
                <a:cs typeface="Calibri"/>
              </a:rPr>
              <a:t>)</a:t>
            </a: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EF7BE-3EE5-4EDC-9BD5-3838009782B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31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r>
              <a:rPr lang="nl-NL"/>
              <a:t>Dick</a:t>
            </a:r>
          </a:p>
          <a:p>
            <a:r>
              <a:rPr lang="nl-NL"/>
              <a:t>Huishoudelijke mededelingen</a:t>
            </a:r>
          </a:p>
          <a:p>
            <a:r>
              <a:rPr lang="nl-NL"/>
              <a:t>Programma in twee</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EF7BE-3EE5-4EDC-9BD5-3838009782B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96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r>
              <a:rPr lang="en-US">
                <a:cs typeface="Calibri"/>
              </a:rPr>
              <a:t>30 min</a:t>
            </a:r>
          </a:p>
          <a:p>
            <a:r>
              <a:rPr lang="en-US" err="1">
                <a:cs typeface="Calibri"/>
              </a:rPr>
              <a:t>voor</a:t>
            </a:r>
            <a:r>
              <a:rPr lang="en-US">
                <a:cs typeface="Calibri"/>
              </a:rPr>
              <a:t> </a:t>
            </a:r>
            <a:r>
              <a:rPr lang="en-US" err="1">
                <a:cs typeface="Calibri"/>
              </a:rPr>
              <a:t>dit</a:t>
            </a:r>
            <a:r>
              <a:rPr lang="en-US">
                <a:cs typeface="Calibri"/>
              </a:rPr>
              <a:t> </a:t>
            </a:r>
            <a:r>
              <a:rPr lang="en-US" err="1">
                <a:cs typeface="Calibri"/>
              </a:rPr>
              <a:t>hoofdstuk</a:t>
            </a:r>
            <a:endParaRPr lang="en-US">
              <a:cs typeface="Calibri"/>
            </a:endParaRPr>
          </a:p>
          <a:p>
            <a:r>
              <a:rPr lang="en-US" err="1">
                <a:cs typeface="Calibri"/>
              </a:rPr>
              <a:t>Werkvorm</a:t>
            </a:r>
            <a:r>
              <a:rPr lang="en-US">
                <a:cs typeface="Calibri"/>
              </a:rPr>
              <a:t> </a:t>
            </a:r>
            <a:r>
              <a:rPr lang="en-US" err="1">
                <a:cs typeface="Calibri"/>
              </a:rPr>
              <a:t>voor</a:t>
            </a:r>
            <a:r>
              <a:rPr lang="en-US">
                <a:cs typeface="Calibri"/>
              </a:rPr>
              <a:t> de </a:t>
            </a:r>
            <a:r>
              <a:rPr lang="en-US" err="1">
                <a:cs typeface="Calibri"/>
              </a:rPr>
              <a:t>vragen</a:t>
            </a:r>
            <a:r>
              <a:rPr lang="en-US">
                <a:cs typeface="Calibri"/>
              </a:rPr>
              <a:t> (</a:t>
            </a:r>
            <a:r>
              <a:rPr lang="en-US" err="1">
                <a:cs typeface="Calibri"/>
              </a:rPr>
              <a:t>niet</a:t>
            </a:r>
            <a:r>
              <a:rPr lang="en-US">
                <a:cs typeface="Calibri"/>
              </a:rPr>
              <a:t> </a:t>
            </a:r>
            <a:r>
              <a:rPr lang="en-US" err="1">
                <a:cs typeface="Calibri"/>
              </a:rPr>
              <a:t>stellen</a:t>
            </a:r>
            <a:r>
              <a:rPr lang="en-US">
                <a:cs typeface="Calibri"/>
              </a:rPr>
              <a:t> </a:t>
            </a:r>
            <a:r>
              <a:rPr lang="en-US" err="1">
                <a:cs typeface="Calibri"/>
              </a:rPr>
              <a:t>tijdens</a:t>
            </a:r>
            <a:r>
              <a:rPr lang="en-US">
                <a:cs typeface="Calibri"/>
              </a:rPr>
              <a:t> </a:t>
            </a:r>
            <a:r>
              <a:rPr lang="en-US" err="1">
                <a:cs typeface="Calibri"/>
              </a:rPr>
              <a:t>presentatie</a:t>
            </a:r>
            <a:r>
              <a:rPr lang="en-US">
                <a:cs typeface="Calibri"/>
              </a:rPr>
              <a:t>)</a:t>
            </a: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EF7BE-3EE5-4EDC-9BD5-3838009782B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37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r>
              <a:rPr lang="nl-NL"/>
              <a:t>Dick</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EF7BE-3EE5-4EDC-9BD5-3838009782B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01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pPr marL="228600" indent="-228600">
              <a:buAutoNum type="arabicPeriod"/>
            </a:pPr>
            <a:r>
              <a:rPr lang="nl-NL"/>
              <a:t>Dick</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EF7BE-3EE5-4EDC-9BD5-3838009782B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50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r>
              <a:rPr lang="en-US">
                <a:cs typeface="Calibri"/>
              </a:rPr>
              <a:t>30 min</a:t>
            </a:r>
          </a:p>
          <a:p>
            <a:r>
              <a:rPr lang="en-US" err="1">
                <a:cs typeface="Calibri"/>
              </a:rPr>
              <a:t>voor</a:t>
            </a:r>
            <a:r>
              <a:rPr lang="en-US">
                <a:cs typeface="Calibri"/>
              </a:rPr>
              <a:t> </a:t>
            </a:r>
            <a:r>
              <a:rPr lang="en-US" err="1">
                <a:cs typeface="Calibri"/>
              </a:rPr>
              <a:t>dit</a:t>
            </a:r>
            <a:r>
              <a:rPr lang="en-US">
                <a:cs typeface="Calibri"/>
              </a:rPr>
              <a:t> </a:t>
            </a:r>
            <a:r>
              <a:rPr lang="en-US" err="1">
                <a:cs typeface="Calibri"/>
              </a:rPr>
              <a:t>hoofdstuk</a:t>
            </a:r>
            <a:endParaRPr lang="en-US">
              <a:cs typeface="Calibri"/>
            </a:endParaRPr>
          </a:p>
          <a:p>
            <a:r>
              <a:rPr lang="en-US" err="1">
                <a:cs typeface="Calibri"/>
              </a:rPr>
              <a:t>Werkvorm</a:t>
            </a:r>
            <a:r>
              <a:rPr lang="en-US">
                <a:cs typeface="Calibri"/>
              </a:rPr>
              <a:t> </a:t>
            </a:r>
            <a:r>
              <a:rPr lang="en-US" err="1">
                <a:cs typeface="Calibri"/>
              </a:rPr>
              <a:t>voor</a:t>
            </a:r>
            <a:r>
              <a:rPr lang="en-US">
                <a:cs typeface="Calibri"/>
              </a:rPr>
              <a:t> de </a:t>
            </a:r>
            <a:r>
              <a:rPr lang="en-US" err="1">
                <a:cs typeface="Calibri"/>
              </a:rPr>
              <a:t>vragen</a:t>
            </a:r>
            <a:r>
              <a:rPr lang="en-US">
                <a:cs typeface="Calibri"/>
              </a:rPr>
              <a:t> (</a:t>
            </a:r>
            <a:r>
              <a:rPr lang="en-US" err="1">
                <a:cs typeface="Calibri"/>
              </a:rPr>
              <a:t>niet</a:t>
            </a:r>
            <a:r>
              <a:rPr lang="en-US">
                <a:cs typeface="Calibri"/>
              </a:rPr>
              <a:t> </a:t>
            </a:r>
            <a:r>
              <a:rPr lang="en-US" err="1">
                <a:cs typeface="Calibri"/>
              </a:rPr>
              <a:t>stellen</a:t>
            </a:r>
            <a:r>
              <a:rPr lang="en-US">
                <a:cs typeface="Calibri"/>
              </a:rPr>
              <a:t> </a:t>
            </a:r>
            <a:r>
              <a:rPr lang="en-US" err="1">
                <a:cs typeface="Calibri"/>
              </a:rPr>
              <a:t>tijdens</a:t>
            </a:r>
            <a:r>
              <a:rPr lang="en-US">
                <a:cs typeface="Calibri"/>
              </a:rPr>
              <a:t> </a:t>
            </a:r>
            <a:r>
              <a:rPr lang="en-US" err="1">
                <a:cs typeface="Calibri"/>
              </a:rPr>
              <a:t>presentatie</a:t>
            </a:r>
            <a:r>
              <a:rPr lang="en-US">
                <a:cs typeface="Calibri"/>
              </a:rPr>
              <a:t>)</a:t>
            </a: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EF7BE-3EE5-4EDC-9BD5-3838009782B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47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endParaRPr lang="nl-NL" dirty="0"/>
          </a:p>
        </p:txBody>
      </p:sp>
      <p:sp>
        <p:nvSpPr>
          <p:cNvPr id="4" name="Tijdelijke aanduiding voor dianummer 3"/>
          <p:cNvSpPr>
            <a:spLocks noGrp="1"/>
          </p:cNvSpPr>
          <p:nvPr>
            <p:ph type="sldNum" sz="quarter" idx="5"/>
          </p:nvPr>
        </p:nvSpPr>
        <p:spPr/>
        <p:txBody>
          <a:bodyPr/>
          <a:lstStyle/>
          <a:p>
            <a:fld id="{29C4AD73-69B2-4483-B510-E182B94A8EED}" type="slidenum">
              <a:rPr lang="nl-NL" smtClean="0"/>
              <a:t>13</a:t>
            </a:fld>
            <a:endParaRPr lang="nl-NL"/>
          </a:p>
        </p:txBody>
      </p:sp>
    </p:spTree>
    <p:extLst>
      <p:ext uri="{BB962C8B-B14F-4D97-AF65-F5344CB8AC3E}">
        <p14:creationId xmlns:p14="http://schemas.microsoft.com/office/powerpoint/2010/main" val="385665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endParaRPr lang="nl-NL" dirty="0"/>
          </a:p>
        </p:txBody>
      </p:sp>
      <p:sp>
        <p:nvSpPr>
          <p:cNvPr id="4" name="Tijdelijke aanduiding voor dianummer 3"/>
          <p:cNvSpPr>
            <a:spLocks noGrp="1"/>
          </p:cNvSpPr>
          <p:nvPr>
            <p:ph type="sldNum" sz="quarter" idx="5"/>
          </p:nvPr>
        </p:nvSpPr>
        <p:spPr/>
        <p:txBody>
          <a:bodyPr/>
          <a:lstStyle/>
          <a:p>
            <a:fld id="{29C4AD73-69B2-4483-B510-E182B94A8EED}" type="slidenum">
              <a:rPr lang="nl-NL" smtClean="0"/>
              <a:t>14</a:t>
            </a:fld>
            <a:endParaRPr lang="nl-NL"/>
          </a:p>
        </p:txBody>
      </p:sp>
    </p:spTree>
    <p:extLst>
      <p:ext uri="{BB962C8B-B14F-4D97-AF65-F5344CB8AC3E}">
        <p14:creationId xmlns:p14="http://schemas.microsoft.com/office/powerpoint/2010/main" val="287293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4AD73-69B2-4483-B510-E182B94A8EE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87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60B52-3F17-4BCD-85E0-C4696EEE960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2F7737-0810-4E74-AFCD-98E4FBE2A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87C1F2D-B6C6-4AD2-9ABB-34839A29265C}"/>
              </a:ext>
            </a:extLst>
          </p:cNvPr>
          <p:cNvSpPr>
            <a:spLocks noGrp="1"/>
          </p:cNvSpPr>
          <p:nvPr>
            <p:ph type="dt" sz="half" idx="10"/>
          </p:nvPr>
        </p:nvSpPr>
        <p:spPr>
          <a:xfrm>
            <a:off x="838200" y="6356350"/>
            <a:ext cx="2743200" cy="365125"/>
          </a:xfrm>
          <a:prstGeom prst="rect">
            <a:avLst/>
          </a:prstGeom>
        </p:spPr>
        <p:txBody>
          <a:bodyPr/>
          <a:lstStyle/>
          <a:p>
            <a:endParaRPr lang="nl-NL" dirty="0"/>
          </a:p>
        </p:txBody>
      </p:sp>
      <p:sp>
        <p:nvSpPr>
          <p:cNvPr id="5" name="Tijdelijke aanduiding voor voettekst 4">
            <a:extLst>
              <a:ext uri="{FF2B5EF4-FFF2-40B4-BE49-F238E27FC236}">
                <a16:creationId xmlns:a16="http://schemas.microsoft.com/office/drawing/2014/main" id="{A818334A-6BC7-4FAD-B901-754BBAE58D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73E0B2-1839-4E0D-A25F-303BA46EEC76}"/>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13923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47367-136E-410A-B966-7DA0767F971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D64B3C3-B8D9-4EFC-89A6-91F54A83798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B8A4A6-20B8-46A4-ADBC-7896A5DA1C4F}"/>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95B15779-7E19-42DC-8EAF-522082F90B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C2CE45-B087-4579-AA7B-EC7C582A0116}"/>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98381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6528EA3-EAF5-43D1-B1CB-CA52C5BAAC2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8F160DA-4FAD-4BD9-9434-026E6AF2FBF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C05CCD-3D6C-4299-9D22-2859052E3EA2}"/>
              </a:ext>
            </a:extLst>
          </p:cNvPr>
          <p:cNvSpPr>
            <a:spLocks noGrp="1"/>
          </p:cNvSpPr>
          <p:nvPr>
            <p:ph type="dt" sz="half" idx="10"/>
          </p:nvPr>
        </p:nvSpPr>
        <p:spPr>
          <a:xfrm>
            <a:off x="838200" y="6356350"/>
            <a:ext cx="2743200" cy="365125"/>
          </a:xfrm>
          <a:prstGeom prst="rect">
            <a:avLst/>
          </a:prstGeom>
        </p:spPr>
        <p:txBody>
          <a:bodyPr/>
          <a:lstStyle/>
          <a:p>
            <a:endParaRPr lang="nl-NL" dirty="0"/>
          </a:p>
        </p:txBody>
      </p:sp>
      <p:sp>
        <p:nvSpPr>
          <p:cNvPr id="5" name="Tijdelijke aanduiding voor voettekst 4">
            <a:extLst>
              <a:ext uri="{FF2B5EF4-FFF2-40B4-BE49-F238E27FC236}">
                <a16:creationId xmlns:a16="http://schemas.microsoft.com/office/drawing/2014/main" id="{808E1209-ECCC-432D-9DA3-DBAAD83CCF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0ADEE8-2FDE-452E-8146-87F6C1649803}"/>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141473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6B39-F8CB-40ED-B18E-11D45CB83FDD}"/>
              </a:ext>
            </a:extLst>
          </p:cNvPr>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35955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60B52-3F17-4BCD-85E0-C4696EEE960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2F7737-0810-4E74-AFCD-98E4FBE2A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87C1F2D-B6C6-4AD2-9ABB-34839A29265C}"/>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A818334A-6BC7-4FAD-B901-754BBAE58D2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3B73E0B2-1839-4E0D-A25F-303BA46EEC76}"/>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419058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1BF9D-0F8C-45F1-B8D7-E21172A6C19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0216458-53EA-47B8-BFB5-59079C2F9A0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143E578-6E81-4C26-A7E8-DAD0DEFBD764}"/>
              </a:ext>
            </a:extLst>
          </p:cNvPr>
          <p:cNvSpPr>
            <a:spLocks noGrp="1"/>
          </p:cNvSpPr>
          <p:nvPr>
            <p:ph type="dt" sz="half" idx="10"/>
          </p:nvPr>
        </p:nvSpPr>
        <p:spPr>
          <a:xfrm>
            <a:off x="838200" y="6356350"/>
            <a:ext cx="2743200" cy="365125"/>
          </a:xfrm>
          <a:prstGeom prst="rect">
            <a:avLst/>
          </a:prstGeom>
        </p:spPr>
        <p:txBody>
          <a:bodyPr/>
          <a:lstStyle/>
          <a:p>
            <a:endParaRPr lang="nl-NL" dirty="0"/>
          </a:p>
        </p:txBody>
      </p:sp>
      <p:sp>
        <p:nvSpPr>
          <p:cNvPr id="5" name="Tijdelijke aanduiding voor voettekst 4">
            <a:extLst>
              <a:ext uri="{FF2B5EF4-FFF2-40B4-BE49-F238E27FC236}">
                <a16:creationId xmlns:a16="http://schemas.microsoft.com/office/drawing/2014/main" id="{D828ABB0-5000-448F-BED1-D8D694212F9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2F8A306F-1B29-4532-98E0-339C042E85B3}"/>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416536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B24F2-7638-4CBD-8D2E-4DDCE193248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1A381B3-021F-40BB-A1AC-FB9E828B6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E211C22-B53F-45A0-87A6-093A44AEE200}"/>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1D0BBBC8-6B3E-4901-96C8-FE778E7E189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73760C48-8E1D-4781-ABFC-582E86DE8332}"/>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3192806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63849-632C-418D-889D-DC08B9F17A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09C0D33-89F5-4AD8-B162-C4579248583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BCC7CDD-25BC-4E76-A3E1-F807941143A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DC0DA86-F242-4F1F-8249-650E69AF8AED}"/>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a:extLst>
              <a:ext uri="{FF2B5EF4-FFF2-40B4-BE49-F238E27FC236}">
                <a16:creationId xmlns:a16="http://schemas.microsoft.com/office/drawing/2014/main" id="{8FA91FB4-5B52-4C13-A87F-251C5E6030C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909822AE-62F0-442B-A1F8-A48C466CC7EC}"/>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776307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2D64A-D6F6-4166-9569-9517E80C1CF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5F89894-D60A-4365-B792-90D85478B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B0E9D3B-561D-4DA5-8EDC-2475CA453F3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C7B2861-60FB-4B91-8E04-502010FF8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30364D7-BC22-408D-9254-2341A63538D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490C171-4495-49B8-BFB0-67A2A411A71C}"/>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8" name="Tijdelijke aanduiding voor voettekst 7">
            <a:extLst>
              <a:ext uri="{FF2B5EF4-FFF2-40B4-BE49-F238E27FC236}">
                <a16:creationId xmlns:a16="http://schemas.microsoft.com/office/drawing/2014/main" id="{1D0C77B9-2AF1-404B-B3F2-466F1631342D}"/>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D595DAAC-F562-462F-9373-ABE7B9DFE61A}"/>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65701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2EEAC-1921-47A7-819F-46C7A84DD59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3B01C02-EC91-40C5-87FB-A74576D36F6C}"/>
              </a:ext>
            </a:extLst>
          </p:cNvPr>
          <p:cNvSpPr>
            <a:spLocks noGrp="1"/>
          </p:cNvSpPr>
          <p:nvPr>
            <p:ph type="dt" sz="half" idx="10"/>
          </p:nvPr>
        </p:nvSpPr>
        <p:spPr>
          <a:xfrm>
            <a:off x="838200" y="6356350"/>
            <a:ext cx="2743200" cy="365125"/>
          </a:xfrm>
          <a:prstGeom prst="rect">
            <a:avLst/>
          </a:prstGeom>
        </p:spPr>
        <p:txBody>
          <a:bodyPr/>
          <a:lstStyle/>
          <a:p>
            <a:endParaRPr lang="nl-NL" dirty="0"/>
          </a:p>
        </p:txBody>
      </p:sp>
      <p:sp>
        <p:nvSpPr>
          <p:cNvPr id="4" name="Tijdelijke aanduiding voor voettekst 3">
            <a:extLst>
              <a:ext uri="{FF2B5EF4-FFF2-40B4-BE49-F238E27FC236}">
                <a16:creationId xmlns:a16="http://schemas.microsoft.com/office/drawing/2014/main" id="{CCD580E3-2C2C-42B1-98CA-5B22C6EECB6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A32343CC-C68E-43DE-9899-3E1795D88398}"/>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121980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20DF779-4297-4CFF-B1B9-9430C9169090}"/>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3" name="Tijdelijke aanduiding voor voettekst 2">
            <a:extLst>
              <a:ext uri="{FF2B5EF4-FFF2-40B4-BE49-F238E27FC236}">
                <a16:creationId xmlns:a16="http://schemas.microsoft.com/office/drawing/2014/main" id="{E3B9DCC9-8924-4DCF-8C98-C9444D19406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DAD13085-7D2A-48A7-8768-C194BC58445B}"/>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4010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1BF9D-0F8C-45F1-B8D7-E21172A6C19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0216458-53EA-47B8-BFB5-59079C2F9A0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143E578-6E81-4C26-A7E8-DAD0DEFBD764}"/>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D828ABB0-5000-448F-BED1-D8D694212F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8A306F-1B29-4532-98E0-339C042E85B3}"/>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100046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B8FDA-9562-4EAE-A6EF-F699546272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0E936DD-D6F7-4CC0-8D23-B02E8E533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5201752-5A02-435D-B713-DBFF100A8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A12516-ABD5-4BD8-8162-190BBBE3ECCD}"/>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a:extLst>
              <a:ext uri="{FF2B5EF4-FFF2-40B4-BE49-F238E27FC236}">
                <a16:creationId xmlns:a16="http://schemas.microsoft.com/office/drawing/2014/main" id="{2F6B2566-B768-4DF7-AC88-398EA53E9A7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30474460-DBD0-4277-BCFD-9FC1B91EEC7B}"/>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324868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F1FFB-F5D3-49A3-894C-B7A0514EBC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BA662E2-37F5-4BDB-8E50-D8E39A930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0281322-8A0B-4E83-AAB5-8195AC7D1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929537-275E-4361-A10F-C7B6F8630D9F}"/>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a:extLst>
              <a:ext uri="{FF2B5EF4-FFF2-40B4-BE49-F238E27FC236}">
                <a16:creationId xmlns:a16="http://schemas.microsoft.com/office/drawing/2014/main" id="{F0264BF2-DF63-4AEF-919C-C6CA9BD3F5D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A0A40F1A-00E7-4B22-A107-CB734D1675EA}"/>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385774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47367-136E-410A-B966-7DA0767F971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D64B3C3-B8D9-4EFC-89A6-91F54A83798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B8A4A6-20B8-46A4-ADBC-7896A5DA1C4F}"/>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95B15779-7E19-42DC-8EAF-522082F90B11}"/>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EC2CE45-B087-4579-AA7B-EC7C582A0116}"/>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1950981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6528EA3-EAF5-43D1-B1CB-CA52C5BAAC2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8F160DA-4FAD-4BD9-9434-026E6AF2FBF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C05CCD-3D6C-4299-9D22-2859052E3EA2}"/>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808E1209-ECCC-432D-9DA3-DBAAD83CCF3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50ADEE8-2FDE-452E-8146-87F6C1649803}"/>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724191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6B39-F8CB-40ED-B18E-11D45CB83FDD}"/>
              </a:ext>
            </a:extLst>
          </p:cNvPr>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822210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10/26/2022</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837633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10/26/2022</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4511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10/26/2022</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927112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10/26/2022</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711665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10/26/2022</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13662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B24F2-7638-4CBD-8D2E-4DDCE193248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1A381B3-021F-40BB-A1AC-FB9E828B6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E211C22-B53F-45A0-87A6-093A44AEE200}"/>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1D0BBBC8-6B3E-4901-96C8-FE778E7E18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760C48-8E1D-4781-ABFC-582E86DE8332}"/>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944512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10/26/2022</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31102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10/26/2022</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520214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10/26/2022</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a:p>
        </p:txBody>
      </p:sp>
    </p:spTree>
    <p:extLst>
      <p:ext uri="{BB962C8B-B14F-4D97-AF65-F5344CB8AC3E}">
        <p14:creationId xmlns:p14="http://schemas.microsoft.com/office/powerpoint/2010/main" val="3047959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10/26/2022</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261451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10/26/2022</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222376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10/26/2022</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011643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C0844-97E3-4B01-920A-E9294D1EA60A}"/>
              </a:ext>
            </a:extLst>
          </p:cNvPr>
          <p:cNvSpPr>
            <a:spLocks noGrp="1"/>
          </p:cNvSpPr>
          <p:nvPr>
            <p:ph type="title" hasCustomPrompt="1"/>
          </p:nvPr>
        </p:nvSpPr>
        <p:spPr/>
        <p:txBody>
          <a:bodyPr/>
          <a:lstStyle>
            <a:lvl1pPr>
              <a:defRPr/>
            </a:lvl1pPr>
          </a:lstStyle>
          <a:p>
            <a:r>
              <a:rPr lang="nl-NL"/>
              <a:t>Klik om titel te bewerken</a:t>
            </a:r>
            <a:endParaRPr lang="x-none"/>
          </a:p>
        </p:txBody>
      </p:sp>
      <p:sp>
        <p:nvSpPr>
          <p:cNvPr id="3" name="Tijdelijke aanduiding voor inhoud 2">
            <a:extLst>
              <a:ext uri="{FF2B5EF4-FFF2-40B4-BE49-F238E27FC236}">
                <a16:creationId xmlns:a16="http://schemas.microsoft.com/office/drawing/2014/main" id="{060884EB-373F-412E-9DB5-903EA142B8D9}"/>
              </a:ext>
            </a:extLst>
          </p:cNvPr>
          <p:cNvSpPr>
            <a:spLocks noGrp="1"/>
          </p:cNvSpPr>
          <p:nvPr>
            <p:ph idx="1" hasCustomPrompt="1"/>
          </p:nvPr>
        </p:nvSpPr>
        <p:spPr/>
        <p:txBody>
          <a:bodyPr/>
          <a:lstStyle>
            <a:lvl1pPr>
              <a:defRPr/>
            </a:lvl1pPr>
          </a:lstStyle>
          <a:p>
            <a:pPr lvl="0"/>
            <a:r>
              <a:rPr lang="nl-NL"/>
              <a:t>Klikken om de tekst te bewerken</a:t>
            </a:r>
          </a:p>
          <a:p>
            <a:pPr lvl="1"/>
            <a:r>
              <a:rPr lang="nl-NL"/>
              <a:t>Tweede niveau</a:t>
            </a:r>
          </a:p>
          <a:p>
            <a:pPr lvl="2"/>
            <a:r>
              <a:rPr lang="nl-NL"/>
              <a:t>Derde niveau</a:t>
            </a:r>
          </a:p>
          <a:p>
            <a:pPr lvl="3"/>
            <a:r>
              <a:rPr lang="nl-NL"/>
              <a:t>Vierde niveau</a:t>
            </a:r>
          </a:p>
          <a:p>
            <a:pPr lvl="4"/>
            <a:r>
              <a:rPr lang="nl-NL"/>
              <a:t>Vijfde niveau</a:t>
            </a:r>
            <a:endParaRPr lang="x-none"/>
          </a:p>
        </p:txBody>
      </p:sp>
      <p:sp>
        <p:nvSpPr>
          <p:cNvPr id="12" name="Tijdelijke aanduiding voor tekst 11">
            <a:extLst>
              <a:ext uri="{FF2B5EF4-FFF2-40B4-BE49-F238E27FC236}">
                <a16:creationId xmlns:a16="http://schemas.microsoft.com/office/drawing/2014/main" id="{E75B4917-B59E-4E7C-AD3E-607AB814E138}"/>
              </a:ext>
            </a:extLst>
          </p:cNvPr>
          <p:cNvSpPr>
            <a:spLocks noGrp="1"/>
          </p:cNvSpPr>
          <p:nvPr>
            <p:ph type="body" sz="quarter" idx="12" hasCustomPrompt="1"/>
          </p:nvPr>
        </p:nvSpPr>
        <p:spPr>
          <a:xfrm>
            <a:off x="481449" y="1321178"/>
            <a:ext cx="10872351" cy="373016"/>
          </a:xfrm>
        </p:spPr>
        <p:txBody>
          <a:bodyPr lIns="0">
            <a:noAutofit/>
          </a:bodyPr>
          <a:lstStyle>
            <a:lvl1pPr>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a:t>Subtitel</a:t>
            </a:r>
            <a:endParaRPr lang="x-none"/>
          </a:p>
        </p:txBody>
      </p:sp>
      <p:sp>
        <p:nvSpPr>
          <p:cNvPr id="4" name="Tijdelijke aanduiding voor voettekst 3">
            <a:extLst>
              <a:ext uri="{FF2B5EF4-FFF2-40B4-BE49-F238E27FC236}">
                <a16:creationId xmlns:a16="http://schemas.microsoft.com/office/drawing/2014/main" id="{B58E6E7F-6318-44F0-B44C-B3599AC87776}"/>
              </a:ext>
            </a:extLst>
          </p:cNvPr>
          <p:cNvSpPr>
            <a:spLocks noGrp="1"/>
          </p:cNvSpPr>
          <p:nvPr>
            <p:ph type="ftr" sz="quarter" idx="13"/>
          </p:nvPr>
        </p:nvSpPr>
        <p:spPr/>
        <p:txBody>
          <a:bodyPr/>
          <a:lstStyle/>
          <a:p>
            <a:r>
              <a:rPr lang="nl-NL"/>
              <a:t>Skilling Consortium</a:t>
            </a:r>
            <a:endParaRPr lang="x-none"/>
          </a:p>
        </p:txBody>
      </p:sp>
      <p:sp>
        <p:nvSpPr>
          <p:cNvPr id="5" name="Tijdelijke aanduiding voor dianummer 4">
            <a:extLst>
              <a:ext uri="{FF2B5EF4-FFF2-40B4-BE49-F238E27FC236}">
                <a16:creationId xmlns:a16="http://schemas.microsoft.com/office/drawing/2014/main" id="{C1768737-7EBF-4706-B571-E46B5756C96D}"/>
              </a:ext>
            </a:extLst>
          </p:cNvPr>
          <p:cNvSpPr>
            <a:spLocks noGrp="1"/>
          </p:cNvSpPr>
          <p:nvPr>
            <p:ph type="sldNum" sz="quarter" idx="14"/>
          </p:nvPr>
        </p:nvSpPr>
        <p:spPr/>
        <p:txBody>
          <a:bodyPr/>
          <a:lstStyle/>
          <a:p>
            <a:fld id="{4FAC41C1-C0CE-4DA3-AF6B-28C07960983F}" type="slidenum">
              <a:rPr lang="x-none" smtClean="0"/>
              <a:pPr/>
              <a:t>‹nr.›</a:t>
            </a:fld>
            <a:endParaRPr lang="x-none"/>
          </a:p>
        </p:txBody>
      </p:sp>
    </p:spTree>
    <p:extLst>
      <p:ext uri="{BB962C8B-B14F-4D97-AF65-F5344CB8AC3E}">
        <p14:creationId xmlns:p14="http://schemas.microsoft.com/office/powerpoint/2010/main" val="403288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63849-632C-418D-889D-DC08B9F17A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09C0D33-89F5-4AD8-B162-C4579248583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BCC7CDD-25BC-4E76-A3E1-F807941143A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DC0DA86-F242-4F1F-8249-650E69AF8AED}"/>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a:extLst>
              <a:ext uri="{FF2B5EF4-FFF2-40B4-BE49-F238E27FC236}">
                <a16:creationId xmlns:a16="http://schemas.microsoft.com/office/drawing/2014/main" id="{8FA91FB4-5B52-4C13-A87F-251C5E6030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09822AE-62F0-442B-A1F8-A48C466CC7EC}"/>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80556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2D64A-D6F6-4166-9569-9517E80C1CF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5F89894-D60A-4365-B792-90D85478B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B0E9D3B-561D-4DA5-8EDC-2475CA453F3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C7B2861-60FB-4B91-8E04-502010FF8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30364D7-BC22-408D-9254-2341A63538D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490C171-4495-49B8-BFB0-67A2A411A71C}"/>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8" name="Tijdelijke aanduiding voor voettekst 7">
            <a:extLst>
              <a:ext uri="{FF2B5EF4-FFF2-40B4-BE49-F238E27FC236}">
                <a16:creationId xmlns:a16="http://schemas.microsoft.com/office/drawing/2014/main" id="{1D0C77B9-2AF1-404B-B3F2-466F1631342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595DAAC-F562-462F-9373-ABE7B9DFE61A}"/>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115954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2EEAC-1921-47A7-819F-46C7A84DD59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3B01C02-EC91-40C5-87FB-A74576D36F6C}"/>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4" name="Tijdelijke aanduiding voor voettekst 3">
            <a:extLst>
              <a:ext uri="{FF2B5EF4-FFF2-40B4-BE49-F238E27FC236}">
                <a16:creationId xmlns:a16="http://schemas.microsoft.com/office/drawing/2014/main" id="{CCD580E3-2C2C-42B1-98CA-5B22C6EECB6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32343CC-C68E-43DE-9899-3E1795D88398}"/>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49033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20DF779-4297-4CFF-B1B9-9430C9169090}"/>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3" name="Tijdelijke aanduiding voor voettekst 2">
            <a:extLst>
              <a:ext uri="{FF2B5EF4-FFF2-40B4-BE49-F238E27FC236}">
                <a16:creationId xmlns:a16="http://schemas.microsoft.com/office/drawing/2014/main" id="{E3B9DCC9-8924-4DCF-8C98-C9444D19406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D13085-7D2A-48A7-8768-C194BC58445B}"/>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95291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B8FDA-9562-4EAE-A6EF-F699546272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0E936DD-D6F7-4CC0-8D23-B02E8E533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5201752-5A02-435D-B713-DBFF100A8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A12516-ABD5-4BD8-8162-190BBBE3ECCD}"/>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a:extLst>
              <a:ext uri="{FF2B5EF4-FFF2-40B4-BE49-F238E27FC236}">
                <a16:creationId xmlns:a16="http://schemas.microsoft.com/office/drawing/2014/main" id="{2F6B2566-B768-4DF7-AC88-398EA53E9A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474460-DBD0-4277-BCFD-9FC1B91EEC7B}"/>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49673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F1FFB-F5D3-49A3-894C-B7A0514EBC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BA662E2-37F5-4BDB-8E50-D8E39A930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0281322-8A0B-4E83-AAB5-8195AC7D1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929537-275E-4361-A10F-C7B6F8630D9F}"/>
              </a:ext>
            </a:extLst>
          </p:cNvPr>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a:extLst>
              <a:ext uri="{FF2B5EF4-FFF2-40B4-BE49-F238E27FC236}">
                <a16:creationId xmlns:a16="http://schemas.microsoft.com/office/drawing/2014/main" id="{F0264BF2-DF63-4AEF-919C-C6CA9BD3F5D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A40F1A-00E7-4B22-A107-CB734D1675EA}"/>
              </a:ext>
            </a:extLst>
          </p:cNvPr>
          <p:cNvSpPr>
            <a:spLocks noGrp="1"/>
          </p:cNvSpPr>
          <p:nvPr>
            <p:ph type="sldNum" sz="quarter" idx="12"/>
          </p:nvPr>
        </p:nvSpPr>
        <p:spPr/>
        <p:txBody>
          <a:bodyPr/>
          <a:lstStyle/>
          <a:p>
            <a:fld id="{7B29404F-B60F-4020-9E70-B596CC288FBC}" type="slidenum">
              <a:rPr lang="nl-NL" smtClean="0"/>
              <a:t>‹nr.›</a:t>
            </a:fld>
            <a:endParaRPr lang="nl-NL"/>
          </a:p>
        </p:txBody>
      </p:sp>
    </p:spTree>
    <p:extLst>
      <p:ext uri="{BB962C8B-B14F-4D97-AF65-F5344CB8AC3E}">
        <p14:creationId xmlns:p14="http://schemas.microsoft.com/office/powerpoint/2010/main" val="236257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BB507F8-467D-4BB1-A737-59FD75441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6205163-BB27-427C-B9F9-2695B1813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6AE595A8-3344-48CB-90DE-0DC24ABAB5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101ABB3-A974-42B0-9AD6-6F4BCAA71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B29404F-B60F-4020-9E70-B596CC288FBC}" type="slidenum">
              <a:rPr lang="nl-NL" smtClean="0"/>
              <a:pPr/>
              <a:t>‹nr.›</a:t>
            </a:fld>
            <a:endParaRPr lang="nl-NL"/>
          </a:p>
        </p:txBody>
      </p:sp>
      <p:sp>
        <p:nvSpPr>
          <p:cNvPr id="7" name="Tekstvak 6">
            <a:extLst>
              <a:ext uri="{FF2B5EF4-FFF2-40B4-BE49-F238E27FC236}">
                <a16:creationId xmlns:a16="http://schemas.microsoft.com/office/drawing/2014/main" id="{6BD0FF18-2226-9AF4-0AF8-476B55DADE08}"/>
              </a:ext>
            </a:extLst>
          </p:cNvPr>
          <p:cNvSpPr txBox="1"/>
          <p:nvPr userDrawn="1"/>
        </p:nvSpPr>
        <p:spPr>
          <a:xfrm>
            <a:off x="838200" y="6400412"/>
            <a:ext cx="1609287" cy="276999"/>
          </a:xfrm>
          <a:prstGeom prst="rect">
            <a:avLst/>
          </a:prstGeom>
          <a:noFill/>
        </p:spPr>
        <p:txBody>
          <a:bodyPr wrap="none" rtlCol="0">
            <a:spAutoFit/>
          </a:bodyPr>
          <a:lstStyle/>
          <a:p>
            <a:r>
              <a:rPr lang="nl-NL" sz="1200" dirty="0"/>
              <a:t>Workshop 2 november</a:t>
            </a:r>
          </a:p>
        </p:txBody>
      </p:sp>
    </p:spTree>
    <p:extLst>
      <p:ext uri="{BB962C8B-B14F-4D97-AF65-F5344CB8AC3E}">
        <p14:creationId xmlns:p14="http://schemas.microsoft.com/office/powerpoint/2010/main" val="1512848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BB507F8-467D-4BB1-A737-59FD75441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6205163-BB27-427C-B9F9-2695B1813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8101ABB3-A974-42B0-9AD6-6F4BCAA71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B29404F-B60F-4020-9E70-B596CC288FBC}" type="slidenum">
              <a:rPr lang="nl-NL" smtClean="0"/>
              <a:pPr/>
              <a:t>‹nr.›</a:t>
            </a:fld>
            <a:endParaRPr lang="nl-NL"/>
          </a:p>
        </p:txBody>
      </p:sp>
    </p:spTree>
    <p:extLst>
      <p:ext uri="{BB962C8B-B14F-4D97-AF65-F5344CB8AC3E}">
        <p14:creationId xmlns:p14="http://schemas.microsoft.com/office/powerpoint/2010/main" val="33697326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10/26/2022</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‹nr.›</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2892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inkedin.com/posts/annelohuis12_de-meerwaarde-van-het-werken-met-leeruitkomsten-activity-6988390445823180800-Fl-7?utm_source=share&amp;utm_medium=member_deskto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versnellingsplan.nl/flexibilisering-van-het-onderwijs/"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versnellingsplan.nl/Kennisbank/pilot-microcredentials/"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iki.surfnet.nl/display/Edubadges/Kwaliteitskader+Pilot+Microcredentials"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hyperlink" Target="https://www.versnellingsplan.nl/Kennisbank/pilot-microcredenti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linkedin.com/posts/versnellingsplan_lerendigitaliseren-microcredentials-hogeronderwijs-activity-6986313264250941440-G0ih?utm_source=share&amp;utm_medium=member_desktop" TargetMode="Externa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fastswitch.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26" Type="http://schemas.openxmlformats.org/officeDocument/2006/relationships/image" Target="../media/image58.sv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image" Target="../media/image34.jpeg"/><Relationship Id="rId16" Type="http://schemas.openxmlformats.org/officeDocument/2006/relationships/image" Target="../media/image48.svg"/><Relationship Id="rId20" Type="http://schemas.openxmlformats.org/officeDocument/2006/relationships/image" Target="../media/image52.svg"/><Relationship Id="rId29" Type="http://schemas.openxmlformats.org/officeDocument/2006/relationships/image" Target="../media/image61.png"/><Relationship Id="rId1" Type="http://schemas.openxmlformats.org/officeDocument/2006/relationships/slideLayout" Target="../slideLayouts/slideLayout26.xml"/><Relationship Id="rId6" Type="http://schemas.openxmlformats.org/officeDocument/2006/relationships/image" Target="../media/image38.svg"/><Relationship Id="rId11" Type="http://schemas.openxmlformats.org/officeDocument/2006/relationships/image" Target="../media/image43.png"/><Relationship Id="rId24" Type="http://schemas.openxmlformats.org/officeDocument/2006/relationships/image" Target="../media/image56.sv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sv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4.svg"/><Relationship Id="rId27" Type="http://schemas.openxmlformats.org/officeDocument/2006/relationships/image" Target="../media/image59.png"/><Relationship Id="rId30" Type="http://schemas.openxmlformats.org/officeDocument/2006/relationships/image" Target="../media/image62.svg"/></Relationships>
</file>

<file path=ppt/slides/_rels/slide2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jpeg"/><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33651" y="4806041"/>
            <a:ext cx="10712917" cy="666207"/>
          </a:xfrm>
          <a:solidFill>
            <a:schemeClr val="accent1">
              <a:lumMod val="50000"/>
            </a:schemeClr>
          </a:solidFill>
        </p:spPr>
        <p:txBody>
          <a:bodyPr anchor="ctr">
            <a:normAutofit/>
          </a:bodyPr>
          <a:lstStyle/>
          <a:p>
            <a:r>
              <a:rPr lang="nl-NL" sz="3200" dirty="0">
                <a:solidFill>
                  <a:schemeClr val="bg1"/>
                </a:solidFill>
              </a:rPr>
              <a:t>Workshop: benutten flexibilisering in LLO </a:t>
            </a:r>
          </a:p>
        </p:txBody>
      </p:sp>
      <p:pic>
        <p:nvPicPr>
          <p:cNvPr id="2" name="Afbeelding 1">
            <a:extLst>
              <a:ext uri="{FF2B5EF4-FFF2-40B4-BE49-F238E27FC236}">
                <a16:creationId xmlns:a16="http://schemas.microsoft.com/office/drawing/2014/main" id="{7544A316-4AF9-4249-B073-3A7F6098B683}"/>
              </a:ext>
            </a:extLst>
          </p:cNvPr>
          <p:cNvPicPr>
            <a:picLocks noChangeAspect="1"/>
          </p:cNvPicPr>
          <p:nvPr/>
        </p:nvPicPr>
        <p:blipFill>
          <a:blip r:embed="rId3"/>
          <a:stretch>
            <a:fillRect/>
          </a:stretch>
        </p:blipFill>
        <p:spPr>
          <a:xfrm>
            <a:off x="3090383" y="700597"/>
            <a:ext cx="6399646" cy="3670385"/>
          </a:xfrm>
          <a:prstGeom prst="rect">
            <a:avLst/>
          </a:prstGeom>
        </p:spPr>
      </p:pic>
      <p:sp>
        <p:nvSpPr>
          <p:cNvPr id="4" name="Tijdelijke aanduiding voor dianummer 3">
            <a:extLst>
              <a:ext uri="{FF2B5EF4-FFF2-40B4-BE49-F238E27FC236}">
                <a16:creationId xmlns:a16="http://schemas.microsoft.com/office/drawing/2014/main" id="{F68A5AB0-715E-2E0D-E128-E5217499C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A6149AD2-EB27-7EBB-3FD6-50B07D7E5725}"/>
              </a:ext>
            </a:extLst>
          </p:cNvPr>
          <p:cNvPicPr>
            <a:picLocks noChangeAspect="1"/>
          </p:cNvPicPr>
          <p:nvPr/>
        </p:nvPicPr>
        <p:blipFill>
          <a:blip r:embed="rId4"/>
          <a:stretch>
            <a:fillRect/>
          </a:stretch>
        </p:blipFill>
        <p:spPr>
          <a:xfrm>
            <a:off x="8060393" y="3225937"/>
            <a:ext cx="2859272" cy="908383"/>
          </a:xfrm>
          <a:prstGeom prst="rect">
            <a:avLst/>
          </a:prstGeom>
        </p:spPr>
      </p:pic>
      <p:sp>
        <p:nvSpPr>
          <p:cNvPr id="7" name="Tekstvak 6">
            <a:extLst>
              <a:ext uri="{FF2B5EF4-FFF2-40B4-BE49-F238E27FC236}">
                <a16:creationId xmlns:a16="http://schemas.microsoft.com/office/drawing/2014/main" id="{03B0DA5A-7FD1-412E-A157-79AE79BD25A7}"/>
              </a:ext>
            </a:extLst>
          </p:cNvPr>
          <p:cNvSpPr txBox="1"/>
          <p:nvPr/>
        </p:nvSpPr>
        <p:spPr>
          <a:xfrm>
            <a:off x="8060393" y="4186316"/>
            <a:ext cx="6096000" cy="369332"/>
          </a:xfrm>
          <a:prstGeom prst="rect">
            <a:avLst/>
          </a:prstGeom>
          <a:noFill/>
        </p:spPr>
        <p:txBody>
          <a:bodyPr wrap="square">
            <a:spAutoFit/>
          </a:bodyPr>
          <a:lstStyle/>
          <a:p>
            <a:r>
              <a:rPr lang="nl-NL" i="1" dirty="0">
                <a:solidFill>
                  <a:srgbClr val="333333"/>
                </a:solidFill>
                <a:effectLst/>
                <a:latin typeface="Open Sans" panose="020B0606030504020204" pitchFamily="34" charset="0"/>
              </a:rPr>
              <a:t>'Flexibilisering: Een vloek of een Zegen'?</a:t>
            </a:r>
            <a:endParaRPr lang="nl-NL" i="1" dirty="0"/>
          </a:p>
        </p:txBody>
      </p:sp>
      <p:sp>
        <p:nvSpPr>
          <p:cNvPr id="8" name="Tekstvak 7">
            <a:extLst>
              <a:ext uri="{FF2B5EF4-FFF2-40B4-BE49-F238E27FC236}">
                <a16:creationId xmlns:a16="http://schemas.microsoft.com/office/drawing/2014/main" id="{92F9C7F9-0786-BC20-B2D0-8DC50DA7A51E}"/>
              </a:ext>
            </a:extLst>
          </p:cNvPr>
          <p:cNvSpPr txBox="1"/>
          <p:nvPr/>
        </p:nvSpPr>
        <p:spPr>
          <a:xfrm>
            <a:off x="8773711" y="5710848"/>
            <a:ext cx="3398431" cy="923330"/>
          </a:xfrm>
          <a:prstGeom prst="rect">
            <a:avLst/>
          </a:prstGeom>
          <a:noFill/>
        </p:spPr>
        <p:txBody>
          <a:bodyPr wrap="none" rtlCol="0">
            <a:spAutoFit/>
          </a:bodyPr>
          <a:lstStyle/>
          <a:p>
            <a:r>
              <a:rPr lang="nl-NL" dirty="0"/>
              <a:t>Dick Sweitser</a:t>
            </a:r>
          </a:p>
          <a:p>
            <a:r>
              <a:rPr lang="nl-NL" dirty="0"/>
              <a:t>Programma manager LLO VH</a:t>
            </a:r>
          </a:p>
          <a:p>
            <a:r>
              <a:rPr lang="nl-NL" dirty="0"/>
              <a:t>Strategisch Beleidsadviseur Saxion</a:t>
            </a:r>
          </a:p>
        </p:txBody>
      </p:sp>
    </p:spTree>
    <p:extLst>
      <p:ext uri="{BB962C8B-B14F-4D97-AF65-F5344CB8AC3E}">
        <p14:creationId xmlns:p14="http://schemas.microsoft.com/office/powerpoint/2010/main" val="118297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Flexibel onderwijs | </a:t>
            </a:r>
            <a:r>
              <a:rPr kumimoji="0" lang="nl-NL" sz="2200" i="0" u="none" strike="noStrike" kern="1200" cap="none" spc="0" normalizeH="0" baseline="0" noProof="0" dirty="0">
                <a:ln>
                  <a:noFill/>
                </a:ln>
                <a:solidFill>
                  <a:prstClr val="black"/>
                </a:solidFill>
                <a:effectLst/>
                <a:uLnTx/>
                <a:uFillTx/>
                <a:latin typeface="Calibri (hoofdtekst)"/>
                <a:ea typeface="+mj-ea"/>
                <a:cs typeface="+mj-cs"/>
              </a:rPr>
              <a:t>Onderwijs dat in staat is zich aan te passen aan veranderende omstandigheden en dat verschillende mogelijkheden biedt in het wat, waar, wanneer en hoe geleerd wordt (Commissie </a:t>
            </a:r>
            <a:r>
              <a:rPr kumimoji="0" lang="nl-NL" sz="2200" i="0" u="none" strike="noStrike" kern="1200" cap="none" spc="0" normalizeH="0" baseline="0" noProof="0" dirty="0" err="1">
                <a:ln>
                  <a:noFill/>
                </a:ln>
                <a:solidFill>
                  <a:prstClr val="black"/>
                </a:solidFill>
                <a:effectLst/>
                <a:uLnTx/>
                <a:uFillTx/>
                <a:latin typeface="Calibri (hoofdtekst)"/>
                <a:ea typeface="+mj-ea"/>
                <a:cs typeface="+mj-cs"/>
              </a:rPr>
              <a:t>Rinnooy</a:t>
            </a:r>
            <a:r>
              <a:rPr kumimoji="0" lang="nl-NL" sz="2200" i="0" u="none" strike="noStrike" kern="1200" cap="none" spc="0" normalizeH="0" baseline="0" noProof="0" dirty="0">
                <a:ln>
                  <a:noFill/>
                </a:ln>
                <a:solidFill>
                  <a:prstClr val="black"/>
                </a:solidFill>
                <a:effectLst/>
                <a:uLnTx/>
                <a:uFillTx/>
                <a:latin typeface="Calibri (hoofdtekst)"/>
                <a:ea typeface="+mj-ea"/>
                <a:cs typeface="+mj-cs"/>
              </a:rPr>
              <a:t> Kan, 2014)</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200" i="0" u="none" strike="noStrike" kern="1200" cap="none" spc="0" normalizeH="0" baseline="0" noProof="0" dirty="0">
              <a:ln>
                <a:noFill/>
              </a:ln>
              <a:solidFill>
                <a:prstClr val="black"/>
              </a:solidFill>
              <a:effectLst/>
              <a:uLnTx/>
              <a:uFillTx/>
              <a:latin typeface="Calibri (hoofdtekst)"/>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endParaRPr kumimoji="0" lang="nl-NL" sz="2200" i="0" u="none" strike="noStrike" kern="1200" cap="none" spc="0" normalizeH="0" baseline="0" noProof="0" dirty="0">
              <a:ln>
                <a:noFill/>
              </a:ln>
              <a:solidFill>
                <a:prstClr val="black"/>
              </a:solidFill>
              <a:effectLst/>
              <a:uLnTx/>
              <a:uFillTx/>
              <a:latin typeface="Calibri (hoofdtekst)"/>
              <a:ea typeface="+mj-ea"/>
              <a:cs typeface="+mj-cs"/>
            </a:endParaRP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jdelijke aanduiding voor inhoud 4">
            <a:extLst>
              <a:ext uri="{FF2B5EF4-FFF2-40B4-BE49-F238E27FC236}">
                <a16:creationId xmlns:a16="http://schemas.microsoft.com/office/drawing/2014/main" id="{53E8FC60-0EAC-B8DB-D113-480A9F283CB9}"/>
              </a:ext>
            </a:extLst>
          </p:cNvPr>
          <p:cNvSpPr>
            <a:spLocks noGrp="1"/>
          </p:cNvSpPr>
          <p:nvPr>
            <p:ph idx="1"/>
          </p:nvPr>
        </p:nvSpPr>
        <p:spPr>
          <a:xfrm>
            <a:off x="838200" y="1690688"/>
            <a:ext cx="10515600" cy="4351337"/>
          </a:xfrm>
        </p:spPr>
        <p:txBody>
          <a:bodyPr>
            <a:normAutofit lnSpcReduction="10000"/>
          </a:bodyPr>
          <a:lstStyle/>
          <a:p>
            <a:pPr marL="0" indent="0">
              <a:buNone/>
            </a:pPr>
            <a:r>
              <a:rPr lang="nl-NL" sz="2000" b="1" dirty="0"/>
              <a:t>Vier dimensies van flexibiliteit in het curriculum kunnen worden onderscheiden </a:t>
            </a:r>
            <a:r>
              <a:rPr lang="nl-NL" sz="1200" b="1" dirty="0"/>
              <a:t>(Jonker, </a:t>
            </a:r>
            <a:r>
              <a:rPr lang="nl-NL" sz="1200" b="1" dirty="0" err="1"/>
              <a:t>März</a:t>
            </a:r>
            <a:r>
              <a:rPr lang="nl-NL" sz="1200" b="1" dirty="0"/>
              <a:t> en Voogt (2018)</a:t>
            </a:r>
            <a:endParaRPr lang="nl-NL" sz="2000" b="1" dirty="0"/>
          </a:p>
          <a:p>
            <a:pPr marL="457200" indent="-457200">
              <a:buFont typeface="+mj-lt"/>
              <a:buAutoNum type="arabicPeriod"/>
            </a:pPr>
            <a:r>
              <a:rPr lang="nl-NL" sz="2000" u="sng" dirty="0"/>
              <a:t>Wat</a:t>
            </a:r>
            <a:r>
              <a:rPr lang="nl-NL" sz="2000" dirty="0"/>
              <a:t>: de </a:t>
            </a:r>
            <a:r>
              <a:rPr lang="nl-NL" sz="2000" i="1" dirty="0"/>
              <a:t>inhoud</a:t>
            </a:r>
            <a:r>
              <a:rPr lang="nl-NL" sz="2000" dirty="0"/>
              <a:t> van het leren. Heeft betrekking op de opleiding, module, leeractiviteiten en toetsing</a:t>
            </a:r>
          </a:p>
          <a:p>
            <a:pPr marL="457200" indent="-457200">
              <a:buFont typeface="+mj-lt"/>
              <a:buAutoNum type="arabicPeriod"/>
            </a:pPr>
            <a:r>
              <a:rPr lang="nl-NL" sz="2000" u="sng" dirty="0"/>
              <a:t>Waar</a:t>
            </a:r>
            <a:r>
              <a:rPr lang="nl-NL" sz="2000" dirty="0"/>
              <a:t>: de </a:t>
            </a:r>
            <a:r>
              <a:rPr lang="nl-NL" sz="2000" i="1" dirty="0"/>
              <a:t>plaats</a:t>
            </a:r>
            <a:r>
              <a:rPr lang="nl-NL" sz="2000" dirty="0"/>
              <a:t> waar het leren plaatsvindt. Dit kan online, op locatie (werkplek, onderwijsinstelling) of een mix van beide zijn.</a:t>
            </a:r>
          </a:p>
          <a:p>
            <a:pPr marL="457200" indent="-457200">
              <a:buFont typeface="+mj-lt"/>
              <a:buAutoNum type="arabicPeriod"/>
            </a:pPr>
            <a:r>
              <a:rPr lang="nl-NL" sz="2000" u="sng" dirty="0"/>
              <a:t>Wanneer</a:t>
            </a:r>
            <a:r>
              <a:rPr lang="nl-NL" sz="2000" dirty="0"/>
              <a:t>: alles wat betrekking heeft op </a:t>
            </a:r>
            <a:r>
              <a:rPr lang="nl-NL" sz="2000" i="1" dirty="0"/>
              <a:t>tijd</a:t>
            </a:r>
            <a:r>
              <a:rPr lang="nl-NL" sz="2000" dirty="0"/>
              <a:t> </a:t>
            </a:r>
            <a:r>
              <a:rPr lang="nl-NL" sz="2000" dirty="0" err="1"/>
              <a:t>mbt</a:t>
            </a:r>
            <a:r>
              <a:rPr lang="nl-NL" sz="2000" dirty="0"/>
              <a:t> leren. De duur, het tijdstip en volgorde van leren en toetsen</a:t>
            </a:r>
          </a:p>
          <a:p>
            <a:pPr marL="457200" indent="-457200">
              <a:buFont typeface="+mj-lt"/>
              <a:buAutoNum type="arabicPeriod"/>
            </a:pPr>
            <a:r>
              <a:rPr lang="nl-NL" sz="2000" u="sng" dirty="0"/>
              <a:t>Hoe</a:t>
            </a:r>
            <a:r>
              <a:rPr lang="nl-NL" sz="2000" dirty="0"/>
              <a:t>: gericht op de </a:t>
            </a:r>
            <a:r>
              <a:rPr lang="nl-NL" sz="2000" i="1" dirty="0"/>
              <a:t>didactiek</a:t>
            </a:r>
            <a:r>
              <a:rPr lang="nl-NL" sz="2000" dirty="0"/>
              <a:t> van het leren. Alles </a:t>
            </a:r>
            <a:r>
              <a:rPr lang="nl-NL" sz="2000" dirty="0" err="1"/>
              <a:t>mbt</a:t>
            </a:r>
            <a:r>
              <a:rPr lang="nl-NL" sz="2000" dirty="0"/>
              <a:t> het didactisch concept, zoals type leeractiviteiten, groepering, docentrollen, etc.</a:t>
            </a:r>
          </a:p>
          <a:p>
            <a:pPr marL="0" indent="0">
              <a:buNone/>
            </a:pPr>
            <a:endParaRPr lang="nl-NL" sz="2000" b="1" dirty="0"/>
          </a:p>
          <a:p>
            <a:pPr marL="0" indent="0">
              <a:buNone/>
            </a:pPr>
            <a:r>
              <a:rPr lang="nl-NL" sz="2000" b="1" dirty="0"/>
              <a:t>Als je flexibel onderwijs wilt ontwerpen, dien je alle dimensies in acht te nemen. De mate van flexibiliteit die je dan per dimensie kiest, verschilt per instelling. </a:t>
            </a:r>
          </a:p>
          <a:p>
            <a:pPr marL="0" indent="0">
              <a:buNone/>
            </a:pPr>
            <a:r>
              <a:rPr lang="nl-NL" sz="2000" b="1" dirty="0">
                <a:sym typeface="Wingdings" panose="05000000000000000000" pitchFamily="2" charset="2"/>
              </a:rPr>
              <a:t> </a:t>
            </a:r>
            <a:r>
              <a:rPr lang="nl-NL" sz="2000" b="1" dirty="0"/>
              <a:t>Strategie en visie zijn hierbij altijd uitgangspunt</a:t>
            </a:r>
          </a:p>
          <a:p>
            <a:pPr marL="0" indent="0" algn="ctr">
              <a:buNone/>
            </a:pPr>
            <a:endParaRPr lang="nl-NL" sz="2000" b="1" dirty="0">
              <a:solidFill>
                <a:schemeClr val="accent1">
                  <a:lumMod val="50000"/>
                </a:schemeClr>
              </a:solidFill>
            </a:endParaRPr>
          </a:p>
          <a:p>
            <a:pPr marL="0" indent="0" algn="ctr">
              <a:buNone/>
            </a:pPr>
            <a:endParaRPr lang="nl-NL" sz="2000" b="1" dirty="0">
              <a:solidFill>
                <a:schemeClr val="accent1">
                  <a:lumMod val="50000"/>
                </a:schemeClr>
              </a:solidFill>
            </a:endParaRPr>
          </a:p>
          <a:p>
            <a:pPr algn="ctr">
              <a:buFontTx/>
              <a:buChar char="-"/>
            </a:pPr>
            <a:endParaRPr lang="nl-NL" sz="2000" dirty="0">
              <a:solidFill>
                <a:schemeClr val="accent1">
                  <a:lumMod val="50000"/>
                </a:schemeClr>
              </a:solidFill>
            </a:endParaRPr>
          </a:p>
          <a:p>
            <a:pPr algn="ctr"/>
            <a:endParaRPr lang="nl-NL" sz="2000" dirty="0"/>
          </a:p>
          <a:p>
            <a:pPr marL="0" indent="0" algn="ctr">
              <a:buNone/>
            </a:pPr>
            <a:endParaRPr lang="nl-NL" b="1" dirty="0">
              <a:solidFill>
                <a:schemeClr val="accent6">
                  <a:lumMod val="75000"/>
                </a:schemeClr>
              </a:solidFill>
            </a:endParaRPr>
          </a:p>
        </p:txBody>
      </p:sp>
    </p:spTree>
    <p:extLst>
      <p:ext uri="{BB962C8B-B14F-4D97-AF65-F5344CB8AC3E}">
        <p14:creationId xmlns:p14="http://schemas.microsoft.com/office/powerpoint/2010/main" val="248162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Flexibilisering | </a:t>
            </a:r>
            <a:r>
              <a:rPr kumimoji="0" lang="nl-NL" sz="2200" i="0" u="none" strike="noStrike" kern="1200" cap="none" spc="0" normalizeH="0" baseline="0" noProof="0" dirty="0">
                <a:ln>
                  <a:noFill/>
                </a:ln>
                <a:solidFill>
                  <a:prstClr val="black"/>
                </a:solidFill>
                <a:effectLst/>
                <a:uLnTx/>
                <a:uFillTx/>
                <a:latin typeface="Calibri (hoofdtekst)"/>
                <a:ea typeface="+mj-ea"/>
                <a:cs typeface="+mj-cs"/>
              </a:rPr>
              <a:t>De rol van het werken met leeruitkomsten</a:t>
            </a: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jdelijke aanduiding voor inhoud 4">
            <a:extLst>
              <a:ext uri="{FF2B5EF4-FFF2-40B4-BE49-F238E27FC236}">
                <a16:creationId xmlns:a16="http://schemas.microsoft.com/office/drawing/2014/main" id="{53E8FC60-0EAC-B8DB-D113-480A9F283CB9}"/>
              </a:ext>
            </a:extLst>
          </p:cNvPr>
          <p:cNvSpPr>
            <a:spLocks noGrp="1"/>
          </p:cNvSpPr>
          <p:nvPr>
            <p:ph idx="1"/>
          </p:nvPr>
        </p:nvSpPr>
        <p:spPr>
          <a:xfrm>
            <a:off x="838200" y="1681847"/>
            <a:ext cx="10515600" cy="4351337"/>
          </a:xfrm>
        </p:spPr>
        <p:txBody>
          <a:bodyPr>
            <a:normAutofit/>
          </a:bodyPr>
          <a:lstStyle/>
          <a:p>
            <a:pPr marL="0" indent="0">
              <a:buNone/>
            </a:pPr>
            <a:r>
              <a:rPr lang="nl-NL" sz="2000" b="1" dirty="0"/>
              <a:t>Leeruitkomsten</a:t>
            </a:r>
            <a:r>
              <a:rPr lang="nl-NL" sz="2000" b="1" dirty="0">
                <a:solidFill>
                  <a:schemeClr val="accent1">
                    <a:lumMod val="50000"/>
                  </a:schemeClr>
                </a:solidFill>
              </a:rPr>
              <a:t> </a:t>
            </a:r>
            <a:r>
              <a:rPr lang="nl-NL" sz="2000" dirty="0"/>
              <a:t>beschrijven</a:t>
            </a:r>
            <a:r>
              <a:rPr lang="nl-NL" sz="2000" b="1" dirty="0">
                <a:solidFill>
                  <a:schemeClr val="accent1">
                    <a:lumMod val="50000"/>
                  </a:schemeClr>
                </a:solidFill>
              </a:rPr>
              <a:t> </a:t>
            </a:r>
            <a:r>
              <a:rPr lang="nl-NL" sz="2000" dirty="0"/>
              <a:t>heel specifiek en meetbaar de leerresultaten van een student, waarbij kennis, vaardigheden en houding worden geïntegreerd </a:t>
            </a:r>
            <a:endParaRPr lang="nl-NL" sz="2000" i="1" dirty="0"/>
          </a:p>
          <a:p>
            <a:pPr>
              <a:buFontTx/>
              <a:buChar char="-"/>
            </a:pPr>
            <a:r>
              <a:rPr lang="nl-NL" sz="2000" dirty="0"/>
              <a:t>Het gaat om het wat, niet om het hoe</a:t>
            </a:r>
          </a:p>
          <a:p>
            <a:pPr>
              <a:buFontTx/>
              <a:buChar char="-"/>
            </a:pPr>
            <a:r>
              <a:rPr lang="nl-NL" sz="2000" dirty="0"/>
              <a:t>Leeruitkomsten zijn daarmee </a:t>
            </a:r>
            <a:r>
              <a:rPr lang="nl-NL" sz="2000" i="1" dirty="0">
                <a:solidFill>
                  <a:srgbClr val="FF0000"/>
                </a:solidFill>
              </a:rPr>
              <a:t>resultaat</a:t>
            </a:r>
            <a:r>
              <a:rPr lang="nl-NL" sz="2000" dirty="0"/>
              <a:t>gericht en niet aanbodgericht </a:t>
            </a:r>
            <a:r>
              <a:rPr lang="nl-NL" sz="1400" dirty="0"/>
              <a:t>(Commissie </a:t>
            </a:r>
            <a:r>
              <a:rPr lang="nl-NL" sz="1400" dirty="0" err="1"/>
              <a:t>Rinooy</a:t>
            </a:r>
            <a:r>
              <a:rPr lang="nl-NL" sz="1400" dirty="0"/>
              <a:t> Kan, 2014)</a:t>
            </a:r>
          </a:p>
          <a:p>
            <a:pPr marL="0" indent="0">
              <a:buNone/>
            </a:pPr>
            <a:endParaRPr lang="nl-NL" sz="1400" dirty="0"/>
          </a:p>
          <a:p>
            <a:pPr marL="0" indent="0">
              <a:buNone/>
            </a:pPr>
            <a:r>
              <a:rPr lang="nl-NL" sz="2000" b="1" dirty="0"/>
              <a:t>Leeruitkomsten </a:t>
            </a:r>
            <a:r>
              <a:rPr lang="nl-NL" sz="2000" dirty="0"/>
              <a:t>worden </a:t>
            </a:r>
            <a:r>
              <a:rPr lang="nl-NL" sz="2000" i="1" dirty="0">
                <a:solidFill>
                  <a:srgbClr val="00B050"/>
                </a:solidFill>
              </a:rPr>
              <a:t>onafhankelijk van het onderwijs </a:t>
            </a:r>
            <a:r>
              <a:rPr lang="nl-NL" sz="2000" dirty="0"/>
              <a:t>geformuleerd waardoor ze op verschillende manieren kunnen worden verworven en worden aangetoond</a:t>
            </a:r>
          </a:p>
          <a:p>
            <a:pPr>
              <a:buFontTx/>
              <a:buChar char="-"/>
            </a:pPr>
            <a:r>
              <a:rPr lang="nl-NL" sz="2000" dirty="0"/>
              <a:t>Leeruitkomsten zijn hierdoor duurzaam</a:t>
            </a:r>
          </a:p>
          <a:p>
            <a:pPr>
              <a:buFontTx/>
              <a:buChar char="-"/>
            </a:pPr>
            <a:r>
              <a:rPr lang="nl-NL" sz="2000" dirty="0"/>
              <a:t>Het onderwijs wordt flexibeler</a:t>
            </a:r>
          </a:p>
          <a:p>
            <a:endParaRPr lang="nl-NL" sz="2000" dirty="0"/>
          </a:p>
          <a:p>
            <a:pPr marL="0" indent="0">
              <a:buNone/>
            </a:pPr>
            <a:endParaRPr lang="nl-NL" b="1" dirty="0">
              <a:solidFill>
                <a:schemeClr val="accent6">
                  <a:lumMod val="75000"/>
                </a:schemeClr>
              </a:solidFill>
            </a:endParaRPr>
          </a:p>
        </p:txBody>
      </p:sp>
      <p:sp>
        <p:nvSpPr>
          <p:cNvPr id="5" name="Tekstvak 4">
            <a:extLst>
              <a:ext uri="{FF2B5EF4-FFF2-40B4-BE49-F238E27FC236}">
                <a16:creationId xmlns:a16="http://schemas.microsoft.com/office/drawing/2014/main" id="{FBFDA0E3-0FCB-C84B-7CB8-D250CC93B592}"/>
              </a:ext>
            </a:extLst>
          </p:cNvPr>
          <p:cNvSpPr txBox="1"/>
          <p:nvPr/>
        </p:nvSpPr>
        <p:spPr>
          <a:xfrm>
            <a:off x="5760720" y="6033184"/>
            <a:ext cx="6096000" cy="646331"/>
          </a:xfrm>
          <a:prstGeom prst="rect">
            <a:avLst/>
          </a:prstGeom>
          <a:noFill/>
        </p:spPr>
        <p:txBody>
          <a:bodyPr wrap="square">
            <a:spAutoFit/>
          </a:bodyPr>
          <a:lstStyle/>
          <a:p>
            <a:r>
              <a:rPr lang="nl-NL" sz="1200" dirty="0"/>
              <a:t>https://www.linkedin.com/posts/annelohuis12_de-meerwaarde-van-het-werken-met-leeruitkomsten-activity-6988390445823180800-Fl-7?utm_source=share&amp;utm_medium=member_desktop</a:t>
            </a:r>
          </a:p>
        </p:txBody>
      </p:sp>
    </p:spTree>
    <p:extLst>
      <p:ext uri="{BB962C8B-B14F-4D97-AF65-F5344CB8AC3E}">
        <p14:creationId xmlns:p14="http://schemas.microsoft.com/office/powerpoint/2010/main" val="324027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Flexibilisering | </a:t>
            </a:r>
            <a:r>
              <a:rPr kumimoji="0" lang="nl-NL" sz="2200" i="0" u="none" strike="noStrike" kern="1200" cap="none" spc="0" normalizeH="0" baseline="0" noProof="0" dirty="0">
                <a:ln>
                  <a:noFill/>
                </a:ln>
                <a:solidFill>
                  <a:prstClr val="black"/>
                </a:solidFill>
                <a:effectLst/>
                <a:uLnTx/>
                <a:uFillTx/>
                <a:latin typeface="Calibri (hoofdtekst)"/>
                <a:ea typeface="+mj-ea"/>
                <a:cs typeface="+mj-cs"/>
              </a:rPr>
              <a:t>V</a:t>
            </a:r>
            <a:r>
              <a:rPr lang="nl-NL" sz="2200" dirty="0">
                <a:solidFill>
                  <a:prstClr val="black"/>
                </a:solidFill>
                <a:latin typeface="Calibri (hoofdtekst)"/>
              </a:rPr>
              <a:t>oordelen voor de student door het werken met leeruitkomsten</a:t>
            </a:r>
            <a:endParaRPr kumimoji="0" lang="nl-NL" sz="2200" i="0" u="none" strike="noStrike" kern="1200" cap="none" spc="0" normalizeH="0" baseline="0" noProof="0" dirty="0">
              <a:ln>
                <a:noFill/>
              </a:ln>
              <a:solidFill>
                <a:prstClr val="black"/>
              </a:solidFill>
              <a:effectLst/>
              <a:uLnTx/>
              <a:uFillTx/>
              <a:latin typeface="Calibri (hoofdtekst)"/>
              <a:ea typeface="+mj-ea"/>
              <a:cs typeface="+mj-cs"/>
            </a:endParaRP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jdelijke aanduiding voor inhoud 4">
            <a:extLst>
              <a:ext uri="{FF2B5EF4-FFF2-40B4-BE49-F238E27FC236}">
                <a16:creationId xmlns:a16="http://schemas.microsoft.com/office/drawing/2014/main" id="{53E8FC60-0EAC-B8DB-D113-480A9F283CB9}"/>
              </a:ext>
            </a:extLst>
          </p:cNvPr>
          <p:cNvSpPr>
            <a:spLocks noGrp="1"/>
          </p:cNvSpPr>
          <p:nvPr>
            <p:ph idx="1"/>
          </p:nvPr>
        </p:nvSpPr>
        <p:spPr>
          <a:xfrm>
            <a:off x="838200" y="1690688"/>
            <a:ext cx="10515600" cy="4351337"/>
          </a:xfrm>
        </p:spPr>
        <p:txBody>
          <a:bodyPr>
            <a:normAutofit/>
          </a:bodyPr>
          <a:lstStyle/>
          <a:p>
            <a:pPr marL="0" indent="0">
              <a:buNone/>
            </a:pPr>
            <a:r>
              <a:rPr lang="nl-NL" sz="2000" b="1" dirty="0"/>
              <a:t>Studenten:</a:t>
            </a:r>
          </a:p>
          <a:p>
            <a:pPr>
              <a:buFontTx/>
              <a:buChar char="-"/>
            </a:pPr>
            <a:r>
              <a:rPr lang="nl-NL" sz="2000" dirty="0"/>
              <a:t>Krijgen meer zeggenschap over hoe en waar ze willen leren, waardoor ze werk, privé en studie beter kunnen combineren</a:t>
            </a:r>
          </a:p>
          <a:p>
            <a:pPr>
              <a:buFontTx/>
              <a:buChar char="-"/>
            </a:pPr>
            <a:r>
              <a:rPr lang="nl-NL" sz="2000" dirty="0"/>
              <a:t>Kunnen eerder of elders opgedane (werk-)ervaring inbrengen om de leeruitkomst(en) aan te tonen</a:t>
            </a:r>
          </a:p>
          <a:p>
            <a:pPr marL="0" indent="0">
              <a:buNone/>
            </a:pPr>
            <a:endParaRPr lang="nl-NL" sz="2000" b="1" i="1" dirty="0"/>
          </a:p>
          <a:p>
            <a:pPr marL="0" indent="0">
              <a:buNone/>
            </a:pPr>
            <a:endParaRPr lang="nl-NL" sz="2000" b="1" i="1" dirty="0"/>
          </a:p>
          <a:p>
            <a:pPr marL="0" indent="0">
              <a:buNone/>
            </a:pPr>
            <a:r>
              <a:rPr lang="nl-NL" sz="2000" dirty="0"/>
              <a:t>Samenstellen van een eigen leerroute en inbrengen van eigen (werk)ervaring kan drempelverlagend werken om te starten met een opleiding en motiveren om te blijven studeren</a:t>
            </a:r>
          </a:p>
          <a:p>
            <a:pPr>
              <a:buFontTx/>
              <a:buChar char="-"/>
            </a:pPr>
            <a:endParaRPr lang="nl-NL" sz="2000" dirty="0">
              <a:solidFill>
                <a:schemeClr val="accent1">
                  <a:lumMod val="50000"/>
                </a:schemeClr>
              </a:solidFill>
            </a:endParaRPr>
          </a:p>
          <a:p>
            <a:endParaRPr lang="nl-NL" sz="2000" dirty="0"/>
          </a:p>
          <a:p>
            <a:pPr marL="0" indent="0">
              <a:buNone/>
            </a:pPr>
            <a:endParaRPr lang="nl-NL" b="1" dirty="0">
              <a:solidFill>
                <a:schemeClr val="accent6">
                  <a:lumMod val="75000"/>
                </a:schemeClr>
              </a:solidFill>
            </a:endParaRPr>
          </a:p>
        </p:txBody>
      </p:sp>
      <p:cxnSp>
        <p:nvCxnSpPr>
          <p:cNvPr id="4" name="Rechte verbindingslijn met pijl 3">
            <a:extLst>
              <a:ext uri="{FF2B5EF4-FFF2-40B4-BE49-F238E27FC236}">
                <a16:creationId xmlns:a16="http://schemas.microsoft.com/office/drawing/2014/main" id="{5EE2776C-AF6D-09C6-81E8-2A1CE2F67247}"/>
              </a:ext>
            </a:extLst>
          </p:cNvPr>
          <p:cNvCxnSpPr/>
          <p:nvPr/>
        </p:nvCxnSpPr>
        <p:spPr>
          <a:xfrm>
            <a:off x="5505450" y="3267075"/>
            <a:ext cx="0" cy="88582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18D6EFA0-3C16-A47E-BCD2-DBFCE2D8E0C9}"/>
              </a:ext>
            </a:extLst>
          </p:cNvPr>
          <p:cNvSpPr txBox="1"/>
          <p:nvPr/>
        </p:nvSpPr>
        <p:spPr>
          <a:xfrm>
            <a:off x="6545554" y="6169580"/>
            <a:ext cx="3499163" cy="369332"/>
          </a:xfrm>
          <a:prstGeom prst="rect">
            <a:avLst/>
          </a:prstGeom>
          <a:noFill/>
        </p:spPr>
        <p:txBody>
          <a:bodyPr wrap="none" rtlCol="0">
            <a:spAutoFit/>
          </a:bodyPr>
          <a:lstStyle/>
          <a:p>
            <a:r>
              <a:rPr lang="nl-NL" dirty="0">
                <a:hlinkClick r:id="rId2"/>
              </a:rPr>
              <a:t>Artikel: werken met leeruitkomsten</a:t>
            </a:r>
            <a:endParaRPr lang="nl-NL" dirty="0"/>
          </a:p>
        </p:txBody>
      </p:sp>
    </p:spTree>
    <p:extLst>
      <p:ext uri="{BB962C8B-B14F-4D97-AF65-F5344CB8AC3E}">
        <p14:creationId xmlns:p14="http://schemas.microsoft.com/office/powerpoint/2010/main" val="80729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Flexibilisering </a:t>
            </a:r>
            <a:r>
              <a:rPr kumimoji="0" lang="nl-NL" sz="2200" i="0" u="none" strike="noStrike" kern="1200" cap="none" spc="0" normalizeH="0" baseline="0" noProof="0" dirty="0">
                <a:ln>
                  <a:noFill/>
                </a:ln>
                <a:solidFill>
                  <a:prstClr val="black"/>
                </a:solidFill>
                <a:effectLst/>
                <a:uLnTx/>
                <a:uFillTx/>
                <a:latin typeface="Calibri (hoofdtekst)"/>
                <a:ea typeface="+mj-ea"/>
                <a:cs typeface="+mj-cs"/>
              </a:rPr>
              <a:t>| Hoe klinkt dan een leeruitkomst? </a:t>
            </a: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jdelijke aanduiding voor inhoud 4">
            <a:extLst>
              <a:ext uri="{FF2B5EF4-FFF2-40B4-BE49-F238E27FC236}">
                <a16:creationId xmlns:a16="http://schemas.microsoft.com/office/drawing/2014/main" id="{53E8FC60-0EAC-B8DB-D113-480A9F283CB9}"/>
              </a:ext>
            </a:extLst>
          </p:cNvPr>
          <p:cNvSpPr>
            <a:spLocks noGrp="1"/>
          </p:cNvSpPr>
          <p:nvPr>
            <p:ph idx="1"/>
          </p:nvPr>
        </p:nvSpPr>
        <p:spPr>
          <a:xfrm>
            <a:off x="838200" y="1690688"/>
            <a:ext cx="10515600" cy="4010206"/>
          </a:xfrm>
        </p:spPr>
        <p:txBody>
          <a:bodyPr>
            <a:normAutofit lnSpcReduction="10000"/>
          </a:bodyPr>
          <a:lstStyle/>
          <a:p>
            <a:pPr marL="0" indent="0">
              <a:buNone/>
            </a:pPr>
            <a:r>
              <a:rPr lang="nl-NL" sz="1800" dirty="0"/>
              <a:t>Volgens het model moeten de volgende elementen in de genoemde volgorde aan bod komen: een werkwoord, type/soort, onderwerp, standaard en context (</a:t>
            </a:r>
            <a:r>
              <a:rPr lang="nl-NL" sz="1800" dirty="0" err="1"/>
              <a:t>Education</a:t>
            </a:r>
            <a:r>
              <a:rPr lang="nl-NL" sz="1800" dirty="0"/>
              <a:t> </a:t>
            </a:r>
            <a:r>
              <a:rPr lang="nl-NL" sz="1800" dirty="0" err="1"/>
              <a:t>and</a:t>
            </a:r>
            <a:r>
              <a:rPr lang="nl-NL" sz="1800" dirty="0"/>
              <a:t> Culture DB, </a:t>
            </a:r>
            <a:r>
              <a:rPr lang="nl-NL" sz="1800" dirty="0" err="1"/>
              <a:t>Lifelong</a:t>
            </a:r>
            <a:r>
              <a:rPr lang="nl-NL" sz="1800" dirty="0"/>
              <a:t> Learning program, </a:t>
            </a:r>
            <a:r>
              <a:rPr lang="nl-NL" sz="1800" dirty="0" err="1"/>
              <a:t>g.d</a:t>
            </a:r>
            <a:r>
              <a:rPr lang="nl-NL" sz="1800" dirty="0"/>
              <a:t>.).</a:t>
            </a:r>
          </a:p>
          <a:p>
            <a:pPr marL="0" indent="0">
              <a:buNone/>
            </a:pPr>
            <a:r>
              <a:rPr lang="nl-NL" sz="1800" dirty="0"/>
              <a:t>1 Allereerst moet </a:t>
            </a:r>
            <a:r>
              <a:rPr lang="nl-NL" sz="1800" b="1" dirty="0">
                <a:solidFill>
                  <a:schemeClr val="accent6">
                    <a:lumMod val="75000"/>
                  </a:schemeClr>
                </a:solidFill>
              </a:rPr>
              <a:t>een actief werkwoord </a:t>
            </a:r>
            <a:r>
              <a:rPr lang="nl-NL" sz="1800" dirty="0"/>
              <a:t>worden gekozen, wat aangeeft wat de lerende dient te weten. Hierbij kan een taxonomie gebruikt worden. De verschillende taxonomieën worden later in dit literatuuronderzoek toegelicht. </a:t>
            </a:r>
          </a:p>
          <a:p>
            <a:pPr marL="0" indent="0">
              <a:buNone/>
            </a:pPr>
            <a:r>
              <a:rPr lang="nl-NL" sz="1800" dirty="0"/>
              <a:t>2 Vervolgens specificeer je aan welk </a:t>
            </a:r>
            <a:r>
              <a:rPr lang="nl-NL" sz="1800" b="1" dirty="0">
                <a:solidFill>
                  <a:srgbClr val="FF66CC"/>
                </a:solidFill>
              </a:rPr>
              <a:t>type of welke soort eindkwalificatie </a:t>
            </a:r>
            <a:r>
              <a:rPr lang="nl-NL" sz="1800" dirty="0"/>
              <a:t>de leeruitkomst een bijdrage levert. Daarna omschrijf je over welke vaardigheden en competenties uit de Body of </a:t>
            </a:r>
            <a:r>
              <a:rPr lang="nl-NL" sz="1800" dirty="0" err="1"/>
              <a:t>Knowlegde</a:t>
            </a:r>
            <a:r>
              <a:rPr lang="nl-NL" sz="1800" dirty="0"/>
              <a:t> </a:t>
            </a:r>
            <a:r>
              <a:rPr lang="nl-NL" sz="1800" dirty="0" err="1"/>
              <a:t>and</a:t>
            </a:r>
            <a:r>
              <a:rPr lang="nl-NL" sz="1800" dirty="0"/>
              <a:t> Skills het gaat. </a:t>
            </a:r>
          </a:p>
          <a:p>
            <a:pPr marL="0" indent="0">
              <a:buNone/>
            </a:pPr>
            <a:r>
              <a:rPr lang="nl-NL" sz="1800" dirty="0"/>
              <a:t>3 Daarnaast stel je het </a:t>
            </a:r>
            <a:r>
              <a:rPr lang="nl-NL" sz="1800" b="1" dirty="0">
                <a:solidFill>
                  <a:srgbClr val="FF0000"/>
                </a:solidFill>
              </a:rPr>
              <a:t>onderwerp</a:t>
            </a:r>
            <a:r>
              <a:rPr lang="nl-NL" sz="1800" dirty="0"/>
              <a:t> van de leeruitkomst vast. Dit gaat over het deskundigheidsgebied waarop de leeruitkomst wordt toegepast. </a:t>
            </a:r>
          </a:p>
          <a:p>
            <a:pPr marL="0" indent="0">
              <a:buNone/>
            </a:pPr>
            <a:r>
              <a:rPr lang="nl-NL" sz="1800" dirty="0"/>
              <a:t>4 Vervolgens omschrijf je welke </a:t>
            </a:r>
            <a:r>
              <a:rPr lang="nl-NL" sz="1800" b="1" dirty="0">
                <a:solidFill>
                  <a:srgbClr val="0070C0"/>
                </a:solidFill>
              </a:rPr>
              <a:t>standaard</a:t>
            </a:r>
            <a:r>
              <a:rPr lang="nl-NL" sz="1800" dirty="0"/>
              <a:t> je toepast: Welke richtlijnen, standaarden, methodiek, benaderingen moet of mag iemand hanteren?</a:t>
            </a:r>
          </a:p>
          <a:p>
            <a:pPr marL="0" indent="0">
              <a:buNone/>
            </a:pPr>
            <a:r>
              <a:rPr lang="nl-NL" sz="1800" dirty="0"/>
              <a:t> 5 En tot slot omschrijf je </a:t>
            </a:r>
            <a:r>
              <a:rPr lang="nl-NL" sz="1800" b="1" dirty="0">
                <a:solidFill>
                  <a:srgbClr val="00B050"/>
                </a:solidFill>
              </a:rPr>
              <a:t>de context</a:t>
            </a:r>
            <a:r>
              <a:rPr lang="nl-NL" sz="1800" dirty="0"/>
              <a:t>: In welke context laat iemand iets zien?</a:t>
            </a:r>
          </a:p>
          <a:p>
            <a:pPr marL="0" indent="0">
              <a:buNone/>
            </a:pPr>
            <a:r>
              <a:rPr lang="nl-NL" sz="1800" dirty="0"/>
              <a:t>Uit deze onderdelen volgt de opbouw van een leeruitkomst:</a:t>
            </a:r>
            <a:endParaRPr lang="nl-NL" sz="3600" b="1" dirty="0">
              <a:solidFill>
                <a:schemeClr val="accent6">
                  <a:lumMod val="75000"/>
                </a:schemeClr>
              </a:solidFill>
            </a:endParaRPr>
          </a:p>
        </p:txBody>
      </p:sp>
      <p:graphicFrame>
        <p:nvGraphicFramePr>
          <p:cNvPr id="2" name="Tabel 2">
            <a:extLst>
              <a:ext uri="{FF2B5EF4-FFF2-40B4-BE49-F238E27FC236}">
                <a16:creationId xmlns:a16="http://schemas.microsoft.com/office/drawing/2014/main" id="{6E3E63CD-1C10-E46E-DC91-49F82AD04065}"/>
              </a:ext>
            </a:extLst>
          </p:cNvPr>
          <p:cNvGraphicFramePr>
            <a:graphicFrameLocks noGrp="1"/>
          </p:cNvGraphicFramePr>
          <p:nvPr>
            <p:extLst>
              <p:ext uri="{D42A27DB-BD31-4B8C-83A1-F6EECF244321}">
                <p14:modId xmlns:p14="http://schemas.microsoft.com/office/powerpoint/2010/main" val="3603822339"/>
              </p:ext>
            </p:extLst>
          </p:nvPr>
        </p:nvGraphicFramePr>
        <p:xfrm>
          <a:off x="838200" y="5700894"/>
          <a:ext cx="10635345" cy="640080"/>
        </p:xfrm>
        <a:graphic>
          <a:graphicData uri="http://schemas.openxmlformats.org/drawingml/2006/table">
            <a:tbl>
              <a:tblPr firstRow="1" bandRow="1">
                <a:tableStyleId>{5C22544A-7EE6-4342-B048-85BDC9FD1C3A}</a:tableStyleId>
              </a:tblPr>
              <a:tblGrid>
                <a:gridCol w="2127069">
                  <a:extLst>
                    <a:ext uri="{9D8B030D-6E8A-4147-A177-3AD203B41FA5}">
                      <a16:colId xmlns:a16="http://schemas.microsoft.com/office/drawing/2014/main" val="3439012357"/>
                    </a:ext>
                  </a:extLst>
                </a:gridCol>
                <a:gridCol w="2127069">
                  <a:extLst>
                    <a:ext uri="{9D8B030D-6E8A-4147-A177-3AD203B41FA5}">
                      <a16:colId xmlns:a16="http://schemas.microsoft.com/office/drawing/2014/main" val="3174571769"/>
                    </a:ext>
                  </a:extLst>
                </a:gridCol>
                <a:gridCol w="2127069">
                  <a:extLst>
                    <a:ext uri="{9D8B030D-6E8A-4147-A177-3AD203B41FA5}">
                      <a16:colId xmlns:a16="http://schemas.microsoft.com/office/drawing/2014/main" val="1822949027"/>
                    </a:ext>
                  </a:extLst>
                </a:gridCol>
                <a:gridCol w="2127069">
                  <a:extLst>
                    <a:ext uri="{9D8B030D-6E8A-4147-A177-3AD203B41FA5}">
                      <a16:colId xmlns:a16="http://schemas.microsoft.com/office/drawing/2014/main" val="848878211"/>
                    </a:ext>
                  </a:extLst>
                </a:gridCol>
                <a:gridCol w="2127069">
                  <a:extLst>
                    <a:ext uri="{9D8B030D-6E8A-4147-A177-3AD203B41FA5}">
                      <a16:colId xmlns:a16="http://schemas.microsoft.com/office/drawing/2014/main" val="2446268510"/>
                    </a:ext>
                  </a:extLst>
                </a:gridCol>
              </a:tblGrid>
              <a:tr h="370840">
                <a:tc>
                  <a:txBody>
                    <a:bodyPr/>
                    <a:lstStyle/>
                    <a:p>
                      <a:pPr algn="ctr"/>
                      <a:r>
                        <a:rPr lang="nl-NL" sz="1800" b="1" dirty="0">
                          <a:solidFill>
                            <a:schemeClr val="accent6">
                              <a:lumMod val="75000"/>
                            </a:schemeClr>
                          </a:solidFill>
                        </a:rPr>
                        <a:t>een actief werkwoord </a:t>
                      </a:r>
                      <a:endParaRPr lang="nl-NL" dirty="0"/>
                    </a:p>
                  </a:txBody>
                  <a:tcPr>
                    <a:solidFill>
                      <a:schemeClr val="tx2">
                        <a:lumMod val="20000"/>
                        <a:lumOff val="80000"/>
                      </a:schemeClr>
                    </a:solidFill>
                  </a:tcPr>
                </a:tc>
                <a:tc>
                  <a:txBody>
                    <a:bodyPr/>
                    <a:lstStyle/>
                    <a:p>
                      <a:pPr algn="ctr"/>
                      <a:r>
                        <a:rPr lang="nl-NL" sz="1800" b="1" dirty="0">
                          <a:solidFill>
                            <a:srgbClr val="FF66CC"/>
                          </a:solidFill>
                        </a:rPr>
                        <a:t>type of welke soort eindkwalificatie </a:t>
                      </a:r>
                      <a:endParaRPr lang="nl-NL" dirty="0"/>
                    </a:p>
                  </a:txBody>
                  <a:tcPr>
                    <a:solidFill>
                      <a:schemeClr val="tx2">
                        <a:lumMod val="20000"/>
                        <a:lumOff val="80000"/>
                      </a:schemeClr>
                    </a:solidFill>
                  </a:tcPr>
                </a:tc>
                <a:tc>
                  <a:txBody>
                    <a:bodyPr/>
                    <a:lstStyle/>
                    <a:p>
                      <a:pPr algn="ctr"/>
                      <a:r>
                        <a:rPr lang="nl-NL" sz="1800" b="1" dirty="0">
                          <a:solidFill>
                            <a:srgbClr val="FF0000"/>
                          </a:solidFill>
                        </a:rPr>
                        <a:t>onderwerp</a:t>
                      </a:r>
                      <a:endParaRPr lang="nl-NL" dirty="0"/>
                    </a:p>
                  </a:txBody>
                  <a:tcPr>
                    <a:solidFill>
                      <a:schemeClr val="tx2">
                        <a:lumMod val="20000"/>
                        <a:lumOff val="80000"/>
                      </a:schemeClr>
                    </a:solidFill>
                  </a:tcPr>
                </a:tc>
                <a:tc>
                  <a:txBody>
                    <a:bodyPr/>
                    <a:lstStyle/>
                    <a:p>
                      <a:pPr algn="ctr"/>
                      <a:r>
                        <a:rPr lang="nl-NL" sz="1800" b="1" dirty="0">
                          <a:solidFill>
                            <a:srgbClr val="0070C0"/>
                          </a:solidFill>
                        </a:rPr>
                        <a:t>standaard</a:t>
                      </a:r>
                      <a:endParaRPr lang="nl-NL" dirty="0"/>
                    </a:p>
                  </a:txBody>
                  <a:tcPr>
                    <a:solidFill>
                      <a:schemeClr val="tx2">
                        <a:lumMod val="20000"/>
                        <a:lumOff val="80000"/>
                      </a:schemeClr>
                    </a:solidFill>
                  </a:tcPr>
                </a:tc>
                <a:tc>
                  <a:txBody>
                    <a:bodyPr/>
                    <a:lstStyle/>
                    <a:p>
                      <a:pPr algn="ctr"/>
                      <a:r>
                        <a:rPr lang="nl-NL" sz="1800" b="1" dirty="0">
                          <a:solidFill>
                            <a:srgbClr val="00B050"/>
                          </a:solidFill>
                        </a:rPr>
                        <a:t>de context</a:t>
                      </a:r>
                      <a:endParaRPr lang="nl-NL" dirty="0">
                        <a:solidFill>
                          <a:srgbClr val="00B050"/>
                        </a:solidFill>
                      </a:endParaRPr>
                    </a:p>
                  </a:txBody>
                  <a:tcPr>
                    <a:solidFill>
                      <a:schemeClr val="tx2">
                        <a:lumMod val="20000"/>
                        <a:lumOff val="80000"/>
                      </a:schemeClr>
                    </a:solidFill>
                  </a:tcPr>
                </a:tc>
                <a:extLst>
                  <a:ext uri="{0D108BD9-81ED-4DB2-BD59-A6C34878D82A}">
                    <a16:rowId xmlns:a16="http://schemas.microsoft.com/office/drawing/2014/main" val="153639643"/>
                  </a:ext>
                </a:extLst>
              </a:tr>
            </a:tbl>
          </a:graphicData>
        </a:graphic>
      </p:graphicFrame>
      <p:sp>
        <p:nvSpPr>
          <p:cNvPr id="3" name="Tekstvak 2">
            <a:extLst>
              <a:ext uri="{FF2B5EF4-FFF2-40B4-BE49-F238E27FC236}">
                <a16:creationId xmlns:a16="http://schemas.microsoft.com/office/drawing/2014/main" id="{1625B176-333C-9803-ED0B-E7B29B1FB0A7}"/>
              </a:ext>
            </a:extLst>
          </p:cNvPr>
          <p:cNvSpPr txBox="1"/>
          <p:nvPr/>
        </p:nvSpPr>
        <p:spPr>
          <a:xfrm>
            <a:off x="5660570" y="6514646"/>
            <a:ext cx="6672943" cy="338554"/>
          </a:xfrm>
          <a:prstGeom prst="rect">
            <a:avLst/>
          </a:prstGeom>
          <a:noFill/>
        </p:spPr>
        <p:txBody>
          <a:bodyPr wrap="square" rtlCol="0">
            <a:spAutoFit/>
          </a:bodyPr>
          <a:lstStyle/>
          <a:p>
            <a:r>
              <a:rPr lang="nl-NL" sz="1600" b="0" i="0" dirty="0">
                <a:effectLst/>
                <a:latin typeface="+mj-lt"/>
              </a:rPr>
              <a:t>Uit: Handleiding Formuleren leeruitkomsten NCP NLQF 2020</a:t>
            </a:r>
            <a:endParaRPr lang="nl-NL" sz="1600" dirty="0">
              <a:latin typeface="+mj-lt"/>
            </a:endParaRPr>
          </a:p>
        </p:txBody>
      </p:sp>
    </p:spTree>
    <p:extLst>
      <p:ext uri="{BB962C8B-B14F-4D97-AF65-F5344CB8AC3E}">
        <p14:creationId xmlns:p14="http://schemas.microsoft.com/office/powerpoint/2010/main" val="412158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Flexibilisering </a:t>
            </a:r>
            <a:r>
              <a:rPr kumimoji="0" lang="nl-NL" sz="2200" i="0" u="none" strike="noStrike" kern="1200" cap="none" spc="0" normalizeH="0" baseline="0" noProof="0" dirty="0">
                <a:ln>
                  <a:noFill/>
                </a:ln>
                <a:solidFill>
                  <a:prstClr val="black"/>
                </a:solidFill>
                <a:effectLst/>
                <a:uLnTx/>
                <a:uFillTx/>
                <a:latin typeface="Calibri (hoofdtekst)"/>
                <a:ea typeface="+mj-ea"/>
                <a:cs typeface="+mj-cs"/>
              </a:rPr>
              <a:t>| Hoe klinkt dan een leeruitkomst? Een voorbeeld.</a:t>
            </a: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jdelijke aanduiding voor inhoud 4">
            <a:extLst>
              <a:ext uri="{FF2B5EF4-FFF2-40B4-BE49-F238E27FC236}">
                <a16:creationId xmlns:a16="http://schemas.microsoft.com/office/drawing/2014/main" id="{53E8FC60-0EAC-B8DB-D113-480A9F283CB9}"/>
              </a:ext>
            </a:extLst>
          </p:cNvPr>
          <p:cNvSpPr>
            <a:spLocks noGrp="1"/>
          </p:cNvSpPr>
          <p:nvPr>
            <p:ph idx="1"/>
          </p:nvPr>
        </p:nvSpPr>
        <p:spPr>
          <a:xfrm>
            <a:off x="838200" y="1690688"/>
            <a:ext cx="10515600" cy="4010206"/>
          </a:xfrm>
        </p:spPr>
        <p:txBody>
          <a:bodyPr>
            <a:normAutofit fontScale="92500" lnSpcReduction="20000"/>
          </a:bodyPr>
          <a:lstStyle/>
          <a:p>
            <a:pPr marL="0" indent="0">
              <a:lnSpc>
                <a:spcPct val="107000"/>
              </a:lnSpc>
              <a:spcAft>
                <a:spcPts val="800"/>
              </a:spcAft>
              <a:buNone/>
            </a:pPr>
            <a:r>
              <a:rPr lang="nl-NL" sz="1900" dirty="0">
                <a:effectLst/>
                <a:latin typeface="+mj-lt"/>
                <a:ea typeface="Calibri" panose="020F0502020204030204" pitchFamily="34" charset="0"/>
                <a:cs typeface="Times New Roman" panose="02020603050405020304" pitchFamily="18" charset="0"/>
              </a:rPr>
              <a:t>Leeruitkomst: De </a:t>
            </a:r>
            <a:r>
              <a:rPr lang="nl-NL" sz="1900" dirty="0" err="1">
                <a:effectLst/>
                <a:latin typeface="+mj-lt"/>
                <a:ea typeface="Calibri" panose="020F0502020204030204" pitchFamily="34" charset="0"/>
                <a:cs typeface="Times New Roman" panose="02020603050405020304" pitchFamily="18" charset="0"/>
              </a:rPr>
              <a:t>mechatronicus</a:t>
            </a:r>
            <a:r>
              <a:rPr lang="nl-NL" sz="1900" dirty="0">
                <a:effectLst/>
                <a:latin typeface="+mj-lt"/>
                <a:ea typeface="Calibri" panose="020F0502020204030204" pitchFamily="34" charset="0"/>
                <a:cs typeface="Times New Roman" panose="02020603050405020304" pitchFamily="18" charset="0"/>
              </a:rPr>
              <a:t> ontwerpt het optische deel van een industrieel </a:t>
            </a:r>
            <a:r>
              <a:rPr lang="nl-NL" sz="1900" dirty="0" err="1">
                <a:effectLst/>
                <a:latin typeface="+mj-lt"/>
                <a:ea typeface="Calibri" panose="020F0502020204030204" pitchFamily="34" charset="0"/>
                <a:cs typeface="Times New Roman" panose="02020603050405020304" pitchFamily="18" charset="0"/>
              </a:rPr>
              <a:t>vision</a:t>
            </a:r>
            <a:r>
              <a:rPr lang="nl-NL" sz="1900" dirty="0">
                <a:effectLst/>
                <a:latin typeface="+mj-lt"/>
                <a:ea typeface="Calibri" panose="020F0502020204030204" pitchFamily="34" charset="0"/>
                <a:cs typeface="Times New Roman" panose="02020603050405020304" pitchFamily="18" charset="0"/>
              </a:rPr>
              <a:t> systeem.</a:t>
            </a:r>
          </a:p>
          <a:p>
            <a:pPr marL="0" indent="0">
              <a:lnSpc>
                <a:spcPct val="107000"/>
              </a:lnSpc>
              <a:spcAft>
                <a:spcPts val="800"/>
              </a:spcAft>
              <a:buNone/>
            </a:pPr>
            <a:r>
              <a:rPr lang="nl-NL" sz="1900" dirty="0">
                <a:effectLst/>
                <a:latin typeface="+mj-lt"/>
                <a:ea typeface="Calibri" panose="020F0502020204030204" pitchFamily="34" charset="0"/>
                <a:cs typeface="Times New Roman" panose="02020603050405020304" pitchFamily="18" charset="0"/>
              </a:rPr>
              <a:t>Leeruitkomst: De TBK-professional adviseert bedrijven in de maakindustrie over het effectief inrichten en uitvoeren van technologische innovaties.</a:t>
            </a:r>
          </a:p>
          <a:p>
            <a:pPr marL="0" indent="0">
              <a:lnSpc>
                <a:spcPct val="107000"/>
              </a:lnSpc>
              <a:spcAft>
                <a:spcPts val="800"/>
              </a:spcAft>
              <a:buNone/>
            </a:pPr>
            <a:r>
              <a:rPr lang="nl-NL" sz="1900" dirty="0">
                <a:effectLst/>
                <a:latin typeface="+mj-lt"/>
                <a:ea typeface="Calibri" panose="020F0502020204030204" pitchFamily="34" charset="0"/>
                <a:cs typeface="Times New Roman" panose="02020603050405020304" pitchFamily="18" charset="0"/>
              </a:rPr>
              <a:t>Leeruitkomst: De BWK- professional optimaliseert de logistieke processen van een bouwproject in bewoond gebied.</a:t>
            </a:r>
          </a:p>
          <a:p>
            <a:pPr marL="0" indent="0">
              <a:lnSpc>
                <a:spcPct val="107000"/>
              </a:lnSpc>
              <a:spcAft>
                <a:spcPts val="800"/>
              </a:spcAft>
              <a:buNone/>
            </a:pPr>
            <a:r>
              <a:rPr lang="nl-NL" sz="1900" dirty="0">
                <a:effectLst/>
                <a:latin typeface="+mj-lt"/>
                <a:ea typeface="Calibri" panose="020F0502020204030204" pitchFamily="34" charset="0"/>
                <a:cs typeface="Times New Roman" panose="02020603050405020304" pitchFamily="18" charset="0"/>
              </a:rPr>
              <a:t>Leeruitkomst: De BWK-professional maakt sterkte en stabiliteit van de (hoofd-)draagconstructies (HDC) van de bovenbouw aantoonbaar op basis van een rekenkundige en teken-technische onderbouwing. </a:t>
            </a:r>
          </a:p>
          <a:p>
            <a:pPr marL="0" indent="0">
              <a:lnSpc>
                <a:spcPct val="107000"/>
              </a:lnSpc>
              <a:spcAft>
                <a:spcPts val="800"/>
              </a:spcAft>
              <a:buNone/>
            </a:pPr>
            <a:r>
              <a:rPr lang="nl-NL" sz="1900" dirty="0">
                <a:effectLst/>
                <a:latin typeface="+mj-lt"/>
                <a:ea typeface="Calibri" panose="020F0502020204030204" pitchFamily="34" charset="0"/>
                <a:cs typeface="Times New Roman" panose="02020603050405020304" pitchFamily="18" charset="0"/>
              </a:rPr>
              <a:t>Leeruitkomst: De BWK-professional maakt een bouwtechnische uitwerking van een woning met een financiële onderbouwing.</a:t>
            </a:r>
          </a:p>
          <a:p>
            <a:pPr marL="0" indent="0">
              <a:lnSpc>
                <a:spcPct val="107000"/>
              </a:lnSpc>
              <a:spcAft>
                <a:spcPts val="800"/>
              </a:spcAft>
              <a:buNone/>
            </a:pPr>
            <a:r>
              <a:rPr lang="nl-NL" sz="1900" dirty="0">
                <a:effectLst/>
                <a:latin typeface="+mj-lt"/>
                <a:ea typeface="Calibri" panose="020F0502020204030204" pitchFamily="34" charset="0"/>
                <a:cs typeface="Times New Roman" panose="02020603050405020304" pitchFamily="18" charset="0"/>
              </a:rPr>
              <a:t>Leeruitkomst: De hbo-professional ontwerpt een dynamisch systeem op basis van vooraf gestelde functionele eisen.</a:t>
            </a:r>
          </a:p>
          <a:p>
            <a:pPr marL="0" indent="0">
              <a:buNone/>
            </a:pPr>
            <a:endParaRPr lang="nl-NL" sz="1800" dirty="0"/>
          </a:p>
        </p:txBody>
      </p:sp>
      <p:graphicFrame>
        <p:nvGraphicFramePr>
          <p:cNvPr id="2" name="Tabel 2">
            <a:extLst>
              <a:ext uri="{FF2B5EF4-FFF2-40B4-BE49-F238E27FC236}">
                <a16:creationId xmlns:a16="http://schemas.microsoft.com/office/drawing/2014/main" id="{6E3E63CD-1C10-E46E-DC91-49F82AD04065}"/>
              </a:ext>
            </a:extLst>
          </p:cNvPr>
          <p:cNvGraphicFramePr>
            <a:graphicFrameLocks noGrp="1"/>
          </p:cNvGraphicFramePr>
          <p:nvPr/>
        </p:nvGraphicFramePr>
        <p:xfrm>
          <a:off x="838200" y="5700894"/>
          <a:ext cx="10635345" cy="640080"/>
        </p:xfrm>
        <a:graphic>
          <a:graphicData uri="http://schemas.openxmlformats.org/drawingml/2006/table">
            <a:tbl>
              <a:tblPr firstRow="1" bandRow="1">
                <a:tableStyleId>{5C22544A-7EE6-4342-B048-85BDC9FD1C3A}</a:tableStyleId>
              </a:tblPr>
              <a:tblGrid>
                <a:gridCol w="2127069">
                  <a:extLst>
                    <a:ext uri="{9D8B030D-6E8A-4147-A177-3AD203B41FA5}">
                      <a16:colId xmlns:a16="http://schemas.microsoft.com/office/drawing/2014/main" val="3439012357"/>
                    </a:ext>
                  </a:extLst>
                </a:gridCol>
                <a:gridCol w="2127069">
                  <a:extLst>
                    <a:ext uri="{9D8B030D-6E8A-4147-A177-3AD203B41FA5}">
                      <a16:colId xmlns:a16="http://schemas.microsoft.com/office/drawing/2014/main" val="3174571769"/>
                    </a:ext>
                  </a:extLst>
                </a:gridCol>
                <a:gridCol w="2127069">
                  <a:extLst>
                    <a:ext uri="{9D8B030D-6E8A-4147-A177-3AD203B41FA5}">
                      <a16:colId xmlns:a16="http://schemas.microsoft.com/office/drawing/2014/main" val="1822949027"/>
                    </a:ext>
                  </a:extLst>
                </a:gridCol>
                <a:gridCol w="2127069">
                  <a:extLst>
                    <a:ext uri="{9D8B030D-6E8A-4147-A177-3AD203B41FA5}">
                      <a16:colId xmlns:a16="http://schemas.microsoft.com/office/drawing/2014/main" val="848878211"/>
                    </a:ext>
                  </a:extLst>
                </a:gridCol>
                <a:gridCol w="2127069">
                  <a:extLst>
                    <a:ext uri="{9D8B030D-6E8A-4147-A177-3AD203B41FA5}">
                      <a16:colId xmlns:a16="http://schemas.microsoft.com/office/drawing/2014/main" val="2446268510"/>
                    </a:ext>
                  </a:extLst>
                </a:gridCol>
              </a:tblGrid>
              <a:tr h="370840">
                <a:tc>
                  <a:txBody>
                    <a:bodyPr/>
                    <a:lstStyle/>
                    <a:p>
                      <a:pPr algn="ctr"/>
                      <a:r>
                        <a:rPr lang="nl-NL" sz="1800" b="1" dirty="0">
                          <a:solidFill>
                            <a:schemeClr val="accent6">
                              <a:lumMod val="75000"/>
                            </a:schemeClr>
                          </a:solidFill>
                        </a:rPr>
                        <a:t>een actief werkwoord </a:t>
                      </a:r>
                      <a:endParaRPr lang="nl-NL" dirty="0"/>
                    </a:p>
                  </a:txBody>
                  <a:tcPr>
                    <a:solidFill>
                      <a:schemeClr val="tx2">
                        <a:lumMod val="20000"/>
                        <a:lumOff val="80000"/>
                      </a:schemeClr>
                    </a:solidFill>
                  </a:tcPr>
                </a:tc>
                <a:tc>
                  <a:txBody>
                    <a:bodyPr/>
                    <a:lstStyle/>
                    <a:p>
                      <a:pPr algn="ctr"/>
                      <a:r>
                        <a:rPr lang="nl-NL" sz="1800" b="1" dirty="0">
                          <a:solidFill>
                            <a:srgbClr val="FF66CC"/>
                          </a:solidFill>
                        </a:rPr>
                        <a:t>type of welke soort eindkwalificatie </a:t>
                      </a:r>
                      <a:endParaRPr lang="nl-NL" dirty="0"/>
                    </a:p>
                  </a:txBody>
                  <a:tcPr>
                    <a:solidFill>
                      <a:schemeClr val="tx2">
                        <a:lumMod val="20000"/>
                        <a:lumOff val="80000"/>
                      </a:schemeClr>
                    </a:solidFill>
                  </a:tcPr>
                </a:tc>
                <a:tc>
                  <a:txBody>
                    <a:bodyPr/>
                    <a:lstStyle/>
                    <a:p>
                      <a:pPr algn="ctr"/>
                      <a:r>
                        <a:rPr lang="nl-NL" sz="1800" b="1" dirty="0">
                          <a:solidFill>
                            <a:srgbClr val="FF0000"/>
                          </a:solidFill>
                        </a:rPr>
                        <a:t>onderwerp</a:t>
                      </a:r>
                      <a:endParaRPr lang="nl-NL" dirty="0"/>
                    </a:p>
                  </a:txBody>
                  <a:tcPr>
                    <a:solidFill>
                      <a:schemeClr val="tx2">
                        <a:lumMod val="20000"/>
                        <a:lumOff val="80000"/>
                      </a:schemeClr>
                    </a:solidFill>
                  </a:tcPr>
                </a:tc>
                <a:tc>
                  <a:txBody>
                    <a:bodyPr/>
                    <a:lstStyle/>
                    <a:p>
                      <a:pPr algn="ctr"/>
                      <a:r>
                        <a:rPr lang="nl-NL" sz="1800" b="1" dirty="0">
                          <a:solidFill>
                            <a:srgbClr val="0070C0"/>
                          </a:solidFill>
                        </a:rPr>
                        <a:t>standaard</a:t>
                      </a:r>
                      <a:endParaRPr lang="nl-NL" dirty="0"/>
                    </a:p>
                  </a:txBody>
                  <a:tcPr>
                    <a:solidFill>
                      <a:schemeClr val="tx2">
                        <a:lumMod val="20000"/>
                        <a:lumOff val="80000"/>
                      </a:schemeClr>
                    </a:solidFill>
                  </a:tcPr>
                </a:tc>
                <a:tc>
                  <a:txBody>
                    <a:bodyPr/>
                    <a:lstStyle/>
                    <a:p>
                      <a:pPr algn="ctr"/>
                      <a:r>
                        <a:rPr lang="nl-NL" sz="1800" b="1" dirty="0">
                          <a:solidFill>
                            <a:srgbClr val="00B050"/>
                          </a:solidFill>
                        </a:rPr>
                        <a:t>de context</a:t>
                      </a:r>
                      <a:endParaRPr lang="nl-NL" dirty="0">
                        <a:solidFill>
                          <a:srgbClr val="00B050"/>
                        </a:solidFill>
                      </a:endParaRPr>
                    </a:p>
                  </a:txBody>
                  <a:tcPr>
                    <a:solidFill>
                      <a:schemeClr val="tx2">
                        <a:lumMod val="20000"/>
                        <a:lumOff val="80000"/>
                      </a:schemeClr>
                    </a:solidFill>
                  </a:tcPr>
                </a:tc>
                <a:extLst>
                  <a:ext uri="{0D108BD9-81ED-4DB2-BD59-A6C34878D82A}">
                    <a16:rowId xmlns:a16="http://schemas.microsoft.com/office/drawing/2014/main" val="153639643"/>
                  </a:ext>
                </a:extLst>
              </a:tr>
            </a:tbl>
          </a:graphicData>
        </a:graphic>
      </p:graphicFrame>
      <p:sp>
        <p:nvSpPr>
          <p:cNvPr id="3" name="Tekstvak 2">
            <a:extLst>
              <a:ext uri="{FF2B5EF4-FFF2-40B4-BE49-F238E27FC236}">
                <a16:creationId xmlns:a16="http://schemas.microsoft.com/office/drawing/2014/main" id="{1625B176-333C-9803-ED0B-E7B29B1FB0A7}"/>
              </a:ext>
            </a:extLst>
          </p:cNvPr>
          <p:cNvSpPr txBox="1"/>
          <p:nvPr/>
        </p:nvSpPr>
        <p:spPr>
          <a:xfrm>
            <a:off x="5660570" y="6514646"/>
            <a:ext cx="6672943" cy="338554"/>
          </a:xfrm>
          <a:prstGeom prst="rect">
            <a:avLst/>
          </a:prstGeom>
          <a:noFill/>
        </p:spPr>
        <p:txBody>
          <a:bodyPr wrap="square" rtlCol="0">
            <a:spAutoFit/>
          </a:bodyPr>
          <a:lstStyle/>
          <a:p>
            <a:r>
              <a:rPr lang="nl-NL" sz="1600" b="0" i="0" dirty="0">
                <a:effectLst/>
                <a:latin typeface="+mj-lt"/>
              </a:rPr>
              <a:t>Uit: Handleiding Formuleren leeruitkomsten NCP NLQF 2020</a:t>
            </a:r>
            <a:endParaRPr lang="nl-NL" sz="1600" dirty="0">
              <a:latin typeface="+mj-lt"/>
            </a:endParaRPr>
          </a:p>
        </p:txBody>
      </p:sp>
    </p:spTree>
    <p:extLst>
      <p:ext uri="{BB962C8B-B14F-4D97-AF65-F5344CB8AC3E}">
        <p14:creationId xmlns:p14="http://schemas.microsoft.com/office/powerpoint/2010/main" val="136764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hoofdtekst)"/>
                <a:ea typeface="+mj-ea"/>
                <a:cs typeface="+mj-cs"/>
              </a:rPr>
              <a:t>Flexibilisering |</a:t>
            </a:r>
            <a:r>
              <a:rPr kumimoji="0" lang="nl-NL" sz="2200" b="0" i="0" u="none" strike="noStrike" kern="1200" cap="none" spc="0" normalizeH="0" baseline="0" noProof="0" dirty="0">
                <a:ln>
                  <a:noFill/>
                </a:ln>
                <a:solidFill>
                  <a:prstClr val="black"/>
                </a:solidFill>
                <a:effectLst/>
                <a:uLnTx/>
                <a:uFillTx/>
                <a:latin typeface="Calibri (hoofdtekst)"/>
                <a:ea typeface="+mj-ea"/>
                <a:cs typeface="+mj-cs"/>
              </a:rPr>
              <a:t>Hoe borgen we de kwaliteit? </a:t>
            </a:r>
            <a:r>
              <a:rPr kumimoji="0" lang="nl-NL" sz="1400" b="0" i="0" u="none" strike="noStrike" kern="1200" cap="none" spc="0" normalizeH="0" baseline="0" noProof="0" dirty="0">
                <a:ln>
                  <a:noFill/>
                </a:ln>
                <a:solidFill>
                  <a:prstClr val="black"/>
                </a:solidFill>
                <a:effectLst/>
                <a:uLnTx/>
                <a:uFillTx/>
                <a:latin typeface="Calibri (hoofdtekst)"/>
                <a:ea typeface="+mj-ea"/>
                <a:cs typeface="+mj-cs"/>
                <a:hlinkClick r:id="rId2"/>
              </a:rPr>
              <a:t>Zone Flexibilisering van het onderwijs </a:t>
            </a:r>
            <a:r>
              <a:rPr kumimoji="0" lang="nl-NL" sz="1400" b="0" i="0" u="none" strike="noStrike" kern="1200" cap="none" spc="0" normalizeH="0" baseline="0" noProof="0" dirty="0">
                <a:ln>
                  <a:noFill/>
                </a:ln>
                <a:solidFill>
                  <a:prstClr val="black"/>
                </a:solidFill>
                <a:effectLst/>
                <a:uLnTx/>
                <a:uFillTx/>
                <a:latin typeface="Calibri (hoofdtekst)"/>
                <a:ea typeface="+mj-ea"/>
                <a:cs typeface="+mj-cs"/>
              </a:rPr>
              <a:t>en de Vereniging Hogescholen en Universiteiten van Nederland </a:t>
            </a:r>
            <a:endParaRPr kumimoji="0" lang="nl-NL" sz="1800" b="0" i="0" u="none" strike="noStrike" kern="1200" cap="none" spc="0" normalizeH="0" baseline="0" noProof="0" dirty="0">
              <a:ln>
                <a:noFill/>
              </a:ln>
              <a:solidFill>
                <a:prstClr val="black"/>
              </a:solidFill>
              <a:effectLst/>
              <a:uLnTx/>
              <a:uFillTx/>
              <a:latin typeface="Calibri (hoofdtekst)"/>
              <a:ea typeface="+mj-ea"/>
              <a:cs typeface="+mj-cs"/>
            </a:endParaRP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jdelijke aanduiding voor inhoud 4">
            <a:extLst>
              <a:ext uri="{FF2B5EF4-FFF2-40B4-BE49-F238E27FC236}">
                <a16:creationId xmlns:a16="http://schemas.microsoft.com/office/drawing/2014/main" id="{53E8FC60-0EAC-B8DB-D113-480A9F283CB9}"/>
              </a:ext>
            </a:extLst>
          </p:cNvPr>
          <p:cNvSpPr>
            <a:spLocks noGrp="1"/>
          </p:cNvSpPr>
          <p:nvPr>
            <p:ph idx="1"/>
          </p:nvPr>
        </p:nvSpPr>
        <p:spPr>
          <a:xfrm>
            <a:off x="746760" y="2085023"/>
            <a:ext cx="6665536" cy="4351337"/>
          </a:xfrm>
        </p:spPr>
        <p:txBody>
          <a:bodyPr>
            <a:normAutofit/>
          </a:bodyPr>
          <a:lstStyle/>
          <a:p>
            <a:pPr marL="0" indent="0">
              <a:buNone/>
            </a:pPr>
            <a:r>
              <a:rPr lang="nl-NL" sz="2200" b="1" i="1" dirty="0">
                <a:solidFill>
                  <a:schemeClr val="accent1">
                    <a:lumMod val="50000"/>
                  </a:schemeClr>
                </a:solidFill>
              </a:rPr>
              <a:t>Wat is een microcredential?</a:t>
            </a:r>
          </a:p>
          <a:p>
            <a:r>
              <a:rPr lang="nl-NL" sz="1800" b="0" dirty="0">
                <a:solidFill>
                  <a:srgbClr val="000000"/>
                </a:solidFill>
                <a:effectLst/>
                <a:latin typeface="Calibri" panose="020F0502020204030204" pitchFamily="34" charset="0"/>
              </a:rPr>
              <a:t>Een microcredential is een betrouwbaar certificaat waarmee professionals kunnen aantonen wat ze weten, kunnen en begrijpen na succesvolle afronding van een onderwijseenheid. </a:t>
            </a:r>
          </a:p>
          <a:p>
            <a:r>
              <a:rPr lang="nl-NL" sz="1800" b="0" dirty="0">
                <a:solidFill>
                  <a:srgbClr val="000000"/>
                </a:solidFill>
                <a:effectLst/>
                <a:latin typeface="Calibri" panose="020F0502020204030204" pitchFamily="34" charset="0"/>
              </a:rPr>
              <a:t>Het geeft een zelfstandige waarde aan een kleine onderwijseenheid, met een grootte tussen de 3 en 30 EC (1 EC = 28 studiebelastingsuren). </a:t>
            </a:r>
          </a:p>
          <a:p>
            <a:r>
              <a:rPr lang="nl-NL" sz="1800" b="0" dirty="0">
                <a:solidFill>
                  <a:srgbClr val="000000"/>
                </a:solidFill>
                <a:effectLst/>
                <a:latin typeface="Calibri" panose="020F0502020204030204" pitchFamily="34" charset="0"/>
              </a:rPr>
              <a:t>Het gaat bij een microcredential echter niet alleen om het behaalde eindresultaat maar ook om het gehele proces, de leeractiviteiten en de toetsing. Al deze aspecten geven waarde aan de microcredential. </a:t>
            </a:r>
          </a:p>
          <a:p>
            <a:pPr marL="0" indent="0">
              <a:buNone/>
            </a:pPr>
            <a:endParaRPr lang="nl-NL" sz="2000" dirty="0">
              <a:solidFill>
                <a:schemeClr val="accent1">
                  <a:lumMod val="50000"/>
                </a:schemeClr>
              </a:solidFill>
            </a:endParaRPr>
          </a:p>
          <a:p>
            <a:endParaRPr lang="nl-NL" sz="2000" dirty="0"/>
          </a:p>
          <a:p>
            <a:pPr marL="0" indent="0">
              <a:buNone/>
            </a:pPr>
            <a:endParaRPr lang="nl-NL" b="1" dirty="0">
              <a:solidFill>
                <a:schemeClr val="accent6">
                  <a:lumMod val="75000"/>
                </a:schemeClr>
              </a:solidFill>
            </a:endParaRPr>
          </a:p>
        </p:txBody>
      </p:sp>
      <p:pic>
        <p:nvPicPr>
          <p:cNvPr id="3" name="Afbeelding 2">
            <a:extLst>
              <a:ext uri="{FF2B5EF4-FFF2-40B4-BE49-F238E27FC236}">
                <a16:creationId xmlns:a16="http://schemas.microsoft.com/office/drawing/2014/main" id="{F7E5C8AE-3C8F-70AB-5D13-06C653158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811" y="2297784"/>
            <a:ext cx="3474777" cy="3022962"/>
          </a:xfrm>
          <a:prstGeom prst="rect">
            <a:avLst/>
          </a:prstGeom>
        </p:spPr>
      </p:pic>
    </p:spTree>
    <p:extLst>
      <p:ext uri="{BB962C8B-B14F-4D97-AF65-F5344CB8AC3E}">
        <p14:creationId xmlns:p14="http://schemas.microsoft.com/office/powerpoint/2010/main" val="1408176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AE9F88-E5A4-921E-01A0-D415558C0983}"/>
              </a:ext>
            </a:extLst>
          </p:cNvPr>
          <p:cNvSpPr>
            <a:spLocks noGrp="1"/>
          </p:cNvSpPr>
          <p:nvPr>
            <p:ph idx="1"/>
          </p:nvPr>
        </p:nvSpPr>
        <p:spPr>
          <a:xfrm>
            <a:off x="4509243" y="1702970"/>
            <a:ext cx="6939171" cy="4653380"/>
          </a:xfrm>
        </p:spPr>
        <p:txBody>
          <a:bodyPr>
            <a:normAutofit fontScale="85000" lnSpcReduction="20000"/>
          </a:bodyPr>
          <a:lstStyle/>
          <a:p>
            <a:pPr marL="0" indent="0">
              <a:buNone/>
            </a:pPr>
            <a:r>
              <a:rPr lang="nl-NL" sz="2200" b="1" i="1" dirty="0">
                <a:solidFill>
                  <a:schemeClr val="accent1">
                    <a:lumMod val="50000"/>
                  </a:schemeClr>
                </a:solidFill>
              </a:rPr>
              <a:t>Wat is de meerwaarde van een microcredential?</a:t>
            </a:r>
          </a:p>
          <a:p>
            <a:r>
              <a:rPr lang="nl-NL" sz="1900" b="0" dirty="0">
                <a:solidFill>
                  <a:srgbClr val="000000"/>
                </a:solidFill>
                <a:effectLst/>
                <a:latin typeface="Calibri" panose="020F0502020204030204" pitchFamily="34" charset="0"/>
              </a:rPr>
              <a:t>De microcredential voegt een kwaliteitskeurmerk toe aan kortere onderwijseenheden, waardoor de (betalende) deelnemer/werkgever ervan op aan kan dat de cursus zo is opgezet dat leeruitkomsten daadwerkelijk bereikt worden en het onderwijs van een accreditatiewaardig niveau is. </a:t>
            </a:r>
          </a:p>
          <a:p>
            <a:r>
              <a:rPr lang="nl-NL" sz="1900" b="0" dirty="0">
                <a:solidFill>
                  <a:srgbClr val="000000"/>
                </a:solidFill>
                <a:effectLst/>
                <a:latin typeface="Calibri" panose="020F0502020204030204" pitchFamily="34" charset="0"/>
              </a:rPr>
              <a:t>De microcredential maakt de behaalde leeruitkomsten herleidbaar en controleerbaar, omdat er landelijk geregistreerd zal worden wie welke microcredential heeft behaald</a:t>
            </a:r>
            <a:r>
              <a:rPr lang="nl-NL" sz="1900" b="0" i="1" dirty="0">
                <a:solidFill>
                  <a:srgbClr val="000000"/>
                </a:solidFill>
                <a:effectLst/>
                <a:latin typeface="Calibri" panose="020F0502020204030204" pitchFamily="34" charset="0"/>
              </a:rPr>
              <a:t>.</a:t>
            </a:r>
            <a:r>
              <a:rPr lang="nl-NL" sz="1900" b="0" i="0" dirty="0">
                <a:solidFill>
                  <a:srgbClr val="000000"/>
                </a:solidFill>
                <a:effectLst/>
                <a:latin typeface="Calibri" panose="020F0502020204030204" pitchFamily="34" charset="0"/>
              </a:rPr>
              <a:t> </a:t>
            </a:r>
            <a:endParaRPr lang="nl-NL" sz="1900" b="1" i="1" dirty="0">
              <a:solidFill>
                <a:schemeClr val="accent1">
                  <a:lumMod val="50000"/>
                </a:schemeClr>
              </a:solidFill>
            </a:endParaRPr>
          </a:p>
          <a:p>
            <a:pPr marL="0" indent="0">
              <a:buNone/>
            </a:pPr>
            <a:r>
              <a:rPr lang="nl-NL" sz="2200" b="1" i="1" dirty="0">
                <a:solidFill>
                  <a:schemeClr val="accent1">
                    <a:lumMod val="50000"/>
                  </a:schemeClr>
                </a:solidFill>
              </a:rPr>
              <a:t>Voordelen</a:t>
            </a:r>
            <a:r>
              <a:rPr lang="nl-NL" sz="2100" b="1" i="1" dirty="0">
                <a:solidFill>
                  <a:schemeClr val="accent1">
                    <a:lumMod val="50000"/>
                  </a:schemeClr>
                </a:solidFill>
              </a:rPr>
              <a:t>:</a:t>
            </a:r>
            <a:endParaRPr lang="nl-NL" sz="2100" dirty="0"/>
          </a:p>
          <a:p>
            <a:pPr algn="l" rtl="0" fontAlgn="base">
              <a:buFont typeface="Arial" panose="020B0604020202020204" pitchFamily="34" charset="0"/>
              <a:buChar char="•"/>
            </a:pPr>
            <a:r>
              <a:rPr lang="nl-NL" sz="1900" dirty="0">
                <a:solidFill>
                  <a:srgbClr val="000000"/>
                </a:solidFill>
                <a:effectLst/>
                <a:latin typeface="Calibri" panose="020F0502020204030204" pitchFamily="34" charset="0"/>
              </a:rPr>
              <a:t>Werken mee aan de professionalisering en mogelijkheden van onderwijs voor professionals; Hierdoor krijgt de (door)ontwikkeling van kortdurend onderwijsaanbod een impuls dat goed aansluit op werkgebieden waar de benodigde kennis zich snel ontwikkeld (Leven Lang Ontwikkelen).  </a:t>
            </a:r>
          </a:p>
          <a:p>
            <a:pPr fontAlgn="base"/>
            <a:r>
              <a:rPr lang="nl-NL" sz="1900" dirty="0">
                <a:solidFill>
                  <a:srgbClr val="000000"/>
                </a:solidFill>
                <a:effectLst/>
                <a:latin typeface="Calibri" panose="020F0502020204030204" pitchFamily="34" charset="0"/>
              </a:rPr>
              <a:t>Bieden de mogelijkheid om werknemers gericht, flexibel en kortdurend onderwijs om </a:t>
            </a:r>
            <a:r>
              <a:rPr lang="nl-NL" sz="1900" dirty="0" err="1">
                <a:solidFill>
                  <a:srgbClr val="000000"/>
                </a:solidFill>
                <a:effectLst/>
                <a:latin typeface="Calibri" panose="020F0502020204030204" pitchFamily="34" charset="0"/>
              </a:rPr>
              <a:t>om</a:t>
            </a:r>
            <a:r>
              <a:rPr lang="nl-NL" sz="1900" dirty="0">
                <a:solidFill>
                  <a:srgbClr val="000000"/>
                </a:solidFill>
                <a:effectLst/>
                <a:latin typeface="Calibri" panose="020F0502020204030204" pitchFamily="34" charset="0"/>
              </a:rPr>
              <a:t> of bij te scholen zonder meteen een graad te moeten behalen.  </a:t>
            </a:r>
          </a:p>
          <a:p>
            <a:pPr algn="l" rtl="0" fontAlgn="base">
              <a:buFont typeface="Arial" panose="020B0604020202020204" pitchFamily="34" charset="0"/>
              <a:buChar char="•"/>
            </a:pPr>
            <a:r>
              <a:rPr lang="nl-NL" sz="1900" dirty="0">
                <a:solidFill>
                  <a:srgbClr val="000000"/>
                </a:solidFill>
                <a:effectLst/>
                <a:latin typeface="Calibri" panose="020F0502020204030204" pitchFamily="34" charset="0"/>
              </a:rPr>
              <a:t>Er is meer informatie beschikbaar over het onderwijs behorend bij de microcredential dan met een ander certificaat. Inhoud en leeruitkomsten van het onderwijs behorend bij de microcredential zijn terug te vinden en geven de mogelijkheid om te beoordelen wat de kennis is die een (potentiële) werknemer heeft vergaard.  </a:t>
            </a:r>
          </a:p>
          <a:p>
            <a:pPr marL="0" indent="0">
              <a:buNone/>
            </a:pPr>
            <a:endParaRPr lang="nl-NL" dirty="0"/>
          </a:p>
        </p:txBody>
      </p:sp>
      <p:sp>
        <p:nvSpPr>
          <p:cNvPr id="4" name="Tijdelijke aanduiding voor dianummer 3">
            <a:extLst>
              <a:ext uri="{FF2B5EF4-FFF2-40B4-BE49-F238E27FC236}">
                <a16:creationId xmlns:a16="http://schemas.microsoft.com/office/drawing/2014/main" id="{3B69791C-E33B-0E79-7125-5D826334DB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el 1">
            <a:extLst>
              <a:ext uri="{FF2B5EF4-FFF2-40B4-BE49-F238E27FC236}">
                <a16:creationId xmlns:a16="http://schemas.microsoft.com/office/drawing/2014/main" id="{2040CCB9-6B29-D05F-7B51-41A096CEBAB1}"/>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hoofdtekst)"/>
                <a:ea typeface="+mj-ea"/>
                <a:cs typeface="+mj-cs"/>
              </a:rPr>
              <a:t>Flexibilisering |</a:t>
            </a:r>
            <a:r>
              <a:rPr kumimoji="0" lang="nl-NL" sz="2200" b="0" i="0" u="none" strike="noStrike" kern="1200" cap="none" spc="0" normalizeH="0" baseline="0" noProof="0" dirty="0">
                <a:ln>
                  <a:noFill/>
                </a:ln>
                <a:solidFill>
                  <a:prstClr val="black"/>
                </a:solidFill>
                <a:effectLst/>
                <a:uLnTx/>
                <a:uFillTx/>
                <a:latin typeface="Calibri (hoofdtekst)"/>
                <a:ea typeface="+mj-ea"/>
                <a:cs typeface="+mj-cs"/>
              </a:rPr>
              <a:t>Hoe borgen we de kwaliteit? </a:t>
            </a:r>
            <a:r>
              <a:rPr kumimoji="0" lang="nl-NL" sz="1800" b="0" i="0" u="none" strike="noStrike" kern="1200" cap="none" spc="0" normalizeH="0" baseline="0" noProof="0" dirty="0">
                <a:ln>
                  <a:noFill/>
                </a:ln>
                <a:solidFill>
                  <a:prstClr val="black"/>
                </a:solidFill>
                <a:effectLst/>
                <a:uLnTx/>
                <a:uFillTx/>
                <a:latin typeface="Calibri (hoofdtekst)"/>
                <a:ea typeface="+mj-ea"/>
                <a:cs typeface="+mj-cs"/>
                <a:hlinkClick r:id="rId2"/>
              </a:rPr>
              <a:t>Landelijke Pilot Microcredentials</a:t>
            </a:r>
            <a:endParaRPr kumimoji="0" lang="nl-NL" sz="2200" b="0" i="0" u="none" strike="noStrike" kern="1200" cap="none" spc="0" normalizeH="0" baseline="0" noProof="0" dirty="0">
              <a:ln>
                <a:noFill/>
              </a:ln>
              <a:solidFill>
                <a:prstClr val="black"/>
              </a:solidFill>
              <a:effectLst/>
              <a:uLnTx/>
              <a:uFillTx/>
              <a:latin typeface="Calibri (hoofdtekst)"/>
              <a:ea typeface="+mj-ea"/>
              <a:cs typeface="+mj-cs"/>
            </a:endParaRPr>
          </a:p>
        </p:txBody>
      </p:sp>
      <p:pic>
        <p:nvPicPr>
          <p:cNvPr id="6" name="Afbeelding 5">
            <a:extLst>
              <a:ext uri="{FF2B5EF4-FFF2-40B4-BE49-F238E27FC236}">
                <a16:creationId xmlns:a16="http://schemas.microsoft.com/office/drawing/2014/main" id="{AD1ADA17-0BB8-3F70-04D9-C597635643DE}"/>
              </a:ext>
            </a:extLst>
          </p:cNvPr>
          <p:cNvPicPr>
            <a:picLocks noChangeAspect="1"/>
          </p:cNvPicPr>
          <p:nvPr/>
        </p:nvPicPr>
        <p:blipFill>
          <a:blip r:embed="rId3"/>
          <a:stretch>
            <a:fillRect/>
          </a:stretch>
        </p:blipFill>
        <p:spPr>
          <a:xfrm>
            <a:off x="838200" y="2366700"/>
            <a:ext cx="3481118" cy="3023878"/>
          </a:xfrm>
          <a:prstGeom prst="rect">
            <a:avLst/>
          </a:prstGeom>
        </p:spPr>
      </p:pic>
    </p:spTree>
    <p:extLst>
      <p:ext uri="{BB962C8B-B14F-4D97-AF65-F5344CB8AC3E}">
        <p14:creationId xmlns:p14="http://schemas.microsoft.com/office/powerpoint/2010/main" val="2943930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AE9F88-E5A4-921E-01A0-D415558C0983}"/>
              </a:ext>
            </a:extLst>
          </p:cNvPr>
          <p:cNvSpPr>
            <a:spLocks noGrp="1"/>
          </p:cNvSpPr>
          <p:nvPr>
            <p:ph idx="1"/>
          </p:nvPr>
        </p:nvSpPr>
        <p:spPr>
          <a:xfrm>
            <a:off x="838200" y="2182927"/>
            <a:ext cx="10696574" cy="4351338"/>
          </a:xfrm>
        </p:spPr>
        <p:txBody>
          <a:bodyPr>
            <a:normAutofit fontScale="25000" lnSpcReduction="20000"/>
          </a:bodyPr>
          <a:lstStyle/>
          <a:p>
            <a:r>
              <a:rPr lang="nl-NL" sz="6400" dirty="0">
                <a:latin typeface="Calibri "/>
              </a:rPr>
              <a:t>De kwaliteit van het met microcredentials gecertificeerde onderwijs wordt geborgd op basis van de Standaarden en richtlijnen voor kwaliteitszorg in de Europese hogeronderwijsruimte (ESG).</a:t>
            </a:r>
          </a:p>
          <a:p>
            <a:r>
              <a:rPr lang="nl-NL" sz="6400" dirty="0"/>
              <a:t>De instelling heeft een intern kwaliteitszorg-proces ingericht voor het ontwerp, erkenning en de borging van kwaliteit van de microcredentials.</a:t>
            </a:r>
          </a:p>
          <a:p>
            <a:r>
              <a:rPr lang="nl-NL" sz="6400" dirty="0"/>
              <a:t>Er is door de instelling een orgaan of meerdere organen aangewezen welke het eindniveau van microcredential-gecertificeerd onderwijs kan garanderen.</a:t>
            </a:r>
          </a:p>
          <a:p>
            <a:r>
              <a:rPr lang="nl-NL" sz="6400" dirty="0"/>
              <a:t>Er is een vorm van onderwijsevaluatie, inspraak en mogelijkheid tot indienen klachten georganiseerd voor deelnemers van mc-gecertificeerd onderwijs.</a:t>
            </a:r>
          </a:p>
          <a:p>
            <a:r>
              <a:rPr lang="nl-NL" sz="6400" dirty="0"/>
              <a:t>De richtlijn voor microcredentials is dat het gaat om onderwijseenheden die niet kleiner zijn dan 3 EC en niet groter dan 30 EC.</a:t>
            </a:r>
          </a:p>
          <a:p>
            <a:r>
              <a:rPr lang="nl-NL" sz="6400" dirty="0"/>
              <a:t>Het onderwijs dat gecertificeerd wordt met een microcredential is inhoudelijk gerelateerd aan het onderwijs- en/of onderzoeksportfolio van de instelling. Dit kan zowel bestaand als nieuw (door)ontwikkeld onderwijs zijn.</a:t>
            </a:r>
          </a:p>
          <a:p>
            <a:r>
              <a:rPr lang="nl-NL" sz="6400" dirty="0"/>
              <a:t>Voor het beschrijven van de inhoud van microcredentials nemen we het Europese kader over dat uitgaat van leerwegonafhankelijk geformuleerde learning outcomes. Learning outcomes kunnen in het Nederlands vertaald worden als leeruitkomsten en/of leerresultaten. De methodiek voor het formuleren van leeruitkomsten is aan de instelling.</a:t>
            </a:r>
          </a:p>
          <a:p>
            <a:r>
              <a:rPr lang="nl-NL" sz="6400" dirty="0"/>
              <a:t>Instellingen erkennen in principe de (gevalideerde) leeruitkomsten van reeds en/of elders behaalde microcredentials. Of dit eventueel leidt tot instroom en/of vrijstelling blijft vallen onder het mandaat van de Examencommissie of een ander daartoe door de instelling aangewezen orgaan.</a:t>
            </a:r>
          </a:p>
          <a:p>
            <a:pPr marL="0" indent="0" algn="r">
              <a:buNone/>
            </a:pPr>
            <a:r>
              <a:rPr lang="nl-NL" sz="4800" dirty="0">
                <a:hlinkClick r:id="rId3"/>
              </a:rPr>
              <a:t>https://wiki.surfnet.nl/display/Edubadges/Kwaliteitskader+Pilot+Microcredentials</a:t>
            </a:r>
            <a:r>
              <a:rPr lang="nl-NL" sz="4800" dirty="0"/>
              <a:t> </a:t>
            </a:r>
          </a:p>
        </p:txBody>
      </p:sp>
      <p:sp>
        <p:nvSpPr>
          <p:cNvPr id="4" name="Tijdelijke aanduiding voor dianummer 3">
            <a:extLst>
              <a:ext uri="{FF2B5EF4-FFF2-40B4-BE49-F238E27FC236}">
                <a16:creationId xmlns:a16="http://schemas.microsoft.com/office/drawing/2014/main" id="{3B69791C-E33B-0E79-7125-5D826334DB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el 1">
            <a:extLst>
              <a:ext uri="{FF2B5EF4-FFF2-40B4-BE49-F238E27FC236}">
                <a16:creationId xmlns:a16="http://schemas.microsoft.com/office/drawing/2014/main" id="{2040CCB9-6B29-D05F-7B51-41A096CEBAB1}"/>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hoofdtekst)"/>
                <a:ea typeface="+mj-ea"/>
                <a:cs typeface="+mj-cs"/>
              </a:rPr>
              <a:t>Flexibilisering |</a:t>
            </a:r>
            <a:r>
              <a:rPr kumimoji="0" lang="nl-NL" sz="2200" b="0" i="0" u="none" strike="noStrike" kern="1200" cap="none" spc="0" normalizeH="0" baseline="0" noProof="0" dirty="0">
                <a:ln>
                  <a:noFill/>
                </a:ln>
                <a:solidFill>
                  <a:prstClr val="black"/>
                </a:solidFill>
                <a:effectLst/>
                <a:uLnTx/>
                <a:uFillTx/>
                <a:latin typeface="Calibri (hoofdtekst)"/>
                <a:ea typeface="+mj-ea"/>
                <a:cs typeface="+mj-cs"/>
              </a:rPr>
              <a:t>Hoe borgen we de kwaliteit? </a:t>
            </a:r>
            <a:r>
              <a:rPr kumimoji="0" lang="nl-NL" sz="1800" b="0" i="0" u="none" strike="noStrike" kern="1200" cap="none" spc="0" normalizeH="0" baseline="0" noProof="0" dirty="0">
                <a:ln>
                  <a:noFill/>
                </a:ln>
                <a:solidFill>
                  <a:prstClr val="black"/>
                </a:solidFill>
                <a:effectLst/>
                <a:uLnTx/>
                <a:uFillTx/>
                <a:latin typeface="Calibri (hoofdtekst)"/>
                <a:ea typeface="+mj-ea"/>
                <a:cs typeface="+mj-cs"/>
                <a:hlinkClick r:id="rId4"/>
              </a:rPr>
              <a:t>Landelijke Pilot Microcredentials</a:t>
            </a:r>
            <a:endParaRPr kumimoji="0" lang="nl-NL" sz="2400" b="0" i="0" u="none" strike="noStrike" kern="1200" cap="none" spc="0" normalizeH="0" baseline="0" noProof="0" dirty="0">
              <a:ln>
                <a:noFill/>
              </a:ln>
              <a:solidFill>
                <a:prstClr val="black"/>
              </a:solidFill>
              <a:effectLst/>
              <a:uLnTx/>
              <a:uFillTx/>
              <a:latin typeface="Calibri (hoofdtekst)"/>
              <a:ea typeface="+mj-ea"/>
              <a:cs typeface="+mj-cs"/>
            </a:endParaRPr>
          </a:p>
        </p:txBody>
      </p:sp>
      <p:pic>
        <p:nvPicPr>
          <p:cNvPr id="2" name="Afbeelding 1">
            <a:extLst>
              <a:ext uri="{FF2B5EF4-FFF2-40B4-BE49-F238E27FC236}">
                <a16:creationId xmlns:a16="http://schemas.microsoft.com/office/drawing/2014/main" id="{3F71C0B9-8870-6135-5413-629884823692}"/>
              </a:ext>
            </a:extLst>
          </p:cNvPr>
          <p:cNvPicPr>
            <a:picLocks noChangeAspect="1"/>
          </p:cNvPicPr>
          <p:nvPr/>
        </p:nvPicPr>
        <p:blipFill>
          <a:blip r:embed="rId5"/>
          <a:stretch>
            <a:fillRect/>
          </a:stretch>
        </p:blipFill>
        <p:spPr>
          <a:xfrm>
            <a:off x="10742617" y="305143"/>
            <a:ext cx="1222365" cy="1061809"/>
          </a:xfrm>
          <a:prstGeom prst="rect">
            <a:avLst/>
          </a:prstGeom>
        </p:spPr>
      </p:pic>
      <p:sp>
        <p:nvSpPr>
          <p:cNvPr id="8" name="Tekstvak 7">
            <a:extLst>
              <a:ext uri="{FF2B5EF4-FFF2-40B4-BE49-F238E27FC236}">
                <a16:creationId xmlns:a16="http://schemas.microsoft.com/office/drawing/2014/main" id="{3C0A7795-1F3C-F96C-57B2-F3936ECC33AB}"/>
              </a:ext>
            </a:extLst>
          </p:cNvPr>
          <p:cNvSpPr txBox="1"/>
          <p:nvPr/>
        </p:nvSpPr>
        <p:spPr>
          <a:xfrm>
            <a:off x="838200" y="1587489"/>
            <a:ext cx="9982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1"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Hoe ziet het kwaliteitskader van de pilot microcredentials er op hoofdlijnen uit?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070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AE9F88-E5A4-921E-01A0-D415558C0983}"/>
              </a:ext>
            </a:extLst>
          </p:cNvPr>
          <p:cNvSpPr>
            <a:spLocks noGrp="1"/>
          </p:cNvSpPr>
          <p:nvPr>
            <p:ph idx="1"/>
          </p:nvPr>
        </p:nvSpPr>
        <p:spPr>
          <a:xfrm>
            <a:off x="4403098" y="1702970"/>
            <a:ext cx="6939171" cy="4351338"/>
          </a:xfrm>
        </p:spPr>
        <p:txBody>
          <a:bodyPr>
            <a:normAutofit/>
          </a:bodyPr>
          <a:lstStyle/>
          <a:p>
            <a:pPr marL="0" indent="0">
              <a:buNone/>
            </a:pPr>
            <a:r>
              <a:rPr lang="nl-NL" sz="2400" b="1" i="1" dirty="0">
                <a:solidFill>
                  <a:schemeClr val="accent1">
                    <a:lumMod val="50000"/>
                  </a:schemeClr>
                </a:solidFill>
              </a:rPr>
              <a:t>Uitreiking eerste microcredentials - Voorbeelden</a:t>
            </a:r>
          </a:p>
          <a:p>
            <a:r>
              <a:rPr lang="nl-NL" sz="1800" dirty="0"/>
              <a:t>Het uitreiken van microcredentials gaat met behulp van de reeds beschikbare Edubadge infrastructuur, bij SURF.</a:t>
            </a:r>
          </a:p>
          <a:p>
            <a:r>
              <a:rPr lang="nl-NL" sz="1800" dirty="0"/>
              <a:t>In juli 2022 heeft </a:t>
            </a:r>
            <a:r>
              <a:rPr lang="nl-NL" sz="1800" dirty="0" err="1"/>
              <a:t>Avans</a:t>
            </a:r>
            <a:r>
              <a:rPr lang="nl-NL" sz="1800" dirty="0"/>
              <a:t> Hogeschool de eerste microcredentials op gebied van Management in de Zorg, Informatica en Bedrijfskunde uitgereikt aan werkende professionals.</a:t>
            </a:r>
          </a:p>
          <a:p>
            <a:r>
              <a:rPr lang="nl-NL" sz="1800" dirty="0">
                <a:effectLst/>
                <a:latin typeface="Calibri" panose="020F0502020204030204" pitchFamily="34" charset="0"/>
                <a:ea typeface="Calibri" panose="020F0502020204030204" pitchFamily="34" charset="0"/>
              </a:rPr>
              <a:t>Saxion wil voor het einde van 2022 de eerste microcredentials uitgeven, daarbij richt Saxion zich in eerste instantie op de modulen van de Saxion Parttime School waarbij gewerkt wordt met leeruitkomsten (zie </a:t>
            </a:r>
            <a:r>
              <a:rPr lang="nl-NL" sz="1800" dirty="0">
                <a:effectLst/>
                <a:latin typeface="Calibri" panose="020F0502020204030204" pitchFamily="34" charset="0"/>
                <a:ea typeface="Calibri" panose="020F0502020204030204" pitchFamily="34" charset="0"/>
                <a:hlinkClick r:id="rId2"/>
              </a:rPr>
              <a:t>blog</a:t>
            </a:r>
            <a:r>
              <a:rPr lang="nl-NL" sz="1800" dirty="0">
                <a:effectLst/>
                <a:latin typeface="Calibri" panose="020F0502020204030204" pitchFamily="34" charset="0"/>
                <a:ea typeface="Calibri" panose="020F0502020204030204" pitchFamily="34" charset="0"/>
              </a:rPr>
              <a:t>:  5 tips voor het opzetten van microcredentials).</a:t>
            </a:r>
          </a:p>
          <a:p>
            <a:endParaRPr lang="nl-NL" sz="1800" dirty="0">
              <a:latin typeface="Calibri" panose="020F0502020204030204" pitchFamily="34" charset="0"/>
              <a:ea typeface="Calibri" panose="020F0502020204030204" pitchFamily="34" charset="0"/>
            </a:endParaRPr>
          </a:p>
          <a:p>
            <a:pPr marL="0" indent="0">
              <a:buNone/>
            </a:pPr>
            <a:endParaRPr lang="nl-NL" sz="1800" dirty="0">
              <a:effectLst/>
              <a:latin typeface="Calibri" panose="020F0502020204030204" pitchFamily="34" charset="0"/>
              <a:ea typeface="Calibri" panose="020F0502020204030204" pitchFamily="34" charset="0"/>
            </a:endParaRPr>
          </a:p>
          <a:p>
            <a:endParaRPr lang="nl-NL" sz="1800" dirty="0">
              <a:latin typeface="Calibri" panose="020F0502020204030204" pitchFamily="34" charset="0"/>
            </a:endParaRPr>
          </a:p>
          <a:p>
            <a:pPr marL="0" indent="0">
              <a:buNone/>
            </a:pPr>
            <a:endParaRPr lang="nl-NL" dirty="0"/>
          </a:p>
        </p:txBody>
      </p:sp>
      <p:sp>
        <p:nvSpPr>
          <p:cNvPr id="4" name="Tijdelijke aanduiding voor dianummer 3">
            <a:extLst>
              <a:ext uri="{FF2B5EF4-FFF2-40B4-BE49-F238E27FC236}">
                <a16:creationId xmlns:a16="http://schemas.microsoft.com/office/drawing/2014/main" id="{3B69791C-E33B-0E79-7125-5D826334DB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el 1">
            <a:extLst>
              <a:ext uri="{FF2B5EF4-FFF2-40B4-BE49-F238E27FC236}">
                <a16:creationId xmlns:a16="http://schemas.microsoft.com/office/drawing/2014/main" id="{2040CCB9-6B29-D05F-7B51-41A096CEBAB1}"/>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hoofdtekst)"/>
                <a:ea typeface="+mj-ea"/>
                <a:cs typeface="+mj-cs"/>
              </a:rPr>
              <a:t>Flexibilisering |</a:t>
            </a:r>
            <a:r>
              <a:rPr kumimoji="0" lang="nl-NL" sz="2200" b="0" i="0" u="none" strike="noStrike" kern="1200" cap="none" spc="0" normalizeH="0" baseline="0" noProof="0" dirty="0">
                <a:ln>
                  <a:noFill/>
                </a:ln>
                <a:solidFill>
                  <a:prstClr val="black"/>
                </a:solidFill>
                <a:effectLst/>
                <a:uLnTx/>
                <a:uFillTx/>
                <a:latin typeface="Calibri (hoofdtekst)"/>
                <a:ea typeface="+mj-ea"/>
                <a:cs typeface="+mj-cs"/>
              </a:rPr>
              <a:t>Hoe borgen we de kwaliteit? </a:t>
            </a:r>
          </a:p>
        </p:txBody>
      </p:sp>
      <p:pic>
        <p:nvPicPr>
          <p:cNvPr id="6" name="Afbeelding 5">
            <a:extLst>
              <a:ext uri="{FF2B5EF4-FFF2-40B4-BE49-F238E27FC236}">
                <a16:creationId xmlns:a16="http://schemas.microsoft.com/office/drawing/2014/main" id="{AD1ADA17-0BB8-3F70-04D9-C597635643DE}"/>
              </a:ext>
            </a:extLst>
          </p:cNvPr>
          <p:cNvPicPr>
            <a:picLocks noChangeAspect="1"/>
          </p:cNvPicPr>
          <p:nvPr/>
        </p:nvPicPr>
        <p:blipFill>
          <a:blip r:embed="rId3"/>
          <a:stretch>
            <a:fillRect/>
          </a:stretch>
        </p:blipFill>
        <p:spPr>
          <a:xfrm>
            <a:off x="10770769" y="5155030"/>
            <a:ext cx="1143000" cy="992869"/>
          </a:xfrm>
          <a:prstGeom prst="rect">
            <a:avLst/>
          </a:prstGeom>
        </p:spPr>
      </p:pic>
      <p:pic>
        <p:nvPicPr>
          <p:cNvPr id="2" name="Afbeelding 1">
            <a:extLst>
              <a:ext uri="{FF2B5EF4-FFF2-40B4-BE49-F238E27FC236}">
                <a16:creationId xmlns:a16="http://schemas.microsoft.com/office/drawing/2014/main" id="{34FFB93B-B9A1-56F8-24E9-7DFAF4196233}"/>
              </a:ext>
            </a:extLst>
          </p:cNvPr>
          <p:cNvPicPr>
            <a:picLocks noChangeAspect="1"/>
          </p:cNvPicPr>
          <p:nvPr/>
        </p:nvPicPr>
        <p:blipFill>
          <a:blip r:embed="rId4"/>
          <a:stretch>
            <a:fillRect/>
          </a:stretch>
        </p:blipFill>
        <p:spPr>
          <a:xfrm>
            <a:off x="783334" y="3338265"/>
            <a:ext cx="3048264" cy="1816765"/>
          </a:xfrm>
          <a:prstGeom prst="rect">
            <a:avLst/>
          </a:prstGeom>
        </p:spPr>
      </p:pic>
    </p:spTree>
    <p:extLst>
      <p:ext uri="{BB962C8B-B14F-4D97-AF65-F5344CB8AC3E}">
        <p14:creationId xmlns:p14="http://schemas.microsoft.com/office/powerpoint/2010/main" val="2773196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33651" y="4806041"/>
            <a:ext cx="10712917" cy="666207"/>
          </a:xfrm>
          <a:solidFill>
            <a:schemeClr val="accent1">
              <a:lumMod val="50000"/>
            </a:schemeClr>
          </a:solidFill>
        </p:spPr>
        <p:txBody>
          <a:bodyPr anchor="ctr">
            <a:normAutofit/>
          </a:bodyPr>
          <a:lstStyle/>
          <a:p>
            <a:r>
              <a:rPr lang="nl-NL" sz="3200" dirty="0">
                <a:solidFill>
                  <a:schemeClr val="bg1"/>
                </a:solidFill>
              </a:rPr>
              <a:t>4. Verkennen van een mooi voorbeeld: FastSwitch</a:t>
            </a:r>
          </a:p>
        </p:txBody>
      </p:sp>
      <p:pic>
        <p:nvPicPr>
          <p:cNvPr id="2" name="Afbeelding 1">
            <a:extLst>
              <a:ext uri="{FF2B5EF4-FFF2-40B4-BE49-F238E27FC236}">
                <a16:creationId xmlns:a16="http://schemas.microsoft.com/office/drawing/2014/main" id="{7544A316-4AF9-4249-B073-3A7F6098B683}"/>
              </a:ext>
            </a:extLst>
          </p:cNvPr>
          <p:cNvPicPr>
            <a:picLocks noChangeAspect="1"/>
          </p:cNvPicPr>
          <p:nvPr/>
        </p:nvPicPr>
        <p:blipFill>
          <a:blip r:embed="rId3"/>
          <a:stretch>
            <a:fillRect/>
          </a:stretch>
        </p:blipFill>
        <p:spPr>
          <a:xfrm>
            <a:off x="3090383" y="700597"/>
            <a:ext cx="6399646" cy="3670385"/>
          </a:xfrm>
          <a:prstGeom prst="rect">
            <a:avLst/>
          </a:prstGeom>
        </p:spPr>
      </p:pic>
      <p:sp>
        <p:nvSpPr>
          <p:cNvPr id="4" name="Tijdelijke aanduiding voor dianummer 3">
            <a:extLst>
              <a:ext uri="{FF2B5EF4-FFF2-40B4-BE49-F238E27FC236}">
                <a16:creationId xmlns:a16="http://schemas.microsoft.com/office/drawing/2014/main" id="{F68A5AB0-715E-2E0D-E128-E5217499C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0AB24787-9A97-F98E-E2F4-41AC43FB735D}"/>
              </a:ext>
            </a:extLst>
          </p:cNvPr>
          <p:cNvSpPr txBox="1"/>
          <p:nvPr/>
        </p:nvSpPr>
        <p:spPr>
          <a:xfrm>
            <a:off x="6096000" y="5788071"/>
            <a:ext cx="6096000" cy="369332"/>
          </a:xfrm>
          <a:prstGeom prst="rect">
            <a:avLst/>
          </a:prstGeom>
          <a:noFill/>
        </p:spPr>
        <p:txBody>
          <a:bodyPr wrap="square">
            <a:spAutoFit/>
          </a:bodyPr>
          <a:lstStyle/>
          <a:p>
            <a:r>
              <a:rPr lang="nl-NL" dirty="0">
                <a:hlinkClick r:id="rId4"/>
              </a:rPr>
              <a:t>https://fastswitch.nl/</a:t>
            </a:r>
            <a:endParaRPr lang="nl-NL" dirty="0"/>
          </a:p>
        </p:txBody>
      </p:sp>
    </p:spTree>
    <p:extLst>
      <p:ext uri="{BB962C8B-B14F-4D97-AF65-F5344CB8AC3E}">
        <p14:creationId xmlns:p14="http://schemas.microsoft.com/office/powerpoint/2010/main" val="389802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kop, koffie, tafel, zitten&#10;&#10;Automatisch gegenereerde beschrijving">
            <a:extLst>
              <a:ext uri="{FF2B5EF4-FFF2-40B4-BE49-F238E27FC236}">
                <a16:creationId xmlns:a16="http://schemas.microsoft.com/office/drawing/2014/main" id="{668C3B04-B065-6659-22BF-22A8FE67E691}"/>
              </a:ext>
            </a:extLst>
          </p:cNvPr>
          <p:cNvPicPr>
            <a:picLocks noChangeAspect="1"/>
          </p:cNvPicPr>
          <p:nvPr/>
        </p:nvPicPr>
        <p:blipFill rotWithShape="1">
          <a:blip r:embed="rId3">
            <a:extLst>
              <a:ext uri="{28A0092B-C50C-407E-A947-70E740481C1C}">
                <a14:useLocalDpi xmlns:a14="http://schemas.microsoft.com/office/drawing/2010/main" val="0"/>
              </a:ext>
            </a:extLst>
          </a:blip>
          <a:srcRect l="6760" r="19257"/>
          <a:stretch/>
        </p:blipFill>
        <p:spPr>
          <a:xfrm>
            <a:off x="0" y="2023601"/>
            <a:ext cx="3759200" cy="3385321"/>
          </a:xfrm>
          <a:prstGeom prst="rect">
            <a:avLst/>
          </a:prstGeom>
        </p:spPr>
      </p:pic>
      <p:sp>
        <p:nvSpPr>
          <p:cNvPr id="5" name="Rechthoek 4">
            <a:extLst>
              <a:ext uri="{FF2B5EF4-FFF2-40B4-BE49-F238E27FC236}">
                <a16:creationId xmlns:a16="http://schemas.microsoft.com/office/drawing/2014/main" id="{7D7CB003-4131-9CD3-8B16-D02693D8C19A}"/>
              </a:ext>
            </a:extLst>
          </p:cNvPr>
          <p:cNvSpPr/>
          <p:nvPr/>
        </p:nvSpPr>
        <p:spPr>
          <a:xfrm>
            <a:off x="0" y="1992350"/>
            <a:ext cx="12192000" cy="3416320"/>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a:ln>
                  <a:noFill/>
                </a:ln>
                <a:solidFill>
                  <a:prstClr val="black"/>
                </a:solidFill>
                <a:effectLst/>
                <a:uLnTx/>
                <a:uFillTx/>
                <a:latin typeface="Calibri (hoofdtekst)"/>
                <a:ea typeface="+mj-ea"/>
                <a:cs typeface="+mj-cs"/>
              </a:rPr>
              <a:t>Agenda</a:t>
            </a:r>
            <a:endParaRPr kumimoji="0" lang="nl-NL" sz="2200" b="0" i="0" u="none" strike="noStrike" kern="1200" cap="none" spc="0" normalizeH="0" baseline="0" noProof="0">
              <a:ln>
                <a:noFill/>
              </a:ln>
              <a:solidFill>
                <a:prstClr val="black"/>
              </a:solidFill>
              <a:effectLst/>
              <a:uLnTx/>
              <a:uFillTx/>
              <a:latin typeface="Calibri (hoofdtekst)"/>
              <a:ea typeface="+mj-ea"/>
              <a:cs typeface="+mj-cs"/>
            </a:endParaRP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F8CDD07D-00E3-EF33-E07A-97FA663C6D68}"/>
              </a:ext>
            </a:extLst>
          </p:cNvPr>
          <p:cNvSpPr txBox="1"/>
          <p:nvPr/>
        </p:nvSpPr>
        <p:spPr>
          <a:xfrm>
            <a:off x="4114800" y="2054600"/>
            <a:ext cx="7945120"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Welkom, doelstelling en check-in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nl-NL" sz="2400" dirty="0">
                <a:solidFill>
                  <a:prstClr val="black"/>
                </a:solidFill>
                <a:latin typeface="Calibri" panose="020F0502020204030204"/>
              </a:rPr>
              <a:t>Kennismaken: VH</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programma LLO en de Nationale LLO Katalysator</a:t>
            </a:r>
          </a:p>
          <a:p>
            <a:pPr marR="0" lvl="0" algn="l" defTabSz="914400" rtl="0" eaLnBrk="1" fontAlgn="auto" latinLnBrk="0" hangingPunct="1">
              <a:lnSpc>
                <a:spcPct val="100000"/>
              </a:lnSpc>
              <a:spcBef>
                <a:spcPts val="0"/>
              </a:spcBef>
              <a:spcAft>
                <a:spcPts val="0"/>
              </a:spcAft>
              <a:buClrTx/>
              <a:buSzTx/>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3.  Flexibilisering van onderwijs – hoe doe je dat?</a:t>
            </a:r>
          </a:p>
          <a:p>
            <a:pPr marL="800100" lvl="1" indent="-342900">
              <a:buFont typeface="Courier New" panose="02070309020205020404" pitchFamily="49" charset="0"/>
              <a:buChar char="o"/>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Flexibilisering</a:t>
            </a:r>
          </a:p>
          <a:p>
            <a:pPr marL="800100" lvl="1" indent="-342900">
              <a:buFont typeface="Courier New" panose="02070309020205020404" pitchFamily="49" charset="0"/>
              <a:buChar char="o"/>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Werken met leeruitkomsten</a:t>
            </a:r>
          </a:p>
          <a:p>
            <a:pPr marL="800100" lvl="1" indent="-342900">
              <a:buFont typeface="Courier New" panose="02070309020205020404" pitchFamily="49" charset="0"/>
              <a:buChar char="o"/>
            </a:pPr>
            <a:r>
              <a:rPr lang="nl-NL" sz="2400" dirty="0">
                <a:solidFill>
                  <a:prstClr val="black"/>
                </a:solidFill>
                <a:latin typeface="Calibri" panose="020F0502020204030204"/>
              </a:rPr>
              <a:t>Microcredentialing</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nl-NL" sz="2400" dirty="0">
                <a:solidFill>
                  <a:prstClr val="black"/>
                </a:solidFill>
                <a:latin typeface="Calibri" panose="020F0502020204030204"/>
              </a:rPr>
              <a:t>4. Verkennen van een mooi voorbeeld: FastSwitch</a:t>
            </a:r>
          </a:p>
          <a:p>
            <a:pPr marR="0" lvl="0" algn="l" defTabSz="914400" rtl="0" eaLnBrk="1" fontAlgn="auto" latinLnBrk="0" hangingPunct="1">
              <a:lnSpc>
                <a:spcPct val="100000"/>
              </a:lnSpc>
              <a:spcBef>
                <a:spcPts val="0"/>
              </a:spcBef>
              <a:spcAft>
                <a:spcPts val="0"/>
              </a:spcAft>
              <a:buClrTx/>
              <a:buSzTx/>
              <a:tabLst/>
              <a:defRPr/>
            </a:pPr>
            <a:r>
              <a:rPr lang="nl-NL" sz="2400" dirty="0">
                <a:solidFill>
                  <a:prstClr val="black"/>
                </a:solidFill>
                <a:latin typeface="Calibri" panose="020F0502020204030204"/>
              </a:rPr>
              <a:t>5. Inventariseren: wat gebeurt er al bij de diverse hogescholen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31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E4BEC5C8-0A93-4D13-A7D6-17A8CA0D1669}"/>
              </a:ext>
            </a:extLst>
          </p:cNvPr>
          <p:cNvPicPr>
            <a:picLocks noChangeAspect="1"/>
          </p:cNvPicPr>
          <p:nvPr/>
        </p:nvPicPr>
        <p:blipFill rotWithShape="1">
          <a:blip r:embed="rId2" cstate="hqprint">
            <a:alphaModFix amt="30000"/>
            <a:extLst>
              <a:ext uri="{28A0092B-C50C-407E-A947-70E740481C1C}">
                <a14:useLocalDpi xmlns:a14="http://schemas.microsoft.com/office/drawing/2010/main"/>
              </a:ext>
            </a:extLst>
          </a:blip>
          <a:srcRect/>
          <a:stretch/>
        </p:blipFill>
        <p:spPr>
          <a:xfrm>
            <a:off x="20" y="975"/>
            <a:ext cx="12191980" cy="6858000"/>
          </a:xfrm>
          <a:prstGeom prst="rect">
            <a:avLst/>
          </a:prstGeom>
        </p:spPr>
      </p:pic>
      <p:sp>
        <p:nvSpPr>
          <p:cNvPr id="2" name="Titel 1">
            <a:extLst>
              <a:ext uri="{FF2B5EF4-FFF2-40B4-BE49-F238E27FC236}">
                <a16:creationId xmlns:a16="http://schemas.microsoft.com/office/drawing/2014/main" id="{81FD1EDD-CDCD-4334-B65E-B0E74E1E7004}"/>
              </a:ext>
            </a:extLst>
          </p:cNvPr>
          <p:cNvSpPr>
            <a:spLocks noGrp="1"/>
          </p:cNvSpPr>
          <p:nvPr>
            <p:ph type="title"/>
          </p:nvPr>
        </p:nvSpPr>
        <p:spPr/>
        <p:txBody>
          <a:bodyPr>
            <a:normAutofit fontScale="90000"/>
          </a:bodyPr>
          <a:lstStyle/>
          <a:p>
            <a:r>
              <a:rPr lang="nl-NL" dirty="0">
                <a:solidFill>
                  <a:schemeClr val="tx1"/>
                </a:solidFill>
              </a:rPr>
              <a:t>De verschuivingen op de arbeidsmarkt zijn groot en structureel</a:t>
            </a:r>
            <a:endParaRPr lang="x-none" dirty="0">
              <a:solidFill>
                <a:schemeClr val="tx1"/>
              </a:solidFill>
            </a:endParaRPr>
          </a:p>
        </p:txBody>
      </p:sp>
      <p:sp>
        <p:nvSpPr>
          <p:cNvPr id="4" name="Tijdelijke aanduiding voor inhoud 3">
            <a:extLst>
              <a:ext uri="{FF2B5EF4-FFF2-40B4-BE49-F238E27FC236}">
                <a16:creationId xmlns:a16="http://schemas.microsoft.com/office/drawing/2014/main" id="{32B99DD3-B806-4B17-8A21-B89563743687}"/>
              </a:ext>
            </a:extLst>
          </p:cNvPr>
          <p:cNvSpPr>
            <a:spLocks noGrp="1"/>
          </p:cNvSpPr>
          <p:nvPr>
            <p:ph idx="1"/>
          </p:nvPr>
        </p:nvSpPr>
        <p:spPr>
          <a:xfrm>
            <a:off x="1243212" y="1995583"/>
            <a:ext cx="10058400" cy="3760891"/>
          </a:xfrm>
        </p:spPr>
        <p:txBody>
          <a:bodyPr>
            <a:normAutofit/>
          </a:bodyPr>
          <a:lstStyle/>
          <a:p>
            <a:pPr>
              <a:lnSpc>
                <a:spcPct val="100000"/>
              </a:lnSpc>
              <a:buFont typeface="Arial" panose="020B0604020202020204" pitchFamily="34" charset="0"/>
              <a:buChar char="•"/>
            </a:pPr>
            <a:r>
              <a:rPr lang="nl-NL" sz="1800" dirty="0">
                <a:solidFill>
                  <a:schemeClr val="tx1"/>
                </a:solidFill>
              </a:rPr>
              <a:t>De ontwikkelingen op de arbeidsmarkt vragen om een loopbrug met efficiënte omscholing voor </a:t>
            </a:r>
            <a:r>
              <a:rPr lang="nl-NL" sz="1800" dirty="0" err="1">
                <a:solidFill>
                  <a:schemeClr val="tx1"/>
                </a:solidFill>
              </a:rPr>
              <a:t>switchers</a:t>
            </a:r>
            <a:endParaRPr lang="nl-NL" sz="1800" dirty="0">
              <a:solidFill>
                <a:schemeClr val="tx1"/>
              </a:solidFill>
            </a:endParaRPr>
          </a:p>
          <a:p>
            <a:pPr>
              <a:lnSpc>
                <a:spcPct val="100000"/>
              </a:lnSpc>
              <a:buFont typeface="Arial" panose="020B0604020202020204" pitchFamily="34" charset="0"/>
              <a:buChar char="•"/>
            </a:pPr>
            <a:r>
              <a:rPr lang="nl-NL" sz="1800" dirty="0">
                <a:solidFill>
                  <a:schemeClr val="tx1"/>
                </a:solidFill>
              </a:rPr>
              <a:t>Een leven lang ontwikkelen wordt het nieuwe normaal</a:t>
            </a:r>
          </a:p>
          <a:p>
            <a:pPr>
              <a:lnSpc>
                <a:spcPct val="100000"/>
              </a:lnSpc>
              <a:buFont typeface="Arial" panose="020B0604020202020204" pitchFamily="34" charset="0"/>
              <a:buChar char="•"/>
            </a:pPr>
            <a:endParaRPr lang="nl-NL" sz="1800" dirty="0">
              <a:solidFill>
                <a:schemeClr val="tx1"/>
              </a:solidFill>
            </a:endParaRPr>
          </a:p>
          <a:p>
            <a:pPr>
              <a:lnSpc>
                <a:spcPct val="100000"/>
              </a:lnSpc>
              <a:buFont typeface="Arial" panose="020B0604020202020204" pitchFamily="34" charset="0"/>
              <a:buChar char="•"/>
            </a:pPr>
            <a:endParaRPr lang="nl-NL" sz="1800" dirty="0">
              <a:solidFill>
                <a:schemeClr val="tx1"/>
              </a:solidFill>
            </a:endParaRPr>
          </a:p>
          <a:p>
            <a:pPr>
              <a:lnSpc>
                <a:spcPct val="100000"/>
              </a:lnSpc>
              <a:buFont typeface="Arial" panose="020B0604020202020204" pitchFamily="34" charset="0"/>
              <a:buChar char="•"/>
            </a:pPr>
            <a:endParaRPr lang="nl-NL" sz="1800" dirty="0">
              <a:solidFill>
                <a:schemeClr val="tx1"/>
              </a:solidFill>
            </a:endParaRPr>
          </a:p>
          <a:p>
            <a:pPr>
              <a:lnSpc>
                <a:spcPct val="100000"/>
              </a:lnSpc>
              <a:buFont typeface="Arial" panose="020B0604020202020204" pitchFamily="34" charset="0"/>
              <a:buChar char="•"/>
            </a:pPr>
            <a:endParaRPr lang="nl-NL" sz="1800" dirty="0">
              <a:solidFill>
                <a:schemeClr val="tx1"/>
              </a:solidFill>
            </a:endParaRPr>
          </a:p>
          <a:p>
            <a:pPr marL="0" indent="0">
              <a:lnSpc>
                <a:spcPct val="100000"/>
              </a:lnSpc>
              <a:buNone/>
            </a:pPr>
            <a:endParaRPr lang="nl-NL" sz="1800" dirty="0">
              <a:solidFill>
                <a:schemeClr val="tx1"/>
              </a:solidFill>
            </a:endParaRPr>
          </a:p>
        </p:txBody>
      </p:sp>
      <p:sp>
        <p:nvSpPr>
          <p:cNvPr id="45" name="object 17">
            <a:extLst>
              <a:ext uri="{FF2B5EF4-FFF2-40B4-BE49-F238E27FC236}">
                <a16:creationId xmlns:a16="http://schemas.microsoft.com/office/drawing/2014/main" id="{7933DB5E-7A10-486E-BB3E-E8D9FB57BA5B}"/>
              </a:ext>
            </a:extLst>
          </p:cNvPr>
          <p:cNvSpPr txBox="1"/>
          <p:nvPr/>
        </p:nvSpPr>
        <p:spPr>
          <a:xfrm>
            <a:off x="4329148" y="5945906"/>
            <a:ext cx="6796052" cy="205184"/>
          </a:xfrm>
          <a:prstGeom prst="rect">
            <a:avLst/>
          </a:prstGeom>
        </p:spPr>
        <p:txBody>
          <a:bodyPr vert="horz" wrap="square" lIns="0" tIns="0" rIns="0" bIns="0" rtlCol="0">
            <a:spAutoFit/>
          </a:bodyPr>
          <a:lstStyle/>
          <a:p>
            <a:pPr marL="7701" marR="0" lvl="0" indent="0" algn="r" defTabSz="914400" rtl="0" eaLnBrk="1" fontAlgn="auto" latinLnBrk="0" hangingPunct="1">
              <a:lnSpc>
                <a:spcPts val="1607"/>
              </a:lnSpc>
              <a:spcBef>
                <a:spcPts val="0"/>
              </a:spcBef>
              <a:spcAft>
                <a:spcPts val="0"/>
              </a:spcAft>
              <a:buClrTx/>
              <a:buSzTx/>
              <a:buFontTx/>
              <a:buNone/>
              <a:tabLst/>
              <a:defRPr/>
            </a:pPr>
            <a:r>
              <a:rPr kumimoji="0" lang="en-US" sz="1395" b="0" i="0" u="none" strike="noStrike" kern="1200" cap="none" spc="0" normalizeH="0" baseline="0" noProof="0" err="1">
                <a:ln>
                  <a:noFill/>
                </a:ln>
                <a:solidFill>
                  <a:srgbClr val="1CADE4"/>
                </a:solidFill>
                <a:effectLst/>
                <a:uLnTx/>
                <a:uFillTx/>
                <a:latin typeface="Tw Cen MT" panose="020F0502020204030204"/>
                <a:ea typeface="+mn-ea"/>
                <a:cs typeface="Arial"/>
              </a:rPr>
              <a:t>Bron</a:t>
            </a:r>
            <a:r>
              <a:rPr kumimoji="0" lang="en-US" sz="1395" b="0" i="0" u="none" strike="noStrike" kern="1200" cap="none" spc="0" normalizeH="0" baseline="0" noProof="0">
                <a:ln>
                  <a:noFill/>
                </a:ln>
                <a:solidFill>
                  <a:srgbClr val="1CADE4"/>
                </a:solidFill>
                <a:effectLst/>
                <a:uLnTx/>
                <a:uFillTx/>
                <a:latin typeface="Tw Cen MT" panose="020F0502020204030204"/>
                <a:ea typeface="+mn-ea"/>
                <a:cs typeface="Arial"/>
              </a:rPr>
              <a:t>: McKinsey - The future of</a:t>
            </a:r>
            <a:r>
              <a:rPr kumimoji="0" lang="en-US" sz="1395" b="0" i="0" u="none" strike="noStrike" kern="1200" cap="none" spc="-21" normalizeH="0" baseline="0" noProof="0">
                <a:ln>
                  <a:noFill/>
                </a:ln>
                <a:solidFill>
                  <a:srgbClr val="1CADE4"/>
                </a:solidFill>
                <a:effectLst/>
                <a:uLnTx/>
                <a:uFillTx/>
                <a:latin typeface="Tw Cen MT" panose="020F0502020204030204"/>
                <a:ea typeface="+mn-ea"/>
                <a:cs typeface="Arial"/>
              </a:rPr>
              <a:t> </a:t>
            </a:r>
            <a:r>
              <a:rPr kumimoji="0" lang="en-US" sz="1395" b="0" i="0" u="none" strike="noStrike" kern="1200" cap="none" spc="0" normalizeH="0" baseline="0" noProof="0">
                <a:ln>
                  <a:noFill/>
                </a:ln>
                <a:solidFill>
                  <a:srgbClr val="1CADE4"/>
                </a:solidFill>
                <a:effectLst/>
                <a:uLnTx/>
                <a:uFillTx/>
                <a:latin typeface="Tw Cen MT" panose="020F0502020204030204"/>
                <a:ea typeface="+mn-ea"/>
                <a:cs typeface="Arial"/>
              </a:rPr>
              <a:t>work</a:t>
            </a:r>
          </a:p>
        </p:txBody>
      </p:sp>
      <p:sp>
        <p:nvSpPr>
          <p:cNvPr id="9" name="Tekstvak 8">
            <a:extLst>
              <a:ext uri="{FF2B5EF4-FFF2-40B4-BE49-F238E27FC236}">
                <a16:creationId xmlns:a16="http://schemas.microsoft.com/office/drawing/2014/main" id="{C8453A55-E914-4DDB-AC72-907E8BCAD44C}"/>
              </a:ext>
            </a:extLst>
          </p:cNvPr>
          <p:cNvSpPr txBox="1"/>
          <p:nvPr/>
        </p:nvSpPr>
        <p:spPr>
          <a:xfrm rot="2380553">
            <a:off x="2988087" y="4869830"/>
            <a:ext cx="7248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white"/>
                </a:solidFill>
                <a:effectLst/>
                <a:uLnTx/>
                <a:uFillTx/>
                <a:latin typeface="Tw Cen MT" panose="020F0502020204030204"/>
                <a:ea typeface="+mn-ea"/>
                <a:cs typeface="+mn-cs"/>
              </a:rPr>
              <a:t>PUSH</a:t>
            </a:r>
            <a:endParaRPr kumimoji="0" lang="x-none" sz="1600" b="1" i="0" u="none" strike="noStrike" kern="1200" cap="none" spc="0" normalizeH="0" baseline="0" noProof="0" err="1">
              <a:ln>
                <a:noFill/>
              </a:ln>
              <a:solidFill>
                <a:prstClr val="white"/>
              </a:solidFill>
              <a:effectLst/>
              <a:uLnTx/>
              <a:uFillTx/>
              <a:latin typeface="Tw Cen MT" panose="020F0502020204030204"/>
              <a:ea typeface="+mn-ea"/>
              <a:cs typeface="+mn-cs"/>
            </a:endParaRPr>
          </a:p>
        </p:txBody>
      </p:sp>
      <p:grpSp>
        <p:nvGrpSpPr>
          <p:cNvPr id="3" name="Groep 2">
            <a:extLst>
              <a:ext uri="{FF2B5EF4-FFF2-40B4-BE49-F238E27FC236}">
                <a16:creationId xmlns:a16="http://schemas.microsoft.com/office/drawing/2014/main" id="{6FAEBAB0-5DAD-4F79-8FC8-5B3EFA6C08F7}"/>
              </a:ext>
            </a:extLst>
          </p:cNvPr>
          <p:cNvGrpSpPr/>
          <p:nvPr/>
        </p:nvGrpSpPr>
        <p:grpSpPr>
          <a:xfrm>
            <a:off x="1314844" y="3080449"/>
            <a:ext cx="9810356" cy="2921876"/>
            <a:chOff x="673823" y="2328849"/>
            <a:chExt cx="11052883" cy="3100186"/>
          </a:xfrm>
        </p:grpSpPr>
        <p:sp>
          <p:nvSpPr>
            <p:cNvPr id="22" name="Vrije vorm: vorm 21">
              <a:extLst>
                <a:ext uri="{FF2B5EF4-FFF2-40B4-BE49-F238E27FC236}">
                  <a16:creationId xmlns:a16="http://schemas.microsoft.com/office/drawing/2014/main" id="{8FF51444-B451-4EA7-8D6F-1AE5E060F562}"/>
                </a:ext>
              </a:extLst>
            </p:cNvPr>
            <p:cNvSpPr/>
            <p:nvPr/>
          </p:nvSpPr>
          <p:spPr>
            <a:xfrm>
              <a:off x="3114368" y="2504589"/>
              <a:ext cx="6030452" cy="2924446"/>
            </a:xfrm>
            <a:custGeom>
              <a:avLst/>
              <a:gdLst>
                <a:gd name="connsiteX0" fmla="*/ 0 w 5811314"/>
                <a:gd name="connsiteY0" fmla="*/ 2937580 h 3672039"/>
                <a:gd name="connsiteX1" fmla="*/ 1564227 w 5811314"/>
                <a:gd name="connsiteY1" fmla="*/ 3499217 h 3672039"/>
                <a:gd name="connsiteX2" fmla="*/ 3833982 w 5811314"/>
                <a:gd name="connsiteY2" fmla="*/ 254722 h 3672039"/>
                <a:gd name="connsiteX3" fmla="*/ 5811314 w 5811314"/>
                <a:gd name="connsiteY3" fmla="*/ 449670 h 3672039"/>
              </a:gdLst>
              <a:ahLst/>
              <a:cxnLst>
                <a:cxn ang="0">
                  <a:pos x="connsiteX0" y="connsiteY0"/>
                </a:cxn>
                <a:cxn ang="0">
                  <a:pos x="connsiteX1" y="connsiteY1"/>
                </a:cxn>
                <a:cxn ang="0">
                  <a:pos x="connsiteX2" y="connsiteY2"/>
                </a:cxn>
                <a:cxn ang="0">
                  <a:pos x="connsiteX3" y="connsiteY3"/>
                </a:cxn>
              </a:cxnLst>
              <a:rect l="l" t="t" r="r" b="b"/>
              <a:pathLst>
                <a:path w="5811314" h="3672039">
                  <a:moveTo>
                    <a:pt x="0" y="2937580"/>
                  </a:moveTo>
                  <a:cubicBezTo>
                    <a:pt x="462615" y="3441970"/>
                    <a:pt x="925230" y="3946360"/>
                    <a:pt x="1564227" y="3499217"/>
                  </a:cubicBezTo>
                  <a:cubicBezTo>
                    <a:pt x="2203224" y="3052074"/>
                    <a:pt x="3126134" y="762980"/>
                    <a:pt x="3833982" y="254722"/>
                  </a:cubicBezTo>
                  <a:cubicBezTo>
                    <a:pt x="4541830" y="-253536"/>
                    <a:pt x="5176572" y="98067"/>
                    <a:pt x="5811314" y="449670"/>
                  </a:cubicBezTo>
                </a:path>
              </a:pathLst>
            </a:custGeom>
            <a:noFill/>
            <a:ln w="190500" cap="rnd">
              <a:gradFill>
                <a:gsLst>
                  <a:gs pos="88000">
                    <a:schemeClr val="accent4"/>
                  </a:gs>
                  <a:gs pos="13000">
                    <a:schemeClr val="accent2">
                      <a:lumMod val="60000"/>
                      <a:lumOff val="40000"/>
                    </a:schemeClr>
                  </a:gs>
                </a:gsLst>
                <a:lin ang="0" scaled="0"/>
              </a:gra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
          <p:nvSpPr>
            <p:cNvPr id="11" name="object 4">
              <a:extLst>
                <a:ext uri="{FF2B5EF4-FFF2-40B4-BE49-F238E27FC236}">
                  <a16:creationId xmlns:a16="http://schemas.microsoft.com/office/drawing/2014/main" id="{44889D1D-E255-441F-ACEE-1C13AA724AAF}"/>
                </a:ext>
              </a:extLst>
            </p:cNvPr>
            <p:cNvSpPr txBox="1"/>
            <p:nvPr/>
          </p:nvSpPr>
          <p:spPr>
            <a:xfrm>
              <a:off x="3361333" y="2740499"/>
              <a:ext cx="2219339" cy="1835743"/>
            </a:xfrm>
            <a:prstGeom prst="rect">
              <a:avLst/>
            </a:prstGeom>
          </p:spPr>
          <p:txBody>
            <a:bodyPr vert="horz" wrap="square" lIns="0" tIns="6546" rIns="0" bIns="0" rtlCol="0">
              <a:spAutoFit/>
            </a:bodyPr>
            <a:lstStyle/>
            <a:p>
              <a:pPr marL="7316" marR="3081" lvl="0" indent="0" algn="l" defTabSz="914400" rtl="0" eaLnBrk="1" fontAlgn="auto" latinLnBrk="0" hangingPunct="1">
                <a:lnSpc>
                  <a:spcPct val="100000"/>
                </a:lnSpc>
                <a:spcBef>
                  <a:spcPts val="52"/>
                </a:spcBef>
                <a:spcAft>
                  <a:spcPts val="0"/>
                </a:spcAft>
                <a:buClrTx/>
                <a:buSzTx/>
                <a:buFontTx/>
                <a:buNone/>
                <a:tabLst/>
                <a:defRPr/>
              </a:pP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1,3 miljoen+ banen</a:t>
              </a: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 verdwijnen door o.a. technologische ontwikkelingen en de Corona Crisis in o.a. </a:t>
              </a: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administratieve functies</a:t>
              </a: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 </a:t>
              </a: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call centers</a:t>
              </a: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 </a:t>
              </a: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horeca</a:t>
              </a: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 </a:t>
              </a: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vervoer</a:t>
              </a: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 etc.</a:t>
              </a:r>
              <a:endParaRPr kumimoji="0" lang="nl-NL" sz="1400" b="0" i="0" u="none" strike="noStrike" kern="1200" cap="none" spc="0" normalizeH="0" baseline="0" noProof="0">
                <a:ln>
                  <a:noFill/>
                </a:ln>
                <a:solidFill>
                  <a:prstClr val="black"/>
                </a:solidFill>
                <a:effectLst/>
                <a:uLnTx/>
                <a:uFillTx/>
                <a:latin typeface="Tw Cen MT" panose="020F0502020204030204"/>
                <a:ea typeface="+mn-ea"/>
                <a:cs typeface="Arial"/>
              </a:endParaRPr>
            </a:p>
          </p:txBody>
        </p:sp>
        <p:sp>
          <p:nvSpPr>
            <p:cNvPr id="17" name="object 4">
              <a:extLst>
                <a:ext uri="{FF2B5EF4-FFF2-40B4-BE49-F238E27FC236}">
                  <a16:creationId xmlns:a16="http://schemas.microsoft.com/office/drawing/2014/main" id="{5AD58E5B-ECA8-42D1-8522-067FC012A82D}"/>
                </a:ext>
              </a:extLst>
            </p:cNvPr>
            <p:cNvSpPr txBox="1"/>
            <p:nvPr/>
          </p:nvSpPr>
          <p:spPr>
            <a:xfrm>
              <a:off x="6387698" y="4151702"/>
              <a:ext cx="2780332" cy="692787"/>
            </a:xfrm>
            <a:prstGeom prst="rect">
              <a:avLst/>
            </a:prstGeom>
          </p:spPr>
          <p:txBody>
            <a:bodyPr vert="horz" wrap="square" lIns="0" tIns="6546" rIns="0" bIns="0" rtlCol="0">
              <a:spAutoFit/>
            </a:bodyPr>
            <a:lstStyle/>
            <a:p>
              <a:pPr marL="7316" marR="3081" lvl="0" indent="0" algn="r" defTabSz="914400" rtl="0" eaLnBrk="1" fontAlgn="auto" latinLnBrk="0" hangingPunct="1">
                <a:lnSpc>
                  <a:spcPct val="100000"/>
                </a:lnSpc>
                <a:spcBef>
                  <a:spcPts val="52"/>
                </a:spcBef>
                <a:spcAft>
                  <a:spcPts val="0"/>
                </a:spcAft>
                <a:buClrTx/>
                <a:buSzTx/>
                <a:buFontTx/>
                <a:buNone/>
                <a:tabLst/>
                <a:defRPr/>
              </a:pP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1,4 miljoen+ mensen</a:t>
              </a:r>
              <a:b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b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tekort in o.a. </a:t>
              </a: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zorg</a:t>
              </a: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 </a:t>
              </a: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onderwijs</a:t>
              </a: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 (</a:t>
              </a: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installatie-)techniek,</a:t>
              </a: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 </a:t>
              </a:r>
              <a:r>
                <a:rPr kumimoji="0" lang="nl-NL" sz="1400" b="1" i="0" u="none" strike="noStrike" kern="1200" cap="none" spc="30" normalizeH="0" baseline="0" noProof="0">
                  <a:ln>
                    <a:noFill/>
                  </a:ln>
                  <a:solidFill>
                    <a:prstClr val="black"/>
                  </a:solidFill>
                  <a:effectLst/>
                  <a:uLnTx/>
                  <a:uFillTx/>
                  <a:latin typeface="Tw Cen MT" panose="020F0502020204030204"/>
                  <a:ea typeface="+mn-ea"/>
                  <a:cs typeface="Arial"/>
                </a:rPr>
                <a:t>ICT</a:t>
              </a:r>
              <a:r>
                <a:rPr kumimoji="0" lang="nl-NL" sz="1400" b="0" i="0" u="none" strike="noStrike" kern="1200" cap="none" spc="30" normalizeH="0" baseline="0" noProof="0">
                  <a:ln>
                    <a:noFill/>
                  </a:ln>
                  <a:solidFill>
                    <a:prstClr val="black"/>
                  </a:solidFill>
                  <a:effectLst/>
                  <a:uLnTx/>
                  <a:uFillTx/>
                  <a:latin typeface="Tw Cen MT" panose="020F0502020204030204"/>
                  <a:ea typeface="+mn-ea"/>
                  <a:cs typeface="Arial"/>
                </a:rPr>
                <a:t> etc.</a:t>
              </a:r>
              <a:endParaRPr kumimoji="0" lang="nl-NL" sz="1400" b="1" i="0" u="none" strike="noStrike" kern="1200" cap="none" spc="0" normalizeH="0" baseline="0" noProof="0">
                <a:ln>
                  <a:noFill/>
                </a:ln>
                <a:solidFill>
                  <a:prstClr val="black"/>
                </a:solidFill>
                <a:effectLst/>
                <a:uLnTx/>
                <a:uFillTx/>
                <a:latin typeface="Tw Cen MT" panose="020F0502020204030204"/>
                <a:ea typeface="+mn-ea"/>
                <a:cs typeface="Arial"/>
              </a:endParaRPr>
            </a:p>
          </p:txBody>
        </p:sp>
        <p:sp>
          <p:nvSpPr>
            <p:cNvPr id="27" name="Tekstvak 26">
              <a:extLst>
                <a:ext uri="{FF2B5EF4-FFF2-40B4-BE49-F238E27FC236}">
                  <a16:creationId xmlns:a16="http://schemas.microsoft.com/office/drawing/2014/main" id="{B7EA5929-652A-47A8-BB1D-1FFE7D5BAF12}"/>
                </a:ext>
              </a:extLst>
            </p:cNvPr>
            <p:cNvSpPr txBox="1"/>
            <p:nvPr/>
          </p:nvSpPr>
          <p:spPr>
            <a:xfrm rot="1126328">
              <a:off x="8260917" y="2468015"/>
              <a:ext cx="675817" cy="3592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black"/>
                  </a:solidFill>
                  <a:effectLst/>
                  <a:uLnTx/>
                  <a:uFillTx/>
                  <a:latin typeface="Tw Cen MT" panose="020F0502020204030204"/>
                  <a:ea typeface="+mn-ea"/>
                  <a:cs typeface="+mn-cs"/>
                </a:rPr>
                <a:t>PULL</a:t>
              </a:r>
              <a:endParaRPr kumimoji="0" lang="x-none" sz="1600" b="1" i="0" u="none" strike="noStrike" kern="1200" cap="none" spc="0" normalizeH="0" baseline="0" noProof="0" err="1">
                <a:ln>
                  <a:noFill/>
                </a:ln>
                <a:solidFill>
                  <a:prstClr val="black"/>
                </a:solidFill>
                <a:effectLst/>
                <a:uLnTx/>
                <a:uFillTx/>
                <a:latin typeface="Tw Cen MT" panose="020F0502020204030204"/>
                <a:ea typeface="+mn-ea"/>
                <a:cs typeface="+mn-cs"/>
              </a:endParaRPr>
            </a:p>
          </p:txBody>
        </p:sp>
        <p:pic>
          <p:nvPicPr>
            <p:cNvPr id="34" name="Graphic 33">
              <a:extLst>
                <a:ext uri="{FF2B5EF4-FFF2-40B4-BE49-F238E27FC236}">
                  <a16:creationId xmlns:a16="http://schemas.microsoft.com/office/drawing/2014/main" id="{BD2C5C1C-452A-45CC-AC81-A4A54F48EA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5169" y="2337520"/>
              <a:ext cx="3358508" cy="3056061"/>
            </a:xfrm>
            <a:prstGeom prst="rect">
              <a:avLst/>
            </a:prstGeom>
          </p:spPr>
        </p:pic>
        <p:grpSp>
          <p:nvGrpSpPr>
            <p:cNvPr id="35" name="Groep 34">
              <a:extLst>
                <a:ext uri="{FF2B5EF4-FFF2-40B4-BE49-F238E27FC236}">
                  <a16:creationId xmlns:a16="http://schemas.microsoft.com/office/drawing/2014/main" id="{D0B26585-687D-45CC-83E9-04C21143993F}"/>
                </a:ext>
              </a:extLst>
            </p:cNvPr>
            <p:cNvGrpSpPr/>
            <p:nvPr/>
          </p:nvGrpSpPr>
          <p:grpSpPr>
            <a:xfrm>
              <a:off x="8946863" y="2328849"/>
              <a:ext cx="2779843" cy="2583556"/>
              <a:chOff x="9057442" y="2933193"/>
              <a:chExt cx="2779843" cy="2583556"/>
            </a:xfrm>
          </p:grpSpPr>
          <p:sp>
            <p:nvSpPr>
              <p:cNvPr id="37" name="Gedeeltelijke cirkel 36">
                <a:extLst>
                  <a:ext uri="{FF2B5EF4-FFF2-40B4-BE49-F238E27FC236}">
                    <a16:creationId xmlns:a16="http://schemas.microsoft.com/office/drawing/2014/main" id="{33AD148B-ABA2-4BB1-BB90-70EC88306D04}"/>
                  </a:ext>
                </a:extLst>
              </p:cNvPr>
              <p:cNvSpPr/>
              <p:nvPr/>
            </p:nvSpPr>
            <p:spPr>
              <a:xfrm>
                <a:off x="9369011" y="3048475"/>
                <a:ext cx="2468274" cy="2468274"/>
              </a:xfrm>
              <a:prstGeom prst="pie">
                <a:avLst>
                  <a:gd name="adj1" fmla="val 14226294"/>
                  <a:gd name="adj2" fmla="val 97136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
            <p:nvSpPr>
              <p:cNvPr id="38" name="Gedeeltelijke cirkel 37">
                <a:extLst>
                  <a:ext uri="{FF2B5EF4-FFF2-40B4-BE49-F238E27FC236}">
                    <a16:creationId xmlns:a16="http://schemas.microsoft.com/office/drawing/2014/main" id="{E9C6A094-F3AC-4721-A966-C13ADD3BD815}"/>
                  </a:ext>
                </a:extLst>
              </p:cNvPr>
              <p:cNvSpPr/>
              <p:nvPr/>
            </p:nvSpPr>
            <p:spPr>
              <a:xfrm>
                <a:off x="9135915" y="2976190"/>
                <a:ext cx="2468274" cy="2468274"/>
              </a:xfrm>
              <a:prstGeom prst="pie">
                <a:avLst>
                  <a:gd name="adj1" fmla="val 9690426"/>
                  <a:gd name="adj2" fmla="val 1418909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
            <p:nvSpPr>
              <p:cNvPr id="39" name="Rechthoek 38">
                <a:extLst>
                  <a:ext uri="{FF2B5EF4-FFF2-40B4-BE49-F238E27FC236}">
                    <a16:creationId xmlns:a16="http://schemas.microsoft.com/office/drawing/2014/main" id="{31E693AF-FDF0-4EAA-9BD8-4BF3D5B44883}"/>
                  </a:ext>
                </a:extLst>
              </p:cNvPr>
              <p:cNvSpPr/>
              <p:nvPr/>
            </p:nvSpPr>
            <p:spPr>
              <a:xfrm>
                <a:off x="9057442" y="3630915"/>
                <a:ext cx="1195937" cy="14042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6"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1,4+</a:t>
                </a:r>
                <a:endParaRPr kumimoji="0" lang="x-none"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0" name="Graphic 39">
                <a:extLst>
                  <a:ext uri="{FF2B5EF4-FFF2-40B4-BE49-F238E27FC236}">
                    <a16:creationId xmlns:a16="http://schemas.microsoft.com/office/drawing/2014/main" id="{8FA011CE-B446-4609-99BB-8F9234BBD3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3203" y="2933193"/>
                <a:ext cx="553072" cy="939464"/>
              </a:xfrm>
              <a:prstGeom prst="rect">
                <a:avLst/>
              </a:prstGeom>
            </p:spPr>
          </p:pic>
          <p:grpSp>
            <p:nvGrpSpPr>
              <p:cNvPr id="41" name="Groep 40">
                <a:extLst>
                  <a:ext uri="{FF2B5EF4-FFF2-40B4-BE49-F238E27FC236}">
                    <a16:creationId xmlns:a16="http://schemas.microsoft.com/office/drawing/2014/main" id="{5A8EE597-62EF-4D3B-876B-FB79F2A12F55}"/>
                  </a:ext>
                </a:extLst>
              </p:cNvPr>
              <p:cNvGrpSpPr/>
              <p:nvPr/>
            </p:nvGrpSpPr>
            <p:grpSpPr>
              <a:xfrm>
                <a:off x="9757864" y="3214660"/>
                <a:ext cx="1968842" cy="2039225"/>
                <a:chOff x="9112622" y="2404900"/>
                <a:chExt cx="3220866" cy="3336009"/>
              </a:xfrm>
            </p:grpSpPr>
            <p:pic>
              <p:nvPicPr>
                <p:cNvPr id="43" name="Graphic 42" descr="Ambulance">
                  <a:extLst>
                    <a:ext uri="{FF2B5EF4-FFF2-40B4-BE49-F238E27FC236}">
                      <a16:creationId xmlns:a16="http://schemas.microsoft.com/office/drawing/2014/main" id="{B8B6CDB4-2156-4E8D-AFAD-3B7508E41DEB}"/>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12622" y="4826510"/>
                  <a:ext cx="914400" cy="914399"/>
                </a:xfrm>
                <a:prstGeom prst="rect">
                  <a:avLst/>
                </a:prstGeom>
              </p:spPr>
            </p:pic>
            <p:pic>
              <p:nvPicPr>
                <p:cNvPr id="47" name="Graphic 46" descr="Steekkar">
                  <a:extLst>
                    <a:ext uri="{FF2B5EF4-FFF2-40B4-BE49-F238E27FC236}">
                      <a16:creationId xmlns:a16="http://schemas.microsoft.com/office/drawing/2014/main" id="{2715C4C1-A17A-41A5-80D8-F8403EE238D4}"/>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85637" y="4648501"/>
                  <a:ext cx="914400" cy="914399"/>
                </a:xfrm>
                <a:prstGeom prst="rect">
                  <a:avLst/>
                </a:prstGeom>
              </p:spPr>
            </p:pic>
            <p:pic>
              <p:nvPicPr>
                <p:cNvPr id="49" name="Graphic 48" descr="Klaslokaal">
                  <a:extLst>
                    <a:ext uri="{FF2B5EF4-FFF2-40B4-BE49-F238E27FC236}">
                      <a16:creationId xmlns:a16="http://schemas.microsoft.com/office/drawing/2014/main" id="{F575A153-8A35-4064-A122-C3C6A143B57F}"/>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305989" y="3575945"/>
                  <a:ext cx="1027499" cy="1027499"/>
                </a:xfrm>
                <a:prstGeom prst="rect">
                  <a:avLst/>
                </a:prstGeom>
              </p:spPr>
            </p:pic>
            <p:pic>
              <p:nvPicPr>
                <p:cNvPr id="51" name="Graphic 50" descr="Hulpmiddelen">
                  <a:extLst>
                    <a:ext uri="{FF2B5EF4-FFF2-40B4-BE49-F238E27FC236}">
                      <a16:creationId xmlns:a16="http://schemas.microsoft.com/office/drawing/2014/main" id="{A334A99C-B802-4436-BF28-12E5F700FF73}"/>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570952" y="2404900"/>
                  <a:ext cx="914400" cy="914399"/>
                </a:xfrm>
                <a:prstGeom prst="rect">
                  <a:avLst/>
                </a:prstGeom>
              </p:spPr>
            </p:pic>
            <p:pic>
              <p:nvPicPr>
                <p:cNvPr id="53" name="Graphic 52" descr="Webontwerp">
                  <a:extLst>
                    <a:ext uri="{FF2B5EF4-FFF2-40B4-BE49-F238E27FC236}">
                      <a16:creationId xmlns:a16="http://schemas.microsoft.com/office/drawing/2014/main" id="{B091D33F-2A39-4151-891E-8CAD4889233D}"/>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427304" y="3367806"/>
                  <a:ext cx="855589" cy="855589"/>
                </a:xfrm>
                <a:prstGeom prst="rect">
                  <a:avLst/>
                </a:prstGeom>
              </p:spPr>
            </p:pic>
            <p:pic>
              <p:nvPicPr>
                <p:cNvPr id="55" name="Graphic 54" descr="Windturbines">
                  <a:extLst>
                    <a:ext uri="{FF2B5EF4-FFF2-40B4-BE49-F238E27FC236}">
                      <a16:creationId xmlns:a16="http://schemas.microsoft.com/office/drawing/2014/main" id="{65A179A5-19D6-42E6-83DA-476DEFA07596}"/>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094334" y="4579502"/>
                  <a:ext cx="967608" cy="967609"/>
                </a:xfrm>
                <a:prstGeom prst="rect">
                  <a:avLst/>
                </a:prstGeom>
              </p:spPr>
            </p:pic>
          </p:grpSp>
        </p:grpSp>
        <p:grpSp>
          <p:nvGrpSpPr>
            <p:cNvPr id="59" name="Groep 58">
              <a:extLst>
                <a:ext uri="{FF2B5EF4-FFF2-40B4-BE49-F238E27FC236}">
                  <a16:creationId xmlns:a16="http://schemas.microsoft.com/office/drawing/2014/main" id="{81774398-A1B3-439F-A847-F4DD2C4DE7C8}"/>
                </a:ext>
              </a:extLst>
            </p:cNvPr>
            <p:cNvGrpSpPr/>
            <p:nvPr/>
          </p:nvGrpSpPr>
          <p:grpSpPr>
            <a:xfrm>
              <a:off x="673823" y="2518403"/>
              <a:ext cx="2594058" cy="2640774"/>
              <a:chOff x="784402" y="3122747"/>
              <a:chExt cx="2594058" cy="2640774"/>
            </a:xfrm>
          </p:grpSpPr>
          <p:sp>
            <p:nvSpPr>
              <p:cNvPr id="60" name="Gedeeltelijke cirkel 59">
                <a:extLst>
                  <a:ext uri="{FF2B5EF4-FFF2-40B4-BE49-F238E27FC236}">
                    <a16:creationId xmlns:a16="http://schemas.microsoft.com/office/drawing/2014/main" id="{C5BF6988-7489-459C-89F5-D447137F5FE7}"/>
                  </a:ext>
                </a:extLst>
              </p:cNvPr>
              <p:cNvSpPr/>
              <p:nvPr/>
            </p:nvSpPr>
            <p:spPr>
              <a:xfrm>
                <a:off x="910186" y="3295247"/>
                <a:ext cx="2468274" cy="2468274"/>
              </a:xfrm>
              <a:prstGeom prst="pie">
                <a:avLst>
                  <a:gd name="adj1" fmla="val 776549"/>
                  <a:gd name="adj2" fmla="val 533143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
            <p:nvSpPr>
              <p:cNvPr id="61" name="Gedeeltelijke cirkel 60">
                <a:extLst>
                  <a:ext uri="{FF2B5EF4-FFF2-40B4-BE49-F238E27FC236}">
                    <a16:creationId xmlns:a16="http://schemas.microsoft.com/office/drawing/2014/main" id="{3B331717-5B7C-4342-A4B1-C77259F5F210}"/>
                  </a:ext>
                </a:extLst>
              </p:cNvPr>
              <p:cNvSpPr/>
              <p:nvPr/>
            </p:nvSpPr>
            <p:spPr>
              <a:xfrm>
                <a:off x="784402" y="3122747"/>
                <a:ext cx="2468274" cy="2468274"/>
              </a:xfrm>
              <a:prstGeom prst="pie">
                <a:avLst>
                  <a:gd name="adj1" fmla="val 5371273"/>
                  <a:gd name="adj2" fmla="val 7833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
            <p:nvSpPr>
              <p:cNvPr id="62" name="Rechthoek 61">
                <a:extLst>
                  <a:ext uri="{FF2B5EF4-FFF2-40B4-BE49-F238E27FC236}">
                    <a16:creationId xmlns:a16="http://schemas.microsoft.com/office/drawing/2014/main" id="{FE32A715-7A33-4A26-B9F2-899BFF4EB2BF}"/>
                  </a:ext>
                </a:extLst>
              </p:cNvPr>
              <p:cNvSpPr/>
              <p:nvPr/>
            </p:nvSpPr>
            <p:spPr>
              <a:xfrm>
                <a:off x="2090566" y="4756046"/>
                <a:ext cx="1228411" cy="7510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6"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1,3+</a:t>
                </a:r>
                <a:endParaRPr kumimoji="0" lang="x-none"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3" name="Graphic 62">
                <a:extLst>
                  <a:ext uri="{FF2B5EF4-FFF2-40B4-BE49-F238E27FC236}">
                    <a16:creationId xmlns:a16="http://schemas.microsoft.com/office/drawing/2014/main" id="{2F48D1B6-B4F2-486D-85B1-F79E51C060A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1477394" y="4591684"/>
                <a:ext cx="918226" cy="947846"/>
              </a:xfrm>
              <a:prstGeom prst="rect">
                <a:avLst/>
              </a:prstGeom>
            </p:spPr>
          </p:pic>
          <p:pic>
            <p:nvPicPr>
              <p:cNvPr id="64" name="Graphic 63" descr="Trein">
                <a:extLst>
                  <a:ext uri="{FF2B5EF4-FFF2-40B4-BE49-F238E27FC236}">
                    <a16:creationId xmlns:a16="http://schemas.microsoft.com/office/drawing/2014/main" id="{F357152D-552A-43EF-97AD-B9C9004FE221}"/>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131465" y="4558579"/>
                <a:ext cx="540984" cy="540984"/>
              </a:xfrm>
              <a:prstGeom prst="rect">
                <a:avLst/>
              </a:prstGeom>
            </p:spPr>
          </p:pic>
          <p:pic>
            <p:nvPicPr>
              <p:cNvPr id="65" name="Graphic 64" descr="Bus">
                <a:extLst>
                  <a:ext uri="{FF2B5EF4-FFF2-40B4-BE49-F238E27FC236}">
                    <a16:creationId xmlns:a16="http://schemas.microsoft.com/office/drawing/2014/main" id="{5C61FFC9-E389-48AB-BEA0-25DA15970F5E}"/>
                  </a:ext>
                </a:extLst>
              </p:cNvPr>
              <p:cNvPicPr>
                <a:picLocks noChangeAspect="1"/>
              </p:cNvPicPr>
              <p:nvPr/>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855869" y="4104036"/>
                <a:ext cx="540984" cy="540984"/>
              </a:xfrm>
              <a:prstGeom prst="rect">
                <a:avLst/>
              </a:prstGeom>
            </p:spPr>
          </p:pic>
          <p:pic>
            <p:nvPicPr>
              <p:cNvPr id="66" name="Graphic 65" descr="Callcenter">
                <a:extLst>
                  <a:ext uri="{FF2B5EF4-FFF2-40B4-BE49-F238E27FC236}">
                    <a16:creationId xmlns:a16="http://schemas.microsoft.com/office/drawing/2014/main" id="{5D576F1D-59E2-491C-99EC-EE72E322CD55}"/>
                  </a:ext>
                </a:extLst>
              </p:cNvPr>
              <p:cNvPicPr>
                <a:picLocks noChangeAspect="1"/>
              </p:cNvPicPr>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952459" y="3357643"/>
                <a:ext cx="597623" cy="597623"/>
              </a:xfrm>
              <a:prstGeom prst="rect">
                <a:avLst/>
              </a:prstGeom>
            </p:spPr>
          </p:pic>
          <p:pic>
            <p:nvPicPr>
              <p:cNvPr id="67" name="Graphic 66" descr="Restaurant">
                <a:extLst>
                  <a:ext uri="{FF2B5EF4-FFF2-40B4-BE49-F238E27FC236}">
                    <a16:creationId xmlns:a16="http://schemas.microsoft.com/office/drawing/2014/main" id="{5BD48838-67D7-4ED5-843E-7C9C4618D0ED}"/>
                  </a:ext>
                </a:extLst>
              </p:cNvPr>
              <p:cNvPicPr>
                <a:picLocks noChangeAspect="1"/>
              </p:cNvPicPr>
              <p:nvPr/>
            </p:nvPicPr>
            <p:blipFill>
              <a:blip r:embed="rId27" cstate="print">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339737" y="3601808"/>
                <a:ext cx="623058" cy="623058"/>
              </a:xfrm>
              <a:prstGeom prst="rect">
                <a:avLst/>
              </a:prstGeom>
            </p:spPr>
          </p:pic>
          <p:pic>
            <p:nvPicPr>
              <p:cNvPr id="68" name="Graphic 67" descr="Loonlijst">
                <a:extLst>
                  <a:ext uri="{FF2B5EF4-FFF2-40B4-BE49-F238E27FC236}">
                    <a16:creationId xmlns:a16="http://schemas.microsoft.com/office/drawing/2014/main" id="{B5F6D821-EFB8-4D9F-B594-C3E01E3459BC}"/>
                  </a:ext>
                </a:extLst>
              </p:cNvPr>
              <p:cNvPicPr>
                <a:picLocks noChangeAspect="1"/>
              </p:cNvPicPr>
              <p:nvPr/>
            </p:nvPicPr>
            <p:blipFill>
              <a:blip r:embed="rId29" cstate="print">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2540170" y="3767168"/>
                <a:ext cx="540984" cy="540984"/>
              </a:xfrm>
              <a:prstGeom prst="rect">
                <a:avLst/>
              </a:prstGeom>
            </p:spPr>
          </p:pic>
        </p:grpSp>
      </p:grpSp>
    </p:spTree>
    <p:extLst>
      <p:ext uri="{BB962C8B-B14F-4D97-AF65-F5344CB8AC3E}">
        <p14:creationId xmlns:p14="http://schemas.microsoft.com/office/powerpoint/2010/main" val="18895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BDF8DA6-DF5D-436F-B4CB-1DF3D9EFDB78}"/>
              </a:ext>
            </a:extLst>
          </p:cNvPr>
          <p:cNvSpPr>
            <a:spLocks noGrp="1"/>
          </p:cNvSpPr>
          <p:nvPr>
            <p:ph type="title"/>
          </p:nvPr>
        </p:nvSpPr>
        <p:spPr>
          <a:xfrm>
            <a:off x="643467" y="516835"/>
            <a:ext cx="3448259" cy="1666501"/>
          </a:xfrm>
        </p:spPr>
        <p:txBody>
          <a:bodyPr>
            <a:normAutofit/>
          </a:bodyPr>
          <a:lstStyle/>
          <a:p>
            <a:r>
              <a:rPr lang="nl-NL" sz="2800">
                <a:solidFill>
                  <a:srgbClr val="FFFFFF"/>
                </a:solidFill>
              </a:rPr>
              <a:t>Omscholing toverwoord voor oplossen arbeidsmarkttekorten mbt:</a:t>
            </a:r>
          </a:p>
        </p:txBody>
      </p:sp>
      <p:cxnSp>
        <p:nvCxnSpPr>
          <p:cNvPr id="32" name="Straight Connector 2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93303061-3CE0-4928-8E11-202A4813234A}"/>
              </a:ext>
            </a:extLst>
          </p:cNvPr>
          <p:cNvSpPr>
            <a:spLocks noGrp="1"/>
          </p:cNvSpPr>
          <p:nvPr>
            <p:ph idx="1"/>
          </p:nvPr>
        </p:nvSpPr>
        <p:spPr>
          <a:xfrm>
            <a:off x="643467" y="2546224"/>
            <a:ext cx="3448259" cy="3342747"/>
          </a:xfrm>
        </p:spPr>
        <p:txBody>
          <a:bodyPr>
            <a:normAutofit/>
          </a:bodyPr>
          <a:lstStyle/>
          <a:p>
            <a:pPr>
              <a:buFont typeface="Arial" panose="020B0604020202020204" pitchFamily="34" charset="0"/>
              <a:buChar char="•"/>
            </a:pPr>
            <a:r>
              <a:rPr lang="nl-NL" sz="1800">
                <a:solidFill>
                  <a:srgbClr val="FFFFFF"/>
                </a:solidFill>
              </a:rPr>
              <a:t> de energie en technieksector</a:t>
            </a:r>
          </a:p>
          <a:p>
            <a:pPr>
              <a:buFont typeface="Arial" panose="020B0604020202020204" pitchFamily="34" charset="0"/>
              <a:buChar char="•"/>
            </a:pPr>
            <a:r>
              <a:rPr lang="nl-NL" sz="1800">
                <a:solidFill>
                  <a:srgbClr val="FFFFFF"/>
                </a:solidFill>
              </a:rPr>
              <a:t> de digitale transformatie</a:t>
            </a:r>
          </a:p>
          <a:p>
            <a:pPr>
              <a:buFont typeface="Arial" panose="020B0604020202020204" pitchFamily="34" charset="0"/>
              <a:buChar char="•"/>
            </a:pPr>
            <a:r>
              <a:rPr lang="nl-NL" sz="1800">
                <a:solidFill>
                  <a:srgbClr val="FFFFFF"/>
                </a:solidFill>
              </a:rPr>
              <a:t> de gezondheidszorg</a:t>
            </a:r>
          </a:p>
          <a:p>
            <a:pPr>
              <a:buFont typeface="Arial" panose="020B0604020202020204" pitchFamily="34" charset="0"/>
              <a:buChar char="•"/>
            </a:pPr>
            <a:r>
              <a:rPr lang="nl-NL" sz="1800">
                <a:solidFill>
                  <a:srgbClr val="FFFFFF"/>
                </a:solidFill>
              </a:rPr>
              <a:t> het onderwijs</a:t>
            </a:r>
          </a:p>
          <a:p>
            <a:pPr>
              <a:buFont typeface="Arial" panose="020B0604020202020204" pitchFamily="34" charset="0"/>
              <a:buChar char="•"/>
            </a:pPr>
            <a:r>
              <a:rPr lang="nl-NL" sz="1800">
                <a:solidFill>
                  <a:srgbClr val="FFFFFF"/>
                </a:solidFill>
              </a:rPr>
              <a:t> logistiek en bouw</a:t>
            </a:r>
          </a:p>
          <a:p>
            <a:pPr>
              <a:buFont typeface="Arial" panose="020B0604020202020204" pitchFamily="34" charset="0"/>
              <a:buChar char="•"/>
            </a:pPr>
            <a:endParaRPr lang="nl-NL" sz="1800">
              <a:solidFill>
                <a:srgbClr val="FFFFFF"/>
              </a:solidFill>
            </a:endParaRPr>
          </a:p>
          <a:p>
            <a:pPr marL="0" indent="0">
              <a:buNone/>
            </a:pPr>
            <a:endParaRPr lang="nl-NL" sz="1800">
              <a:solidFill>
                <a:srgbClr val="FFFFFF"/>
              </a:solidFill>
            </a:endParaRPr>
          </a:p>
          <a:p>
            <a:pPr>
              <a:buFont typeface="Arial" panose="020B0604020202020204" pitchFamily="34" charset="0"/>
              <a:buChar char="•"/>
            </a:pPr>
            <a:endParaRPr lang="nl-NL" sz="1800">
              <a:solidFill>
                <a:srgbClr val="FFFFFF"/>
              </a:solidFill>
            </a:endParaRPr>
          </a:p>
          <a:p>
            <a:pPr marL="0" indent="0">
              <a:buNone/>
            </a:pPr>
            <a:endParaRPr lang="nl-NL" sz="1800">
              <a:solidFill>
                <a:srgbClr val="FFFFFF"/>
              </a:solidFill>
            </a:endParaRPr>
          </a:p>
          <a:p>
            <a:pPr>
              <a:buFont typeface="Arial" panose="020B0604020202020204" pitchFamily="34" charset="0"/>
              <a:buChar char="•"/>
            </a:pPr>
            <a:endParaRPr lang="nl-NL" sz="1800">
              <a:solidFill>
                <a:srgbClr val="FFFFFF"/>
              </a:solidFill>
            </a:endParaRPr>
          </a:p>
          <a:p>
            <a:pPr marL="0" indent="0">
              <a:buNone/>
            </a:pPr>
            <a:endParaRPr lang="nl-NL" sz="1800">
              <a:solidFill>
                <a:srgbClr val="FFFFFF"/>
              </a:solidFill>
            </a:endParaRPr>
          </a:p>
          <a:p>
            <a:pPr marL="0" indent="0">
              <a:buNone/>
            </a:pPr>
            <a:endParaRPr lang="nl-NL" sz="1800">
              <a:solidFill>
                <a:srgbClr val="FFFFFF"/>
              </a:solidFill>
            </a:endParaRPr>
          </a:p>
          <a:p>
            <a:pPr>
              <a:buFont typeface="Arial" panose="020B0604020202020204" pitchFamily="34" charset="0"/>
              <a:buChar char="•"/>
            </a:pPr>
            <a:endParaRPr lang="nl-NL" sz="1800">
              <a:solidFill>
                <a:srgbClr val="FFFFFF"/>
              </a:solidFill>
            </a:endParaRPr>
          </a:p>
          <a:p>
            <a:pPr>
              <a:buFont typeface="Arial" panose="020B0604020202020204" pitchFamily="34" charset="0"/>
              <a:buChar char="•"/>
            </a:pPr>
            <a:endParaRPr lang="nl-NL" sz="1800">
              <a:solidFill>
                <a:srgbClr val="FFFFFF"/>
              </a:solidFill>
            </a:endParaRPr>
          </a:p>
          <a:p>
            <a:pPr>
              <a:buFont typeface="Arial" panose="020B0604020202020204" pitchFamily="34" charset="0"/>
              <a:buChar char="•"/>
            </a:pPr>
            <a:endParaRPr lang="nl-NL" sz="1800">
              <a:solidFill>
                <a:srgbClr val="FFFFFF"/>
              </a:solidFill>
            </a:endParaRPr>
          </a:p>
        </p:txBody>
      </p:sp>
      <p:pic>
        <p:nvPicPr>
          <p:cNvPr id="9" name="Picture 8" descr="A picture containing track, sidewalk, set&#10;&#10;Description automatically generated">
            <a:extLst>
              <a:ext uri="{FF2B5EF4-FFF2-40B4-BE49-F238E27FC236}">
                <a16:creationId xmlns:a16="http://schemas.microsoft.com/office/drawing/2014/main" id="{095F45DD-D45B-4F54-AAF1-6889C4F070B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1"/>
          <a:stretch/>
        </p:blipFill>
        <p:spPr>
          <a:xfrm>
            <a:off x="4654296" y="10"/>
            <a:ext cx="7537703" cy="6857990"/>
          </a:xfrm>
          <a:prstGeom prst="rect">
            <a:avLst/>
          </a:prstGeom>
        </p:spPr>
      </p:pic>
      <p:sp>
        <p:nvSpPr>
          <p:cNvPr id="10" name="Tekstvak 9">
            <a:extLst>
              <a:ext uri="{FF2B5EF4-FFF2-40B4-BE49-F238E27FC236}">
                <a16:creationId xmlns:a16="http://schemas.microsoft.com/office/drawing/2014/main" id="{885EBC7D-BBFC-4A4B-832F-E1D7E6C02F1E}"/>
              </a:ext>
            </a:extLst>
          </p:cNvPr>
          <p:cNvSpPr txBox="1"/>
          <p:nvPr/>
        </p:nvSpPr>
        <p:spPr>
          <a:xfrm>
            <a:off x="220685" y="5756390"/>
            <a:ext cx="44336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Hoe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dragen</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we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als</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hogescholen</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bij</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aan</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efficiënte</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en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kwalitatieve</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werk</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naar</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werk</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 </a:t>
            </a:r>
            <a:r>
              <a:rPr kumimoji="0" lang="en-US" sz="1600" b="0" i="1" u="none" strike="noStrike" kern="1200" cap="none" spc="0" normalizeH="0" baseline="0" noProof="0" dirty="0" err="1">
                <a:ln>
                  <a:noFill/>
                </a:ln>
                <a:solidFill>
                  <a:prstClr val="white"/>
                </a:solidFill>
                <a:effectLst/>
                <a:uLnTx/>
                <a:uFillTx/>
                <a:latin typeface="Tw Cen MT" panose="020F0502020204030204"/>
                <a:ea typeface="+mn-ea"/>
                <a:cs typeface="+mn-cs"/>
              </a:rPr>
              <a:t>trajecten</a:t>
            </a:r>
            <a:r>
              <a:rPr kumimoji="0" lang="en-US" sz="1600" b="0" i="1" u="none" strike="noStrike" kern="1200" cap="none" spc="0" normalizeH="0" baseline="0" noProof="0" dirty="0">
                <a:ln>
                  <a:noFill/>
                </a:ln>
                <a:solidFill>
                  <a:prstClr val="white"/>
                </a:solidFill>
                <a:effectLst/>
                <a:uLnTx/>
                <a:uFillTx/>
                <a:latin typeface="Tw Cen MT" panose="020F0502020204030204"/>
                <a:ea typeface="+mn-ea"/>
                <a:cs typeface="+mn-cs"/>
              </a:rPr>
              <a:t>?</a:t>
            </a:r>
          </a:p>
        </p:txBody>
      </p:sp>
    </p:spTree>
    <p:extLst>
      <p:ext uri="{BB962C8B-B14F-4D97-AF65-F5344CB8AC3E}">
        <p14:creationId xmlns:p14="http://schemas.microsoft.com/office/powerpoint/2010/main" val="127520746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 name="Rectangle 7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3" name="Straight Connector 7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4" name="Rectangle 79">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F0502020204030204"/>
              <a:ea typeface="+mn-ea"/>
              <a:cs typeface="+mn-cs"/>
            </a:endParaRPr>
          </a:p>
        </p:txBody>
      </p:sp>
      <p:sp>
        <p:nvSpPr>
          <p:cNvPr id="2" name="Titel 1">
            <a:extLst>
              <a:ext uri="{FF2B5EF4-FFF2-40B4-BE49-F238E27FC236}">
                <a16:creationId xmlns:a16="http://schemas.microsoft.com/office/drawing/2014/main" id="{F5251415-8548-437B-B42F-BC624669E309}"/>
              </a:ext>
            </a:extLst>
          </p:cNvPr>
          <p:cNvSpPr>
            <a:spLocks noGrp="1"/>
          </p:cNvSpPr>
          <p:nvPr>
            <p:ph type="title"/>
          </p:nvPr>
        </p:nvSpPr>
        <p:spPr>
          <a:xfrm>
            <a:off x="4946181" y="736600"/>
            <a:ext cx="6550494" cy="4927600"/>
          </a:xfrm>
        </p:spPr>
        <p:txBody>
          <a:bodyPr vert="horz" lIns="91440" tIns="45720" rIns="91440" bIns="45720" rtlCol="0" anchor="ctr">
            <a:normAutofit/>
          </a:bodyPr>
          <a:lstStyle/>
          <a:p>
            <a:pPr algn="ctr">
              <a:lnSpc>
                <a:spcPct val="90000"/>
              </a:lnSpc>
            </a:pPr>
            <a:r>
              <a:rPr lang="nl-NL" sz="4000" dirty="0">
                <a:solidFill>
                  <a:schemeClr val="tx1"/>
                </a:solidFill>
              </a:rPr>
              <a:t>Publieke hogescholen presenteren: </a:t>
            </a:r>
            <a:br>
              <a:rPr lang="nl-NL" sz="4800" dirty="0">
                <a:solidFill>
                  <a:schemeClr val="tx1"/>
                </a:solidFill>
              </a:rPr>
            </a:br>
            <a:br>
              <a:rPr lang="nl-NL" sz="4800" dirty="0">
                <a:solidFill>
                  <a:schemeClr val="tx1"/>
                </a:solidFill>
              </a:rPr>
            </a:br>
            <a:r>
              <a:rPr lang="nl-NL" sz="8000" dirty="0" err="1">
                <a:solidFill>
                  <a:schemeClr val="tx1"/>
                </a:solidFill>
              </a:rPr>
              <a:t>FastSwitch</a:t>
            </a:r>
            <a:r>
              <a:rPr lang="nl-NL" sz="4800" dirty="0">
                <a:solidFill>
                  <a:schemeClr val="tx1"/>
                </a:solidFill>
              </a:rPr>
              <a:t> </a:t>
            </a:r>
            <a:br>
              <a:rPr lang="nl-NL" sz="4800" dirty="0">
                <a:solidFill>
                  <a:schemeClr val="tx1"/>
                </a:solidFill>
              </a:rPr>
            </a:br>
            <a:br>
              <a:rPr lang="nl-NL" sz="4800" dirty="0">
                <a:solidFill>
                  <a:schemeClr val="tx1"/>
                </a:solidFill>
              </a:rPr>
            </a:br>
            <a:endParaRPr lang="nl-NL" sz="4800" i="1" dirty="0">
              <a:solidFill>
                <a:schemeClr val="tx1"/>
              </a:solidFill>
            </a:endParaRPr>
          </a:p>
        </p:txBody>
      </p:sp>
      <p:sp>
        <p:nvSpPr>
          <p:cNvPr id="155" name="Rectangle 81">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Rectangle 83">
            <a:extLst>
              <a:ext uri="{FF2B5EF4-FFF2-40B4-BE49-F238E27FC236}">
                <a16:creationId xmlns:a16="http://schemas.microsoft.com/office/drawing/2014/main" id="{01F84CF8-2331-415C-BB60-2C921D641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kstvak 4">
            <a:extLst>
              <a:ext uri="{FF2B5EF4-FFF2-40B4-BE49-F238E27FC236}">
                <a16:creationId xmlns:a16="http://schemas.microsoft.com/office/drawing/2014/main" id="{F18E9D56-361E-4BD6-9F3E-B7F8E4BB9619}"/>
              </a:ext>
            </a:extLst>
          </p:cNvPr>
          <p:cNvSpPr txBox="1"/>
          <p:nvPr/>
        </p:nvSpPr>
        <p:spPr>
          <a:xfrm>
            <a:off x="364495" y="812899"/>
            <a:ext cx="3889409"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Tw Cen MT" panose="020F0502020204030204"/>
                <a:ea typeface="+mn-ea"/>
                <a:cs typeface="+mn-cs"/>
              </a:rPr>
              <a:t>De </a:t>
            </a:r>
            <a:r>
              <a:rPr kumimoji="0" lang="nl-NL" sz="3600" b="0" i="0" u="none" strike="noStrike" kern="1200" cap="none" spc="0" normalizeH="0" baseline="0" noProof="0" dirty="0" err="1">
                <a:ln>
                  <a:noFill/>
                </a:ln>
                <a:solidFill>
                  <a:prstClr val="white"/>
                </a:solidFill>
                <a:effectLst/>
                <a:uLnTx/>
                <a:uFillTx/>
                <a:latin typeface="Tw Cen MT" panose="020F0502020204030204"/>
                <a:ea typeface="+mn-ea"/>
                <a:cs typeface="+mn-cs"/>
              </a:rPr>
              <a:t>FastSwitcher</a:t>
            </a:r>
            <a:endParaRPr kumimoji="0" lang="nl-NL" sz="3600" b="0" i="0" u="none" strike="noStrike" kern="1200" cap="none" spc="0" normalizeH="0" baseline="0" noProof="0" dirty="0">
              <a:ln>
                <a:noFill/>
              </a:ln>
              <a:solidFill>
                <a:prstClr val="white"/>
              </a:solidFill>
              <a:effectLst/>
              <a:uLnTx/>
              <a:uFillTx/>
              <a:latin typeface="Tw Cen MT"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prstClr val="white"/>
              </a:solidFill>
              <a:effectLst/>
              <a:uLnTx/>
              <a:uFillTx/>
              <a:latin typeface="Tw Cen MT"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rPr>
              <a:t>Kan aantoonbaar sneller vanwege vooropleiding (minimaal hbo) en werkervaring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rPr>
              <a:t>Scoort goed op geschiktheidstesten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rPr>
              <a:t>Wil heel graag een nieuwe baan en wil zich daarvoor omscholen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rPr>
              <a:t>Zit (vaak) nog in een werksituatie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rPr>
              <a:t>Wil van werk naar werk met behoud van salaris en goede voorwaarden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white"/>
              </a:solidFill>
              <a:effectLst/>
              <a:uLnTx/>
              <a:uFillTx/>
              <a:latin typeface="Tw Cen MT"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Tw Cen MT"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Tw Cen MT" panose="020F0502020204030204"/>
              <a:ea typeface="+mn-ea"/>
              <a:cs typeface="+mn-cs"/>
            </a:endParaRPr>
          </a:p>
        </p:txBody>
      </p:sp>
      <p:pic>
        <p:nvPicPr>
          <p:cNvPr id="10" name="Picture 9">
            <a:extLst>
              <a:ext uri="{FF2B5EF4-FFF2-40B4-BE49-F238E27FC236}">
                <a16:creationId xmlns:a16="http://schemas.microsoft.com/office/drawing/2014/main" id="{5E275A3C-A009-45DE-A23E-F18D7E2E19F3}"/>
              </a:ext>
            </a:extLst>
          </p:cNvPr>
          <p:cNvPicPr>
            <a:picLocks noChangeAspect="1"/>
          </p:cNvPicPr>
          <p:nvPr/>
        </p:nvPicPr>
        <p:blipFill rotWithShape="1">
          <a:blip r:embed="rId2" cstate="hqprint">
            <a:alphaModFix amt="15000"/>
            <a:extLst>
              <a:ext uri="{28A0092B-C50C-407E-A947-70E740481C1C}">
                <a14:useLocalDpi xmlns:a14="http://schemas.microsoft.com/office/drawing/2010/main"/>
              </a:ext>
            </a:extLst>
          </a:blip>
          <a:srcRect/>
          <a:stretch/>
        </p:blipFill>
        <p:spPr>
          <a:xfrm>
            <a:off x="20" y="0"/>
            <a:ext cx="12191980" cy="6858000"/>
          </a:xfrm>
          <a:prstGeom prst="rect">
            <a:avLst/>
          </a:prstGeom>
        </p:spPr>
      </p:pic>
    </p:spTree>
    <p:extLst>
      <p:ext uri="{BB962C8B-B14F-4D97-AF65-F5344CB8AC3E}">
        <p14:creationId xmlns:p14="http://schemas.microsoft.com/office/powerpoint/2010/main" val="425870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0216F2-B361-4523-B25F-90B8A2113BC8}"/>
              </a:ext>
            </a:extLst>
          </p:cNvPr>
          <p:cNvPicPr>
            <a:picLocks noChangeAspect="1"/>
          </p:cNvPicPr>
          <p:nvPr/>
        </p:nvPicPr>
        <p:blipFill rotWithShape="1">
          <a:blip r:embed="rId2" cstate="hqprint">
            <a:alphaModFix amt="15000"/>
            <a:extLst>
              <a:ext uri="{28A0092B-C50C-407E-A947-70E740481C1C}">
                <a14:useLocalDpi xmlns:a14="http://schemas.microsoft.com/office/drawing/2010/main"/>
              </a:ext>
            </a:extLst>
          </a:blip>
          <a:srcRect/>
          <a:stretch/>
        </p:blipFill>
        <p:spPr>
          <a:xfrm>
            <a:off x="20" y="975"/>
            <a:ext cx="12191980" cy="6858000"/>
          </a:xfrm>
          <a:prstGeom prst="rect">
            <a:avLst/>
          </a:prstGeom>
        </p:spPr>
      </p:pic>
      <p:sp>
        <p:nvSpPr>
          <p:cNvPr id="2" name="Titel 1">
            <a:extLst>
              <a:ext uri="{FF2B5EF4-FFF2-40B4-BE49-F238E27FC236}">
                <a16:creationId xmlns:a16="http://schemas.microsoft.com/office/drawing/2014/main" id="{88F1FA9D-B7E8-4B83-948D-9330D06CE776}"/>
              </a:ext>
            </a:extLst>
          </p:cNvPr>
          <p:cNvSpPr>
            <a:spLocks noGrp="1"/>
          </p:cNvSpPr>
          <p:nvPr>
            <p:ph type="title"/>
          </p:nvPr>
        </p:nvSpPr>
        <p:spPr/>
        <p:txBody>
          <a:bodyPr/>
          <a:lstStyle/>
          <a:p>
            <a:r>
              <a:rPr lang="nl-NL" i="1" dirty="0" err="1">
                <a:solidFill>
                  <a:schemeClr val="tx1"/>
                </a:solidFill>
              </a:rPr>
              <a:t>FastSwitch</a:t>
            </a:r>
            <a:r>
              <a:rPr lang="nl-NL" dirty="0">
                <a:solidFill>
                  <a:schemeClr val="tx1"/>
                </a:solidFill>
              </a:rPr>
              <a:t> </a:t>
            </a:r>
            <a:r>
              <a:rPr lang="nl-NL" dirty="0" err="1">
                <a:solidFill>
                  <a:schemeClr val="tx1"/>
                </a:solidFill>
              </a:rPr>
              <a:t>certified</a:t>
            </a:r>
            <a:endParaRPr lang="nl-NL" dirty="0">
              <a:solidFill>
                <a:schemeClr val="tx1"/>
              </a:solidFill>
            </a:endParaRPr>
          </a:p>
        </p:txBody>
      </p:sp>
      <p:sp>
        <p:nvSpPr>
          <p:cNvPr id="3" name="Tijdelijke aanduiding voor inhoud 2">
            <a:extLst>
              <a:ext uri="{FF2B5EF4-FFF2-40B4-BE49-F238E27FC236}">
                <a16:creationId xmlns:a16="http://schemas.microsoft.com/office/drawing/2014/main" id="{0F452D8D-BC50-4777-9302-398110DCD9EE}"/>
              </a:ext>
            </a:extLst>
          </p:cNvPr>
          <p:cNvSpPr>
            <a:spLocks noGrp="1"/>
          </p:cNvSpPr>
          <p:nvPr>
            <p:ph idx="1"/>
          </p:nvPr>
        </p:nvSpPr>
        <p:spPr>
          <a:xfrm>
            <a:off x="1181099" y="2124861"/>
            <a:ext cx="9829801" cy="637389"/>
          </a:xfrm>
        </p:spPr>
        <p:txBody>
          <a:bodyPr>
            <a:normAutofit/>
          </a:bodyPr>
          <a:lstStyle/>
          <a:p>
            <a:r>
              <a:rPr lang="nl-NL" sz="1600" b="1" i="1" u="none" strike="noStrike" dirty="0" err="1">
                <a:solidFill>
                  <a:schemeClr val="tx1"/>
                </a:solidFill>
                <a:effectLst/>
                <a:latin typeface="Calibri" panose="020F0502020204030204" pitchFamily="34" charset="0"/>
              </a:rPr>
              <a:t>FastSwitch</a:t>
            </a:r>
            <a:r>
              <a:rPr lang="nl-NL" sz="1600" b="0" i="0" u="none" strike="noStrike" dirty="0">
                <a:solidFill>
                  <a:schemeClr val="tx1"/>
                </a:solidFill>
                <a:effectLst/>
                <a:latin typeface="Calibri" panose="020F0502020204030204" pitchFamily="34" charset="0"/>
              </a:rPr>
              <a:t> is een label. Een erkenning voor </a:t>
            </a:r>
            <a:r>
              <a:rPr lang="nl-NL" sz="1600" dirty="0">
                <a:solidFill>
                  <a:schemeClr val="tx1"/>
                </a:solidFill>
                <a:latin typeface="Calibri" panose="020F0502020204030204" pitchFamily="34" charset="0"/>
              </a:rPr>
              <a:t>flexibele omscholingsvarianten per sector met </a:t>
            </a:r>
            <a:r>
              <a:rPr lang="nl-NL" sz="1600" b="0" i="0" u="none" strike="noStrike" dirty="0">
                <a:solidFill>
                  <a:schemeClr val="tx1"/>
                </a:solidFill>
                <a:effectLst/>
                <a:latin typeface="Calibri" panose="020F0502020204030204" pitchFamily="34" charset="0"/>
              </a:rPr>
              <a:t>een '</a:t>
            </a:r>
            <a:r>
              <a:rPr lang="nl-NL" sz="1600" b="0" i="0" u="none" strike="noStrike" dirty="0" err="1">
                <a:solidFill>
                  <a:schemeClr val="tx1"/>
                </a:solidFill>
                <a:effectLst/>
                <a:latin typeface="Calibri" panose="020F0502020204030204" pitchFamily="34" charset="0"/>
              </a:rPr>
              <a:t>Match&amp;Go</a:t>
            </a:r>
            <a:r>
              <a:rPr lang="nl-NL" sz="1600" b="0" i="0" u="none" strike="noStrike" dirty="0">
                <a:solidFill>
                  <a:schemeClr val="tx1"/>
                </a:solidFill>
                <a:effectLst/>
                <a:latin typeface="Calibri" panose="020F0502020204030204" pitchFamily="34" charset="0"/>
              </a:rPr>
              <a:t>' ketenaanpak, waarbij zowel de opleider, de </a:t>
            </a:r>
            <a:r>
              <a:rPr lang="nl-NL" sz="1600" b="0" i="0" u="none" strike="noStrike" dirty="0" err="1">
                <a:solidFill>
                  <a:schemeClr val="tx1"/>
                </a:solidFill>
                <a:effectLst/>
                <a:latin typeface="Calibri" panose="020F0502020204030204" pitchFamily="34" charset="0"/>
              </a:rPr>
              <a:t>switcher</a:t>
            </a:r>
            <a:r>
              <a:rPr lang="nl-NL" sz="1600" b="0" i="0" u="none" strike="noStrike" dirty="0">
                <a:solidFill>
                  <a:schemeClr val="tx1"/>
                </a:solidFill>
                <a:effectLst/>
                <a:latin typeface="Calibri" panose="020F0502020204030204" pitchFamily="34" charset="0"/>
              </a:rPr>
              <a:t> als de werkgever nauw </a:t>
            </a:r>
            <a:r>
              <a:rPr lang="nl-NL" sz="1600" dirty="0">
                <a:solidFill>
                  <a:schemeClr val="tx1"/>
                </a:solidFill>
                <a:latin typeface="Calibri" panose="020F0502020204030204" pitchFamily="34" charset="0"/>
              </a:rPr>
              <a:t>betrokken zijn. </a:t>
            </a:r>
            <a:endParaRPr lang="nl-NL" sz="1600" dirty="0">
              <a:solidFill>
                <a:schemeClr val="tx1"/>
              </a:solidFill>
            </a:endParaRPr>
          </a:p>
        </p:txBody>
      </p:sp>
      <p:sp>
        <p:nvSpPr>
          <p:cNvPr id="9" name="Tekstvak 8">
            <a:extLst>
              <a:ext uri="{FF2B5EF4-FFF2-40B4-BE49-F238E27FC236}">
                <a16:creationId xmlns:a16="http://schemas.microsoft.com/office/drawing/2014/main" id="{BD5153AC-EFA3-452E-8170-4466EE6146A5}"/>
              </a:ext>
            </a:extLst>
          </p:cNvPr>
          <p:cNvSpPr txBox="1"/>
          <p:nvPr/>
        </p:nvSpPr>
        <p:spPr>
          <a:xfrm>
            <a:off x="1181099" y="2937391"/>
            <a:ext cx="4360712" cy="3323987"/>
          </a:xfrm>
          <a:prstGeom prst="rect">
            <a:avLst/>
          </a:prstGeom>
          <a:solidFill>
            <a:srgbClr val="00B0F0"/>
          </a:solidFill>
          <a:ln>
            <a:solidFill>
              <a:schemeClr val="accent1">
                <a:lumMod val="20000"/>
                <a:lumOff val="80000"/>
              </a:schemeClr>
            </a:solidFill>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Het Match &amp; Go principe</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endPar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endParaRPr kumimoji="0" lang="nl-NL"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Match</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endPar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Switcher</a:t>
            </a: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opleider en werkgever samen aan tafel</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Ruimte voor oriëntatie en laten zien wat je kan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Heldere afspraken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Flexibel, persoonlijk leerprogramma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endParaRPr kumimoji="0" lang="nl-NL"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endPar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Leren en werken​</a:t>
            </a:r>
            <a:endParaRPr kumimoji="0" lang="nl-NL"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Direct contract en inkomen​​</a:t>
            </a:r>
            <a:r>
              <a:rPr kumimoji="0" lang="nl-N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Snel </a:t>
            </a:r>
            <a:r>
              <a:rPr kumimoji="0" lang="nl-NL" sz="1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startbekwaam</a:t>
            </a:r>
            <a:endPar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Goede begeleiding van opleider en werkgever</a:t>
            </a:r>
            <a:endParaRPr kumimoji="0" lang="nl-NL"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p:txBody>
      </p:sp>
      <p:pic>
        <p:nvPicPr>
          <p:cNvPr id="10" name="Afbeelding 9">
            <a:extLst>
              <a:ext uri="{FF2B5EF4-FFF2-40B4-BE49-F238E27FC236}">
                <a16:creationId xmlns:a16="http://schemas.microsoft.com/office/drawing/2014/main" id="{0BE4CF97-9CD3-4950-9C90-1B98F426BD72}"/>
              </a:ext>
            </a:extLst>
          </p:cNvPr>
          <p:cNvPicPr>
            <a:picLocks noChangeAspect="1"/>
          </p:cNvPicPr>
          <p:nvPr/>
        </p:nvPicPr>
        <p:blipFill>
          <a:blip r:embed="rId3"/>
          <a:stretch>
            <a:fillRect/>
          </a:stretch>
        </p:blipFill>
        <p:spPr>
          <a:xfrm>
            <a:off x="6650191" y="2937391"/>
            <a:ext cx="3322193" cy="3077766"/>
          </a:xfrm>
          <a:prstGeom prst="rect">
            <a:avLst/>
          </a:prstGeom>
        </p:spPr>
      </p:pic>
    </p:spTree>
    <p:extLst>
      <p:ext uri="{BB962C8B-B14F-4D97-AF65-F5344CB8AC3E}">
        <p14:creationId xmlns:p14="http://schemas.microsoft.com/office/powerpoint/2010/main" val="4235190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4661DF-6170-48CC-9108-FAF2C54EFE58}"/>
              </a:ext>
            </a:extLst>
          </p:cNvPr>
          <p:cNvPicPr>
            <a:picLocks noChangeAspect="1"/>
          </p:cNvPicPr>
          <p:nvPr/>
        </p:nvPicPr>
        <p:blipFill rotWithShape="1">
          <a:blip r:embed="rId2" cstate="hqprint">
            <a:alphaModFix amt="15000"/>
            <a:extLst>
              <a:ext uri="{28A0092B-C50C-407E-A947-70E740481C1C}">
                <a14:useLocalDpi xmlns:a14="http://schemas.microsoft.com/office/drawing/2010/main"/>
              </a:ext>
            </a:extLst>
          </a:blip>
          <a:srcRect/>
          <a:stretch/>
        </p:blipFill>
        <p:spPr>
          <a:xfrm>
            <a:off x="0" y="12136"/>
            <a:ext cx="12191980" cy="6858000"/>
          </a:xfrm>
          <a:prstGeom prst="rect">
            <a:avLst/>
          </a:prstGeom>
        </p:spPr>
      </p:pic>
      <p:sp>
        <p:nvSpPr>
          <p:cNvPr id="2" name="Title 1">
            <a:extLst>
              <a:ext uri="{FF2B5EF4-FFF2-40B4-BE49-F238E27FC236}">
                <a16:creationId xmlns:a16="http://schemas.microsoft.com/office/drawing/2014/main" id="{15FCECF3-265E-4342-8BB5-7714CFA806B8}"/>
              </a:ext>
            </a:extLst>
          </p:cNvPr>
          <p:cNvSpPr>
            <a:spLocks noGrp="1"/>
          </p:cNvSpPr>
          <p:nvPr>
            <p:ph type="title"/>
          </p:nvPr>
        </p:nvSpPr>
        <p:spPr/>
        <p:txBody>
          <a:bodyPr/>
          <a:lstStyle/>
          <a:p>
            <a:r>
              <a:rPr lang="en-GB" i="1" dirty="0" err="1">
                <a:solidFill>
                  <a:schemeClr val="tx1"/>
                </a:solidFill>
                <a:cs typeface="Calibri Light"/>
              </a:rPr>
              <a:t>FastSwitch</a:t>
            </a:r>
            <a:r>
              <a:rPr lang="en-GB" sz="3200" i="1" dirty="0">
                <a:solidFill>
                  <a:schemeClr val="tx1"/>
                </a:solidFill>
                <a:cs typeface="Calibri Light"/>
              </a:rPr>
              <a:t> ‘</a:t>
            </a:r>
            <a:r>
              <a:rPr lang="en-GB" dirty="0" err="1">
                <a:solidFill>
                  <a:schemeClr val="tx1"/>
                </a:solidFill>
                <a:cs typeface="Calibri Light"/>
              </a:rPr>
              <a:t>Match&amp;Go</a:t>
            </a:r>
            <a:r>
              <a:rPr lang="en-GB" dirty="0">
                <a:solidFill>
                  <a:schemeClr val="tx1"/>
                </a:solidFill>
                <a:cs typeface="Calibri Light"/>
              </a:rPr>
              <a:t>’</a:t>
            </a:r>
          </a:p>
        </p:txBody>
      </p:sp>
      <p:sp>
        <p:nvSpPr>
          <p:cNvPr id="134" name="TextBox 133">
            <a:extLst>
              <a:ext uri="{FF2B5EF4-FFF2-40B4-BE49-F238E27FC236}">
                <a16:creationId xmlns:a16="http://schemas.microsoft.com/office/drawing/2014/main" id="{BDF1E395-CA4F-4BDC-955E-FF979415A7FA}"/>
              </a:ext>
            </a:extLst>
          </p:cNvPr>
          <p:cNvSpPr txBox="1"/>
          <p:nvPr/>
        </p:nvSpPr>
        <p:spPr>
          <a:xfrm>
            <a:off x="1163206" y="4598408"/>
            <a:ext cx="6077616"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w Cen MT" panose="020F0502020204030204"/>
                <a:ea typeface="+mn-ea"/>
                <a:cs typeface="Calibri"/>
              </a:rPr>
              <a:t>* afhankelijk van de opleiding en de snelheid en capaciteiten van de </a:t>
            </a:r>
            <a:r>
              <a:rPr kumimoji="0" lang="nl-NL" sz="1400" b="0" i="0" u="none" strike="noStrike" kern="1200" cap="none" spc="0" normalizeH="0" baseline="0" noProof="0" dirty="0" err="1">
                <a:ln>
                  <a:noFill/>
                </a:ln>
                <a:solidFill>
                  <a:prstClr val="black"/>
                </a:solidFill>
                <a:effectLst/>
                <a:uLnTx/>
                <a:uFillTx/>
                <a:latin typeface="Tw Cen MT" panose="020F0502020204030204"/>
                <a:ea typeface="+mn-ea"/>
                <a:cs typeface="Calibri"/>
              </a:rPr>
              <a:t>switcher</a:t>
            </a:r>
            <a:endParaRPr kumimoji="0" lang="nl-NL" sz="1400" b="0" i="0" u="none" strike="noStrike" kern="1200" cap="none" spc="0" normalizeH="0" baseline="0" noProof="0" dirty="0">
              <a:ln>
                <a:noFill/>
              </a:ln>
              <a:solidFill>
                <a:prstClr val="black"/>
              </a:solidFill>
              <a:effectLst/>
              <a:uLnTx/>
              <a:uFillTx/>
              <a:latin typeface="Tw Cen MT" panose="020F0502020204030204"/>
              <a:ea typeface="+mn-ea"/>
              <a:cs typeface="+mn-cs"/>
            </a:endParaRPr>
          </a:p>
        </p:txBody>
      </p:sp>
      <p:sp>
        <p:nvSpPr>
          <p:cNvPr id="22" name="Pentagon 21">
            <a:extLst>
              <a:ext uri="{FF2B5EF4-FFF2-40B4-BE49-F238E27FC236}">
                <a16:creationId xmlns:a16="http://schemas.microsoft.com/office/drawing/2014/main" id="{CE9EB20F-6F9F-A44F-A30E-B07B4B7B9AF9}"/>
              </a:ext>
            </a:extLst>
          </p:cNvPr>
          <p:cNvSpPr/>
          <p:nvPr/>
        </p:nvSpPr>
        <p:spPr>
          <a:xfrm>
            <a:off x="5321501" y="4018601"/>
            <a:ext cx="5850097" cy="449439"/>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
        <p:nvSpPr>
          <p:cNvPr id="4" name="Pentagon 3">
            <a:extLst>
              <a:ext uri="{FF2B5EF4-FFF2-40B4-BE49-F238E27FC236}">
                <a16:creationId xmlns:a16="http://schemas.microsoft.com/office/drawing/2014/main" id="{2736BE4E-1A01-0D4E-9E1E-0F8F4F127E70}"/>
              </a:ext>
            </a:extLst>
          </p:cNvPr>
          <p:cNvSpPr/>
          <p:nvPr/>
        </p:nvSpPr>
        <p:spPr>
          <a:xfrm>
            <a:off x="1163205" y="4018601"/>
            <a:ext cx="5124473" cy="449439"/>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highlight>
                <a:srgbClr val="FFFF00"/>
              </a:highlight>
              <a:uLnTx/>
              <a:uFillTx/>
              <a:latin typeface="Tw Cen MT" panose="020F0502020204030204"/>
              <a:ea typeface="+mn-ea"/>
              <a:cs typeface="+mn-cs"/>
            </a:endParaRPr>
          </a:p>
        </p:txBody>
      </p:sp>
      <p:graphicFrame>
        <p:nvGraphicFramePr>
          <p:cNvPr id="3" name="Diagram 3">
            <a:extLst>
              <a:ext uri="{FF2B5EF4-FFF2-40B4-BE49-F238E27FC236}">
                <a16:creationId xmlns:a16="http://schemas.microsoft.com/office/drawing/2014/main" id="{881D3879-A49E-4456-85AB-438371DBB9D8}"/>
              </a:ext>
            </a:extLst>
          </p:cNvPr>
          <p:cNvGraphicFramePr/>
          <p:nvPr/>
        </p:nvGraphicFramePr>
        <p:xfrm>
          <a:off x="1163205" y="3031227"/>
          <a:ext cx="10186667" cy="1054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7A9FFFF1-04EA-4870-B42C-6E5C819059F8}"/>
              </a:ext>
            </a:extLst>
          </p:cNvPr>
          <p:cNvSpPr txBox="1"/>
          <p:nvPr/>
        </p:nvSpPr>
        <p:spPr>
          <a:xfrm>
            <a:off x="1352028" y="2422981"/>
            <a:ext cx="4596640" cy="338554"/>
          </a:xfrm>
          <a:prstGeom prst="rect">
            <a:avLst/>
          </a:prstGeom>
          <a:noFill/>
          <a:ln>
            <a:solidFill>
              <a:srgbClr val="D01C7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Tw Cen MT" panose="020F0502020204030204"/>
                <a:ea typeface="+mn-ea"/>
                <a:cs typeface="Calibri"/>
              </a:rPr>
              <a:t>1- 4 weken*</a:t>
            </a:r>
          </a:p>
        </p:txBody>
      </p:sp>
      <p:sp>
        <p:nvSpPr>
          <p:cNvPr id="6" name="TextBox 5">
            <a:extLst>
              <a:ext uri="{FF2B5EF4-FFF2-40B4-BE49-F238E27FC236}">
                <a16:creationId xmlns:a16="http://schemas.microsoft.com/office/drawing/2014/main" id="{9CEC573B-A15C-6545-B03E-358D8C554134}"/>
              </a:ext>
            </a:extLst>
          </p:cNvPr>
          <p:cNvSpPr txBox="1"/>
          <p:nvPr/>
        </p:nvSpPr>
        <p:spPr>
          <a:xfrm>
            <a:off x="2180993" y="4053270"/>
            <a:ext cx="31328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a:ln>
                  <a:noFill/>
                </a:ln>
                <a:solidFill>
                  <a:prstClr val="black"/>
                </a:solidFill>
                <a:effectLst/>
                <a:uLnTx/>
                <a:uFillTx/>
                <a:latin typeface="Tw Cen MT" panose="020F0502020204030204"/>
                <a:ea typeface="+mn-ea"/>
                <a:cs typeface="+mn-cs"/>
              </a:rPr>
              <a:t>MATCH</a:t>
            </a:r>
          </a:p>
        </p:txBody>
      </p:sp>
      <p:sp>
        <p:nvSpPr>
          <p:cNvPr id="23" name="TextBox 22">
            <a:extLst>
              <a:ext uri="{FF2B5EF4-FFF2-40B4-BE49-F238E27FC236}">
                <a16:creationId xmlns:a16="http://schemas.microsoft.com/office/drawing/2014/main" id="{87D50139-8FF3-A74E-93C9-810182F9E118}"/>
              </a:ext>
            </a:extLst>
          </p:cNvPr>
          <p:cNvSpPr txBox="1"/>
          <p:nvPr/>
        </p:nvSpPr>
        <p:spPr>
          <a:xfrm>
            <a:off x="7500000" y="4050208"/>
            <a:ext cx="20190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a:ln>
                  <a:noFill/>
                </a:ln>
                <a:solidFill>
                  <a:prstClr val="black"/>
                </a:solidFill>
                <a:effectLst/>
                <a:uLnTx/>
                <a:uFillTx/>
                <a:latin typeface="Tw Cen MT" panose="020F0502020204030204"/>
                <a:ea typeface="+mn-ea"/>
                <a:cs typeface="+mn-cs"/>
              </a:rPr>
              <a:t>GO</a:t>
            </a:r>
          </a:p>
        </p:txBody>
      </p:sp>
      <p:sp>
        <p:nvSpPr>
          <p:cNvPr id="25" name="TextBox 24">
            <a:extLst>
              <a:ext uri="{FF2B5EF4-FFF2-40B4-BE49-F238E27FC236}">
                <a16:creationId xmlns:a16="http://schemas.microsoft.com/office/drawing/2014/main" id="{12BF9671-43DE-0149-BFE9-0AF2813CA0C1}"/>
              </a:ext>
            </a:extLst>
          </p:cNvPr>
          <p:cNvSpPr txBox="1"/>
          <p:nvPr/>
        </p:nvSpPr>
        <p:spPr>
          <a:xfrm>
            <a:off x="6155243" y="2436149"/>
            <a:ext cx="1411870" cy="307777"/>
          </a:xfrm>
          <a:prstGeom prst="rect">
            <a:avLst/>
          </a:prstGeom>
          <a:noFill/>
          <a:ln>
            <a:solidFill>
              <a:schemeClr val="accent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w Cen MT" panose="020F0502020204030204"/>
                <a:ea typeface="+mn-ea"/>
                <a:cs typeface="Calibri"/>
              </a:rPr>
              <a:t>Na 6 maanden*</a:t>
            </a:r>
          </a:p>
        </p:txBody>
      </p:sp>
      <p:sp>
        <p:nvSpPr>
          <p:cNvPr id="26" name="TextBox 25">
            <a:extLst>
              <a:ext uri="{FF2B5EF4-FFF2-40B4-BE49-F238E27FC236}">
                <a16:creationId xmlns:a16="http://schemas.microsoft.com/office/drawing/2014/main" id="{8C1A88F9-1DEB-2949-B1DA-7B366395CCDE}"/>
              </a:ext>
            </a:extLst>
          </p:cNvPr>
          <p:cNvSpPr txBox="1"/>
          <p:nvPr/>
        </p:nvSpPr>
        <p:spPr>
          <a:xfrm>
            <a:off x="9349514" y="2425911"/>
            <a:ext cx="1679280" cy="307777"/>
          </a:xfrm>
          <a:prstGeom prst="rect">
            <a:avLst/>
          </a:prstGeom>
          <a:no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w Cen MT" panose="020F0502020204030204"/>
                <a:ea typeface="+mn-ea"/>
                <a:cs typeface="Calibri"/>
              </a:rPr>
              <a:t>Na 2 max 3 jaar*</a:t>
            </a:r>
          </a:p>
        </p:txBody>
      </p:sp>
      <p:sp>
        <p:nvSpPr>
          <p:cNvPr id="35" name="TextBox 34">
            <a:extLst>
              <a:ext uri="{FF2B5EF4-FFF2-40B4-BE49-F238E27FC236}">
                <a16:creationId xmlns:a16="http://schemas.microsoft.com/office/drawing/2014/main" id="{C6B3D6E6-2108-4E0C-82ED-E9466B6A286A}"/>
              </a:ext>
            </a:extLst>
          </p:cNvPr>
          <p:cNvSpPr txBox="1"/>
          <p:nvPr/>
        </p:nvSpPr>
        <p:spPr>
          <a:xfrm>
            <a:off x="110907" y="2420730"/>
            <a:ext cx="1130214" cy="3385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Tw Cen MT" panose="020F0502020204030204"/>
                <a:ea typeface="+mn-ea"/>
                <a:cs typeface="Calibri"/>
              </a:rPr>
              <a:t>Tijdpad</a:t>
            </a:r>
            <a:r>
              <a:rPr kumimoji="0" lang="nl-NL" sz="1600" b="0" i="0" u="none" strike="noStrike" kern="1200" cap="none" spc="0" normalizeH="0" baseline="0" noProof="0" dirty="0">
                <a:ln>
                  <a:noFill/>
                </a:ln>
                <a:solidFill>
                  <a:prstClr val="black"/>
                </a:solidFill>
                <a:effectLst/>
                <a:uLnTx/>
                <a:uFillTx/>
                <a:latin typeface="Tw Cen MT" panose="020F0502020204030204"/>
                <a:ea typeface="+mn-ea"/>
                <a:cs typeface="Calibri"/>
                <a:sym typeface="Wingdings" pitchFamily="2" charset="2"/>
              </a:rPr>
              <a:t></a:t>
            </a:r>
            <a:endParaRPr kumimoji="0" lang="nl-NL" sz="1600" b="0" i="0" u="none" strike="noStrike" kern="1200" cap="none" spc="0" normalizeH="0" baseline="0" noProof="0" dirty="0">
              <a:ln>
                <a:noFill/>
              </a:ln>
              <a:solidFill>
                <a:prstClr val="black"/>
              </a:solidFill>
              <a:effectLst/>
              <a:uLnTx/>
              <a:uFillTx/>
              <a:latin typeface="Tw Cen MT" panose="020F0502020204030204"/>
              <a:ea typeface="+mn-ea"/>
              <a:cs typeface="Calibri"/>
            </a:endParaRPr>
          </a:p>
        </p:txBody>
      </p:sp>
      <p:sp>
        <p:nvSpPr>
          <p:cNvPr id="7" name="Rectangle 6">
            <a:extLst>
              <a:ext uri="{FF2B5EF4-FFF2-40B4-BE49-F238E27FC236}">
                <a16:creationId xmlns:a16="http://schemas.microsoft.com/office/drawing/2014/main" id="{AB6FDC57-9F06-B146-92BC-6CC3BFEC206C}"/>
              </a:ext>
            </a:extLst>
          </p:cNvPr>
          <p:cNvSpPr/>
          <p:nvPr/>
        </p:nvSpPr>
        <p:spPr>
          <a:xfrm>
            <a:off x="5904269" y="2864581"/>
            <a:ext cx="5019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Tw Cen MT" panose="020F0502020204030204"/>
                <a:ea typeface="+mn-ea"/>
                <a:cs typeface="Calibri"/>
              </a:rPr>
              <a:t>🏁</a:t>
            </a:r>
            <a:endParaRPr kumimoji="0" lang="nl-NL" sz="18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
        <p:nvSpPr>
          <p:cNvPr id="32" name="Rectangle 31">
            <a:extLst>
              <a:ext uri="{FF2B5EF4-FFF2-40B4-BE49-F238E27FC236}">
                <a16:creationId xmlns:a16="http://schemas.microsoft.com/office/drawing/2014/main" id="{F9E357DB-FD50-9849-8B7C-96CAE09F6023}"/>
              </a:ext>
            </a:extLst>
          </p:cNvPr>
          <p:cNvSpPr/>
          <p:nvPr/>
        </p:nvSpPr>
        <p:spPr>
          <a:xfrm>
            <a:off x="9017094" y="2864581"/>
            <a:ext cx="5019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Tw Cen MT" panose="020F0502020204030204"/>
                <a:ea typeface="+mn-ea"/>
                <a:cs typeface="Calibri"/>
              </a:rPr>
              <a:t>🏁</a:t>
            </a:r>
            <a:endParaRPr kumimoji="0" lang="nl-NL" sz="18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
        <p:nvSpPr>
          <p:cNvPr id="33" name="Rectangle 32">
            <a:extLst>
              <a:ext uri="{FF2B5EF4-FFF2-40B4-BE49-F238E27FC236}">
                <a16:creationId xmlns:a16="http://schemas.microsoft.com/office/drawing/2014/main" id="{0A524F31-7602-1545-8579-AECD80230B3A}"/>
              </a:ext>
            </a:extLst>
          </p:cNvPr>
          <p:cNvSpPr/>
          <p:nvPr/>
        </p:nvSpPr>
        <p:spPr>
          <a:xfrm>
            <a:off x="10777820" y="2858995"/>
            <a:ext cx="5019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Tw Cen MT" panose="020F0502020204030204"/>
                <a:ea typeface="+mn-ea"/>
                <a:cs typeface="Calibri"/>
              </a:rPr>
              <a:t>🏁</a:t>
            </a:r>
            <a:endParaRPr kumimoji="0" lang="nl-NL" sz="18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
        <p:nvSpPr>
          <p:cNvPr id="24" name="TextBox 24">
            <a:extLst>
              <a:ext uri="{FF2B5EF4-FFF2-40B4-BE49-F238E27FC236}">
                <a16:creationId xmlns:a16="http://schemas.microsoft.com/office/drawing/2014/main" id="{5D957644-89F0-4173-A45F-9A1B9EB063D0}"/>
              </a:ext>
            </a:extLst>
          </p:cNvPr>
          <p:cNvSpPr txBox="1"/>
          <p:nvPr/>
        </p:nvSpPr>
        <p:spPr>
          <a:xfrm>
            <a:off x="7716036" y="2436149"/>
            <a:ext cx="1487740" cy="307777"/>
          </a:xfrm>
          <a:prstGeom prst="rect">
            <a:avLst/>
          </a:prstGeom>
          <a:no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w Cen MT" panose="020F0502020204030204"/>
                <a:ea typeface="+mn-ea"/>
                <a:cs typeface="Calibri"/>
              </a:rPr>
              <a:t> na 12 maanden*</a:t>
            </a:r>
          </a:p>
        </p:txBody>
      </p:sp>
    </p:spTree>
    <p:extLst>
      <p:ext uri="{BB962C8B-B14F-4D97-AF65-F5344CB8AC3E}">
        <p14:creationId xmlns:p14="http://schemas.microsoft.com/office/powerpoint/2010/main" val="1964706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D7CE66-0018-46A3-969F-F755445E5DE5}"/>
              </a:ext>
            </a:extLst>
          </p:cNvPr>
          <p:cNvPicPr>
            <a:picLocks noChangeAspect="1"/>
          </p:cNvPicPr>
          <p:nvPr/>
        </p:nvPicPr>
        <p:blipFill rotWithShape="1">
          <a:blip r:embed="rId2" cstate="hqprint">
            <a:alphaModFix amt="15000"/>
            <a:extLst>
              <a:ext uri="{28A0092B-C50C-407E-A947-70E740481C1C}">
                <a14:useLocalDpi xmlns:a14="http://schemas.microsoft.com/office/drawing/2010/main"/>
              </a:ext>
            </a:extLst>
          </a:blip>
          <a:srcRect/>
          <a:stretch/>
        </p:blipFill>
        <p:spPr>
          <a:xfrm>
            <a:off x="20" y="975"/>
            <a:ext cx="12191980" cy="6858000"/>
          </a:xfrm>
          <a:prstGeom prst="rect">
            <a:avLst/>
          </a:prstGeom>
        </p:spPr>
      </p:pic>
      <p:sp useBgFill="1">
        <p:nvSpPr>
          <p:cNvPr id="68" name="Rectangle 70">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F0502020204030204"/>
              <a:ea typeface="+mn-ea"/>
              <a:cs typeface="+mn-cs"/>
            </a:endParaRPr>
          </a:p>
        </p:txBody>
      </p:sp>
      <p:sp>
        <p:nvSpPr>
          <p:cNvPr id="2" name="Titel 1">
            <a:extLst>
              <a:ext uri="{FF2B5EF4-FFF2-40B4-BE49-F238E27FC236}">
                <a16:creationId xmlns:a16="http://schemas.microsoft.com/office/drawing/2014/main" id="{C9A4FDD7-3162-4F7A-BB66-2FC9E6E4204F}"/>
              </a:ext>
            </a:extLst>
          </p:cNvPr>
          <p:cNvSpPr>
            <a:spLocks noGrp="1"/>
          </p:cNvSpPr>
          <p:nvPr>
            <p:ph type="title"/>
          </p:nvPr>
        </p:nvSpPr>
        <p:spPr>
          <a:xfrm>
            <a:off x="1097280" y="286603"/>
            <a:ext cx="10058400" cy="1450757"/>
          </a:xfrm>
        </p:spPr>
        <p:txBody>
          <a:bodyPr>
            <a:normAutofit/>
          </a:bodyPr>
          <a:lstStyle/>
          <a:p>
            <a:r>
              <a:rPr lang="nl-NL" i="1" dirty="0" err="1">
                <a:solidFill>
                  <a:schemeClr val="tx1"/>
                </a:solidFill>
              </a:rPr>
              <a:t>FastSwitch</a:t>
            </a:r>
            <a:r>
              <a:rPr lang="nl-NL" dirty="0">
                <a:solidFill>
                  <a:schemeClr val="tx1"/>
                </a:solidFill>
              </a:rPr>
              <a:t> platform &amp; producten</a:t>
            </a:r>
          </a:p>
        </p:txBody>
      </p:sp>
      <p:cxnSp>
        <p:nvCxnSpPr>
          <p:cNvPr id="69" name="Straight Connector 72">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 name="Rectangle 74">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6" name="Tijdelijke aanduiding voor inhoud 2">
            <a:extLst>
              <a:ext uri="{FF2B5EF4-FFF2-40B4-BE49-F238E27FC236}">
                <a16:creationId xmlns:a16="http://schemas.microsoft.com/office/drawing/2014/main" id="{D4B94CE9-CDA2-47A5-883A-2644F2842766}"/>
              </a:ext>
            </a:extLst>
          </p:cNvPr>
          <p:cNvGraphicFramePr>
            <a:graphicFrameLocks noGrp="1"/>
          </p:cNvGraphicFramePr>
          <p:nvPr>
            <p:ph idx="1"/>
          </p:nvPr>
        </p:nvGraphicFramePr>
        <p:xfrm>
          <a:off x="1097280" y="2096029"/>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Diagram, text&#10;&#10;Description automatically generated">
            <a:extLst>
              <a:ext uri="{FF2B5EF4-FFF2-40B4-BE49-F238E27FC236}">
                <a16:creationId xmlns:a16="http://schemas.microsoft.com/office/drawing/2014/main" id="{620408E4-3895-4D6C-9AE6-4F599B74E679}"/>
              </a:ext>
            </a:extLst>
          </p:cNvPr>
          <p:cNvPicPr>
            <a:picLocks noChangeAspect="1"/>
          </p:cNvPicPr>
          <p:nvPr/>
        </p:nvPicPr>
        <p:blipFill>
          <a:blip r:embed="rId8"/>
          <a:stretch>
            <a:fillRect/>
          </a:stretch>
        </p:blipFill>
        <p:spPr>
          <a:xfrm>
            <a:off x="162024" y="0"/>
            <a:ext cx="12029956" cy="6858000"/>
          </a:xfrm>
          <a:prstGeom prst="rect">
            <a:avLst/>
          </a:prstGeom>
        </p:spPr>
      </p:pic>
    </p:spTree>
    <p:extLst>
      <p:ext uri="{BB962C8B-B14F-4D97-AF65-F5344CB8AC3E}">
        <p14:creationId xmlns:p14="http://schemas.microsoft.com/office/powerpoint/2010/main" val="2221784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Content Placeholder 5" descr="Diagram&#10;&#10;Description automatically generated">
            <a:extLst>
              <a:ext uri="{FF2B5EF4-FFF2-40B4-BE49-F238E27FC236}">
                <a16:creationId xmlns:a16="http://schemas.microsoft.com/office/drawing/2014/main" id="{68BEC12C-FB5D-4922-A479-1F4B31929867}"/>
              </a:ext>
            </a:extLst>
          </p:cNvPr>
          <p:cNvPicPr>
            <a:picLocks noGrp="1" noChangeAspect="1"/>
          </p:cNvPicPr>
          <p:nvPr>
            <p:ph idx="1"/>
          </p:nvPr>
        </p:nvPicPr>
        <p:blipFill>
          <a:blip r:embed="rId2"/>
          <a:stretch>
            <a:fillRect/>
          </a:stretch>
        </p:blipFill>
        <p:spPr>
          <a:xfrm>
            <a:off x="0" y="0"/>
            <a:ext cx="12188824" cy="6889582"/>
          </a:xfrm>
        </p:spPr>
      </p:pic>
    </p:spTree>
    <p:extLst>
      <p:ext uri="{BB962C8B-B14F-4D97-AF65-F5344CB8AC3E}">
        <p14:creationId xmlns:p14="http://schemas.microsoft.com/office/powerpoint/2010/main" val="3346264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33651" y="4806041"/>
            <a:ext cx="10712917" cy="666207"/>
          </a:xfrm>
          <a:solidFill>
            <a:schemeClr val="accent1">
              <a:lumMod val="50000"/>
            </a:schemeClr>
          </a:solidFill>
        </p:spPr>
        <p:txBody>
          <a:bodyPr anchor="ctr">
            <a:normAutofit/>
          </a:bodyPr>
          <a:lstStyle/>
          <a:p>
            <a:r>
              <a:rPr lang="nl-NL" sz="3200" dirty="0">
                <a:solidFill>
                  <a:schemeClr val="bg1"/>
                </a:solidFill>
              </a:rPr>
              <a:t>5. Mooie voorbeelden van LLO in domein engineering</a:t>
            </a:r>
          </a:p>
        </p:txBody>
      </p:sp>
      <p:pic>
        <p:nvPicPr>
          <p:cNvPr id="2" name="Afbeelding 1">
            <a:extLst>
              <a:ext uri="{FF2B5EF4-FFF2-40B4-BE49-F238E27FC236}">
                <a16:creationId xmlns:a16="http://schemas.microsoft.com/office/drawing/2014/main" id="{7544A316-4AF9-4249-B073-3A7F6098B683}"/>
              </a:ext>
            </a:extLst>
          </p:cNvPr>
          <p:cNvPicPr>
            <a:picLocks noChangeAspect="1"/>
          </p:cNvPicPr>
          <p:nvPr/>
        </p:nvPicPr>
        <p:blipFill>
          <a:blip r:embed="rId3"/>
          <a:stretch>
            <a:fillRect/>
          </a:stretch>
        </p:blipFill>
        <p:spPr>
          <a:xfrm>
            <a:off x="3090383" y="700597"/>
            <a:ext cx="6399646" cy="3670385"/>
          </a:xfrm>
          <a:prstGeom prst="rect">
            <a:avLst/>
          </a:prstGeom>
        </p:spPr>
      </p:pic>
      <p:sp>
        <p:nvSpPr>
          <p:cNvPr id="4" name="Tijdelijke aanduiding voor dianummer 3">
            <a:extLst>
              <a:ext uri="{FF2B5EF4-FFF2-40B4-BE49-F238E27FC236}">
                <a16:creationId xmlns:a16="http://schemas.microsoft.com/office/drawing/2014/main" id="{F68A5AB0-715E-2E0D-E128-E5217499C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032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598713" y="136525"/>
            <a:ext cx="108748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Mooi voorbeeld…| </a:t>
            </a:r>
            <a:r>
              <a:rPr kumimoji="0" lang="nl-NL" sz="2200" i="0" u="none" strike="noStrike" kern="1200" cap="none" spc="0" normalizeH="0" baseline="0" noProof="0" dirty="0">
                <a:ln>
                  <a:noFill/>
                </a:ln>
                <a:solidFill>
                  <a:prstClr val="black"/>
                </a:solidFill>
                <a:effectLst/>
                <a:uLnTx/>
                <a:uFillTx/>
                <a:latin typeface="Calibri (hoofdtekst)"/>
                <a:ea typeface="+mj-ea"/>
                <a:cs typeface="+mj-cs"/>
              </a:rPr>
              <a:t>van een maatwerktraject in het domein engineering waar je trots op bent</a:t>
            </a: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Tabel 2">
            <a:extLst>
              <a:ext uri="{FF2B5EF4-FFF2-40B4-BE49-F238E27FC236}">
                <a16:creationId xmlns:a16="http://schemas.microsoft.com/office/drawing/2014/main" id="{96BF687A-5D85-0765-AB2D-C030001E7DEC}"/>
              </a:ext>
            </a:extLst>
          </p:cNvPr>
          <p:cNvGraphicFramePr>
            <a:graphicFrameLocks noGrp="1"/>
          </p:cNvGraphicFramePr>
          <p:nvPr>
            <p:extLst>
              <p:ext uri="{D42A27DB-BD31-4B8C-83A1-F6EECF244321}">
                <p14:modId xmlns:p14="http://schemas.microsoft.com/office/powerpoint/2010/main" val="402476613"/>
              </p:ext>
            </p:extLst>
          </p:nvPr>
        </p:nvGraphicFramePr>
        <p:xfrm>
          <a:off x="0" y="1435146"/>
          <a:ext cx="12192000" cy="5422854"/>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191869742"/>
                    </a:ext>
                  </a:extLst>
                </a:gridCol>
                <a:gridCol w="6096000">
                  <a:extLst>
                    <a:ext uri="{9D8B030D-6E8A-4147-A177-3AD203B41FA5}">
                      <a16:colId xmlns:a16="http://schemas.microsoft.com/office/drawing/2014/main" val="8997057"/>
                    </a:ext>
                  </a:extLst>
                </a:gridCol>
              </a:tblGrid>
              <a:tr h="341688">
                <a:tc gridSpan="2">
                  <a:txBody>
                    <a:bodyPr/>
                    <a:lstStyle/>
                    <a:p>
                      <a:r>
                        <a:rPr lang="nl-NL" dirty="0"/>
                        <a:t>Mooi voorbeeld van ………..                                                 Contactpersoon [naam, email]</a:t>
                      </a:r>
                    </a:p>
                  </a:txBody>
                  <a:tcPr/>
                </a:tc>
                <a:tc hMerge="1">
                  <a:txBody>
                    <a:bodyPr/>
                    <a:lstStyle/>
                    <a:p>
                      <a:endParaRPr lang="nl-NL" dirty="0"/>
                    </a:p>
                  </a:txBody>
                  <a:tcPr/>
                </a:tc>
                <a:extLst>
                  <a:ext uri="{0D108BD9-81ED-4DB2-BD59-A6C34878D82A}">
                    <a16:rowId xmlns:a16="http://schemas.microsoft.com/office/drawing/2014/main" val="2557615417"/>
                  </a:ext>
                </a:extLst>
              </a:tr>
              <a:tr h="601747">
                <a:tc>
                  <a:txBody>
                    <a:bodyPr/>
                    <a:lstStyle/>
                    <a:p>
                      <a:r>
                        <a:rPr lang="nl-NL" sz="1800" i="0" dirty="0">
                          <a:solidFill>
                            <a:srgbClr val="000000"/>
                          </a:solidFill>
                          <a:effectLst/>
                          <a:latin typeface="Arial" panose="020B0604020202020204" pitchFamily="34" charset="0"/>
                        </a:rPr>
                        <a:t>Beschrijf </a:t>
                      </a:r>
                      <a:r>
                        <a:rPr lang="nl-NL" sz="1800" i="0" u="sng" dirty="0">
                          <a:solidFill>
                            <a:srgbClr val="000000"/>
                          </a:solidFill>
                          <a:effectLst/>
                          <a:latin typeface="Arial" panose="020B0604020202020204" pitchFamily="34" charset="0"/>
                        </a:rPr>
                        <a:t>je mooie voorbeeld</a:t>
                      </a:r>
                      <a:r>
                        <a:rPr lang="nl-NL" sz="1800" i="0" dirty="0">
                          <a:solidFill>
                            <a:srgbClr val="000000"/>
                          </a:solidFill>
                          <a:effectLst/>
                          <a:latin typeface="Arial" panose="020B0604020202020204" pitchFamily="34" charset="0"/>
                        </a:rPr>
                        <a:t> van een LLO-product waar je trots op bent</a:t>
                      </a:r>
                    </a:p>
                    <a:p>
                      <a:endParaRPr lang="nl-NL" dirty="0"/>
                    </a:p>
                    <a:p>
                      <a:endParaRPr lang="nl-NL" dirty="0"/>
                    </a:p>
                  </a:txBody>
                  <a:tcPr/>
                </a:tc>
                <a:tc>
                  <a:txBody>
                    <a:bodyPr/>
                    <a:lstStyle/>
                    <a:p>
                      <a:endParaRPr lang="nl-NL" dirty="0"/>
                    </a:p>
                  </a:txBody>
                  <a:tcPr/>
                </a:tc>
                <a:extLst>
                  <a:ext uri="{0D108BD9-81ED-4DB2-BD59-A6C34878D82A}">
                    <a16:rowId xmlns:a16="http://schemas.microsoft.com/office/drawing/2014/main" val="419898905"/>
                  </a:ext>
                </a:extLst>
              </a:tr>
              <a:tr h="1633313">
                <a:tc>
                  <a:txBody>
                    <a:bodyPr/>
                    <a:lstStyle/>
                    <a:p>
                      <a:pPr marL="0" indent="0" algn="l" rtl="0" fontAlgn="base">
                        <a:buNone/>
                      </a:pPr>
                      <a:r>
                        <a:rPr lang="nl-NL" sz="1800" i="0" dirty="0">
                          <a:solidFill>
                            <a:srgbClr val="000000"/>
                          </a:solidFill>
                          <a:effectLst/>
                          <a:latin typeface="Arial" panose="020B0604020202020204" pitchFamily="34" charset="0"/>
                        </a:rPr>
                        <a:t>Wat was de </a:t>
                      </a:r>
                      <a:r>
                        <a:rPr lang="nl-NL" sz="1800" i="0" u="sng" dirty="0">
                          <a:solidFill>
                            <a:srgbClr val="000000"/>
                          </a:solidFill>
                          <a:effectLst/>
                          <a:latin typeface="Arial" panose="020B0604020202020204" pitchFamily="34" charset="0"/>
                        </a:rPr>
                        <a:t>inhoud van het traject</a:t>
                      </a:r>
                      <a:r>
                        <a:rPr lang="nl-NL" sz="1800" i="0" dirty="0">
                          <a:solidFill>
                            <a:srgbClr val="000000"/>
                          </a:solidFill>
                          <a:effectLst/>
                          <a:latin typeface="Arial" panose="020B0604020202020204" pitchFamily="34" charset="0"/>
                        </a:rPr>
                        <a:t>/ het beoogde leerresultaat? </a:t>
                      </a:r>
                    </a:p>
                    <a:p>
                      <a:pPr marL="0" indent="0" algn="l" rtl="0" fontAlgn="base">
                        <a:buNone/>
                      </a:pPr>
                      <a:r>
                        <a:rPr lang="nl-NL" sz="1600" i="1" dirty="0">
                          <a:solidFill>
                            <a:srgbClr val="000000"/>
                          </a:solidFill>
                          <a:effectLst/>
                          <a:latin typeface="Arial" panose="020B0604020202020204" pitchFamily="34" charset="0"/>
                        </a:rPr>
                        <a:t>Of: wat heb je gedaan? (Diploma-, maatwerktraject [op-, bij- of omscholing], waardevolle innovatie in een bedrijf of instelling; anders …?)</a:t>
                      </a:r>
                      <a:endParaRPr lang="nl-NL" sz="1600" i="1" dirty="0"/>
                    </a:p>
                  </a:txBody>
                  <a:tcPr/>
                </a:tc>
                <a:tc>
                  <a:txBody>
                    <a:bodyPr/>
                    <a:lstStyle/>
                    <a:p>
                      <a:endParaRPr lang="nl-NL"/>
                    </a:p>
                  </a:txBody>
                  <a:tcPr/>
                </a:tc>
                <a:extLst>
                  <a:ext uri="{0D108BD9-81ED-4DB2-BD59-A6C34878D82A}">
                    <a16:rowId xmlns:a16="http://schemas.microsoft.com/office/drawing/2014/main" val="1368550998"/>
                  </a:ext>
                </a:extLst>
              </a:tr>
              <a:tr h="1375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solidFill>
                            <a:srgbClr val="000000"/>
                          </a:solidFill>
                          <a:effectLst/>
                          <a:latin typeface="Arial" panose="020B0604020202020204" pitchFamily="34" charset="0"/>
                        </a:rPr>
                        <a:t>Waarom ben je </a:t>
                      </a:r>
                      <a:r>
                        <a:rPr lang="nl-NL" sz="1800" i="0" u="sng" dirty="0">
                          <a:solidFill>
                            <a:srgbClr val="000000"/>
                          </a:solidFill>
                          <a:effectLst/>
                          <a:latin typeface="Arial" panose="020B0604020202020204" pitchFamily="34" charset="0"/>
                        </a:rPr>
                        <a:t>trots op het resultaat</a:t>
                      </a:r>
                      <a:r>
                        <a:rPr lang="nl-NL" sz="1800" i="0" dirty="0">
                          <a:solidFill>
                            <a:srgbClr val="000000"/>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i="1" dirty="0">
                          <a:solidFill>
                            <a:srgbClr val="000000"/>
                          </a:solidFill>
                          <a:effectLst/>
                          <a:latin typeface="Arial" panose="020B0604020202020204" pitchFamily="34" charset="0"/>
                        </a:rPr>
                        <a:t>Gaat het over de totstandkoming (betrokkenheid partners/ stakeholders/ co-creatie), samenwerking tussen mbo/hbo/ wo; de werkvormen, uitvoering(</a:t>
                      </a:r>
                      <a:r>
                        <a:rPr lang="nl-NL" sz="1600" i="1" dirty="0" err="1">
                          <a:solidFill>
                            <a:srgbClr val="000000"/>
                          </a:solidFill>
                          <a:effectLst/>
                          <a:latin typeface="Arial" panose="020B0604020202020204" pitchFamily="34" charset="0"/>
                        </a:rPr>
                        <a:t>svorm</a:t>
                      </a:r>
                      <a:r>
                        <a:rPr lang="nl-NL" sz="1600" i="1" dirty="0">
                          <a:solidFill>
                            <a:srgbClr val="000000"/>
                          </a:solidFill>
                          <a:effectLst/>
                          <a:latin typeface="Arial" panose="020B0604020202020204" pitchFamily="34" charset="0"/>
                        </a:rPr>
                        <a:t>) of  ….)  </a:t>
                      </a:r>
                    </a:p>
                    <a:p>
                      <a:endParaRPr lang="nl-NL" dirty="0"/>
                    </a:p>
                  </a:txBody>
                  <a:tcPr/>
                </a:tc>
                <a:tc>
                  <a:txBody>
                    <a:bodyPr/>
                    <a:lstStyle/>
                    <a:p>
                      <a:endParaRPr lang="nl-NL"/>
                    </a:p>
                  </a:txBody>
                  <a:tcPr/>
                </a:tc>
                <a:extLst>
                  <a:ext uri="{0D108BD9-81ED-4DB2-BD59-A6C34878D82A}">
                    <a16:rowId xmlns:a16="http://schemas.microsoft.com/office/drawing/2014/main" val="1319240503"/>
                  </a:ext>
                </a:extLst>
              </a:tr>
              <a:tr h="859639">
                <a:tc>
                  <a:txBody>
                    <a:bodyPr/>
                    <a:lstStyle/>
                    <a:p>
                      <a:pPr marL="0" indent="0" algn="l" rtl="0" fontAlgn="base">
                        <a:buNone/>
                      </a:pPr>
                      <a:r>
                        <a:rPr lang="nl-NL" sz="1800" i="0" u="sng" dirty="0">
                          <a:solidFill>
                            <a:srgbClr val="000000"/>
                          </a:solidFill>
                          <a:effectLst/>
                          <a:latin typeface="Arial" panose="020B0604020202020204" pitchFamily="34" charset="0"/>
                        </a:rPr>
                        <a:t>Wat</a:t>
                      </a:r>
                      <a:r>
                        <a:rPr lang="nl-NL" sz="1800" i="0" dirty="0">
                          <a:solidFill>
                            <a:srgbClr val="000000"/>
                          </a:solidFill>
                          <a:effectLst/>
                          <a:latin typeface="Arial" panose="020B0604020202020204" pitchFamily="34" charset="0"/>
                        </a:rPr>
                        <a:t> heb je ervan </a:t>
                      </a:r>
                      <a:r>
                        <a:rPr lang="nl-NL" sz="1800" i="0" u="sng" dirty="0">
                          <a:solidFill>
                            <a:srgbClr val="000000"/>
                          </a:solidFill>
                          <a:effectLst/>
                          <a:latin typeface="Arial" panose="020B0604020202020204" pitchFamily="34" charset="0"/>
                        </a:rPr>
                        <a:t>geleerd</a:t>
                      </a:r>
                      <a:r>
                        <a:rPr lang="nl-NL" sz="1800" i="0" dirty="0">
                          <a:solidFill>
                            <a:srgbClr val="000000"/>
                          </a:solidFill>
                          <a:effectLst/>
                          <a:latin typeface="Arial" panose="020B0604020202020204" pitchFamily="34" charset="0"/>
                        </a:rPr>
                        <a:t> en zet je vaker in?  </a:t>
                      </a:r>
                      <a:endParaRPr lang="nl-NL" dirty="0"/>
                    </a:p>
                  </a:txBody>
                  <a:tcPr/>
                </a:tc>
                <a:tc>
                  <a:txBody>
                    <a:bodyPr/>
                    <a:lstStyle/>
                    <a:p>
                      <a:endParaRPr lang="nl-NL" dirty="0"/>
                    </a:p>
                  </a:txBody>
                  <a:tcPr/>
                </a:tc>
                <a:extLst>
                  <a:ext uri="{0D108BD9-81ED-4DB2-BD59-A6C34878D82A}">
                    <a16:rowId xmlns:a16="http://schemas.microsoft.com/office/drawing/2014/main" val="2454814562"/>
                  </a:ext>
                </a:extLst>
              </a:tr>
            </a:tbl>
          </a:graphicData>
        </a:graphic>
      </p:graphicFrame>
    </p:spTree>
    <p:extLst>
      <p:ext uri="{BB962C8B-B14F-4D97-AF65-F5344CB8AC3E}">
        <p14:creationId xmlns:p14="http://schemas.microsoft.com/office/powerpoint/2010/main" val="322341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33651" y="4806041"/>
            <a:ext cx="10712917" cy="666207"/>
          </a:xfrm>
          <a:solidFill>
            <a:schemeClr val="accent1">
              <a:lumMod val="50000"/>
            </a:schemeClr>
          </a:solidFill>
        </p:spPr>
        <p:txBody>
          <a:bodyPr anchor="ctr">
            <a:normAutofit/>
          </a:bodyPr>
          <a:lstStyle/>
          <a:p>
            <a:r>
              <a:rPr lang="nl-NL" sz="3200" dirty="0">
                <a:solidFill>
                  <a:schemeClr val="bg1"/>
                </a:solidFill>
              </a:rPr>
              <a:t>2. VH Programma LLO &amp; Nationale LLO Katalysator </a:t>
            </a:r>
          </a:p>
        </p:txBody>
      </p:sp>
      <p:pic>
        <p:nvPicPr>
          <p:cNvPr id="2" name="Afbeelding 1">
            <a:extLst>
              <a:ext uri="{FF2B5EF4-FFF2-40B4-BE49-F238E27FC236}">
                <a16:creationId xmlns:a16="http://schemas.microsoft.com/office/drawing/2014/main" id="{7544A316-4AF9-4249-B073-3A7F6098B683}"/>
              </a:ext>
            </a:extLst>
          </p:cNvPr>
          <p:cNvPicPr>
            <a:picLocks noChangeAspect="1"/>
          </p:cNvPicPr>
          <p:nvPr/>
        </p:nvPicPr>
        <p:blipFill>
          <a:blip r:embed="rId3"/>
          <a:stretch>
            <a:fillRect/>
          </a:stretch>
        </p:blipFill>
        <p:spPr>
          <a:xfrm>
            <a:off x="3090383" y="700597"/>
            <a:ext cx="6399646" cy="3670385"/>
          </a:xfrm>
          <a:prstGeom prst="rect">
            <a:avLst/>
          </a:prstGeom>
        </p:spPr>
      </p:pic>
      <p:sp>
        <p:nvSpPr>
          <p:cNvPr id="4" name="Tijdelijke aanduiding voor dianummer 3">
            <a:extLst>
              <a:ext uri="{FF2B5EF4-FFF2-40B4-BE49-F238E27FC236}">
                <a16:creationId xmlns:a16="http://schemas.microsoft.com/office/drawing/2014/main" id="{F68A5AB0-715E-2E0D-E128-E5217499C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50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VH Programma LLO |</a:t>
            </a:r>
            <a:r>
              <a:rPr kumimoji="0" lang="nl-NL" sz="2200" b="0" i="0" u="none" strike="noStrike" kern="1200" cap="none" spc="0" normalizeH="0" baseline="0" noProof="0" dirty="0">
                <a:ln>
                  <a:noFill/>
                </a:ln>
                <a:solidFill>
                  <a:prstClr val="black"/>
                </a:solidFill>
                <a:effectLst/>
                <a:uLnTx/>
                <a:uFillTx/>
                <a:latin typeface="Calibri (hoofdtekst)"/>
                <a:ea typeface="+mj-ea"/>
                <a:cs typeface="+mj-cs"/>
              </a:rPr>
              <a:t>belang van LLO: naar een vanzelfsprekende leercultuur</a:t>
            </a: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inhoud 2">
            <a:extLst>
              <a:ext uri="{FF2B5EF4-FFF2-40B4-BE49-F238E27FC236}">
                <a16:creationId xmlns:a16="http://schemas.microsoft.com/office/drawing/2014/main" id="{7E29EC1B-1988-50BA-774B-76381F072012}"/>
              </a:ext>
            </a:extLst>
          </p:cNvPr>
          <p:cNvSpPr>
            <a:spLocks noGrp="1"/>
          </p:cNvSpPr>
          <p:nvPr>
            <p:ph idx="1"/>
          </p:nvPr>
        </p:nvSpPr>
        <p:spPr>
          <a:xfrm>
            <a:off x="838200" y="1458366"/>
            <a:ext cx="10515600" cy="4351337"/>
          </a:xfrm>
        </p:spPr>
        <p:txBody>
          <a:bodyPr/>
          <a:lstStyle/>
          <a:p>
            <a:pPr marL="0" indent="0">
              <a:buSzPct val="80000"/>
              <a:buNone/>
            </a:pPr>
            <a:r>
              <a:rPr lang="nl-NL" sz="1600" b="1" dirty="0"/>
              <a:t>Urgentie</a:t>
            </a:r>
            <a:r>
              <a:rPr lang="nl-NL" sz="1600" dirty="0"/>
              <a:t>:</a:t>
            </a:r>
            <a:r>
              <a:rPr lang="nl-NL" sz="1600" b="1" dirty="0"/>
              <a:t> </a:t>
            </a:r>
            <a:endParaRPr lang="nl-NL" sz="1600" dirty="0"/>
          </a:p>
          <a:p>
            <a:pPr marL="180970" indent="-180970">
              <a:buSzPct val="80000"/>
              <a:buFont typeface="Arial" panose="020B0604020202020204" pitchFamily="34" charset="0"/>
              <a:buChar char="•"/>
            </a:pPr>
            <a:r>
              <a:rPr lang="nl-NL" sz="1800" dirty="0"/>
              <a:t>Economische groei in een snel veranderende wereld</a:t>
            </a:r>
          </a:p>
          <a:p>
            <a:pPr marL="180970" indent="-180970">
              <a:buSzPct val="80000"/>
              <a:buFont typeface="Arial" panose="020B0604020202020204" pitchFamily="34" charset="0"/>
              <a:buChar char="•"/>
            </a:pPr>
            <a:r>
              <a:rPr lang="nl-NL" sz="1800" dirty="0"/>
              <a:t>Ongelijke toegang en toenemende kansenongelijkheid</a:t>
            </a:r>
          </a:p>
          <a:p>
            <a:pPr marL="180970" indent="-180970">
              <a:buSzPct val="80000"/>
              <a:buFont typeface="Arial" panose="020B0604020202020204" pitchFamily="34" charset="0"/>
              <a:buChar char="•"/>
            </a:pPr>
            <a:r>
              <a:rPr lang="nl-NL" sz="1800" dirty="0"/>
              <a:t>Transities in zorg, digitalisering, energie, klimaat, landbouw</a:t>
            </a:r>
          </a:p>
          <a:p>
            <a:pPr marL="180970" indent="-180970">
              <a:buSzPct val="80000"/>
              <a:buFont typeface="Arial" panose="020B0604020202020204" pitchFamily="34" charset="0"/>
              <a:buChar char="•"/>
            </a:pPr>
            <a:r>
              <a:rPr lang="nl-NL" sz="1800" dirty="0"/>
              <a:t>Organisaties en beroepen/banen veranderen in hoog tempo</a:t>
            </a:r>
          </a:p>
          <a:p>
            <a:pPr marL="180970" indent="-180970">
              <a:buSzPct val="80000"/>
              <a:buFont typeface="Arial" panose="020B0604020202020204" pitchFamily="34" charset="0"/>
              <a:buChar char="•"/>
            </a:pPr>
            <a:r>
              <a:rPr lang="nl-NL" sz="1800" dirty="0"/>
              <a:t>Toenemende nadruk op competenties en vakmanschap (skills)</a:t>
            </a:r>
          </a:p>
          <a:p>
            <a:endParaRPr lang="nl-NL" dirty="0"/>
          </a:p>
        </p:txBody>
      </p:sp>
      <p:pic>
        <p:nvPicPr>
          <p:cNvPr id="2" name="Afbeelding 1">
            <a:extLst>
              <a:ext uri="{FF2B5EF4-FFF2-40B4-BE49-F238E27FC236}">
                <a16:creationId xmlns:a16="http://schemas.microsoft.com/office/drawing/2014/main" id="{6991C7D6-99E8-1A43-826D-5DFBBC480FE0}"/>
              </a:ext>
            </a:extLst>
          </p:cNvPr>
          <p:cNvPicPr>
            <a:picLocks noChangeAspect="1"/>
          </p:cNvPicPr>
          <p:nvPr/>
        </p:nvPicPr>
        <p:blipFill>
          <a:blip r:embed="rId2"/>
          <a:stretch>
            <a:fillRect/>
          </a:stretch>
        </p:blipFill>
        <p:spPr>
          <a:xfrm>
            <a:off x="838200" y="3864323"/>
            <a:ext cx="11008271" cy="2857152"/>
          </a:xfrm>
          <a:prstGeom prst="rect">
            <a:avLst/>
          </a:prstGeom>
        </p:spPr>
      </p:pic>
    </p:spTree>
    <p:extLst>
      <p:ext uri="{BB962C8B-B14F-4D97-AF65-F5344CB8AC3E}">
        <p14:creationId xmlns:p14="http://schemas.microsoft.com/office/powerpoint/2010/main" val="128430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VH Programma </a:t>
            </a:r>
            <a:r>
              <a:rPr kumimoji="0" lang="nl-NL" sz="2200" b="1" i="0" u="none" strike="noStrike" kern="1200" cap="none" spc="0" normalizeH="0" baseline="0" noProof="0" dirty="0" err="1">
                <a:ln>
                  <a:noFill/>
                </a:ln>
                <a:solidFill>
                  <a:prstClr val="black"/>
                </a:solidFill>
                <a:effectLst/>
                <a:uLnTx/>
                <a:uFillTx/>
                <a:latin typeface="Calibri (hoofdtekst)"/>
                <a:ea typeface="+mj-ea"/>
                <a:cs typeface="+mj-cs"/>
              </a:rPr>
              <a:t>LLO|</a:t>
            </a:r>
            <a:r>
              <a:rPr kumimoji="0" lang="nl-NL" sz="2200" b="0" i="0" u="none" strike="noStrike" kern="1200" cap="none" spc="0" normalizeH="0" baseline="0" noProof="0" dirty="0" err="1">
                <a:ln>
                  <a:noFill/>
                </a:ln>
                <a:solidFill>
                  <a:prstClr val="black"/>
                </a:solidFill>
                <a:effectLst/>
                <a:uLnTx/>
                <a:uFillTx/>
                <a:latin typeface="Calibri (hoofdtekst)"/>
                <a:ea typeface="+mj-ea"/>
                <a:cs typeface="+mj-cs"/>
              </a:rPr>
              <a:t>met</a:t>
            </a:r>
            <a:r>
              <a:rPr kumimoji="0" lang="nl-NL" sz="2200" b="0" i="0" u="none" strike="noStrike" kern="1200" cap="none" spc="0" normalizeH="0" baseline="0" noProof="0" dirty="0">
                <a:ln>
                  <a:noFill/>
                </a:ln>
                <a:solidFill>
                  <a:prstClr val="black"/>
                </a:solidFill>
                <a:effectLst/>
                <a:uLnTx/>
                <a:uFillTx/>
                <a:latin typeface="Calibri (hoofdtekst)"/>
                <a:ea typeface="+mj-ea"/>
                <a:cs typeface="+mj-cs"/>
              </a:rPr>
              <a:t> onderzoek en onderwijs impact maken in onze regio’s</a:t>
            </a: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jdelijke aanduiding voor inhoud 4">
            <a:extLst>
              <a:ext uri="{FF2B5EF4-FFF2-40B4-BE49-F238E27FC236}">
                <a16:creationId xmlns:a16="http://schemas.microsoft.com/office/drawing/2014/main" id="{53E8FC60-0EAC-B8DB-D113-480A9F283CB9}"/>
              </a:ext>
            </a:extLst>
          </p:cNvPr>
          <p:cNvSpPr>
            <a:spLocks noGrp="1"/>
          </p:cNvSpPr>
          <p:nvPr>
            <p:ph idx="1"/>
          </p:nvPr>
        </p:nvSpPr>
        <p:spPr>
          <a:xfrm>
            <a:off x="838200" y="1690688"/>
            <a:ext cx="10515600" cy="4351337"/>
          </a:xfrm>
        </p:spPr>
        <p:txBody>
          <a:bodyPr>
            <a:normAutofit/>
          </a:bodyPr>
          <a:lstStyle/>
          <a:p>
            <a:pPr marL="0" indent="0">
              <a:buNone/>
            </a:pPr>
            <a:r>
              <a:rPr lang="nl-NL" sz="2000" b="1" dirty="0">
                <a:solidFill>
                  <a:schemeClr val="accent1">
                    <a:lumMod val="50000"/>
                  </a:schemeClr>
                </a:solidFill>
              </a:rPr>
              <a:t>Als publieke hogescholen willen we </a:t>
            </a:r>
            <a:r>
              <a:rPr lang="nl-NL" sz="2000" dirty="0"/>
              <a:t>impact hebben in onze regio’s, willen we  bijdragen aan de sociale en economische vitaliteit. </a:t>
            </a:r>
          </a:p>
          <a:p>
            <a:pPr marL="0" indent="0">
              <a:buNone/>
            </a:pPr>
            <a:r>
              <a:rPr lang="nl-NL" sz="2000" dirty="0"/>
              <a:t>We erkennen het belang van LLO en willen bijdragen aan een vanzelfsprekende leercultuur.</a:t>
            </a:r>
          </a:p>
          <a:p>
            <a:pPr marL="0" indent="0">
              <a:buNone/>
            </a:pPr>
            <a:r>
              <a:rPr lang="nl-NL" sz="2000" dirty="0"/>
              <a:t>We positioneren ons in het centrum van de regionale ecosystemen van leren, werken en innoveren. </a:t>
            </a:r>
          </a:p>
          <a:p>
            <a:pPr marL="0" indent="0">
              <a:buNone/>
            </a:pPr>
            <a:r>
              <a:rPr lang="nl-NL" sz="2000" dirty="0"/>
              <a:t>Dus niet alleen initieel opleiden maar ook praktijkgericht onderzoek en op-, om- en bijscholen van werkende professionals. De hogescholen willen een flinke bijdrage leveren aan de LLO opgave in Nederland en in onze regio’s.</a:t>
            </a:r>
          </a:p>
          <a:p>
            <a:pPr marL="457200" lvl="1" indent="0">
              <a:buNone/>
            </a:pPr>
            <a:endParaRPr lang="nl-NL" i="1" dirty="0">
              <a:solidFill>
                <a:schemeClr val="accent1">
                  <a:lumMod val="50000"/>
                </a:schemeClr>
              </a:solidFill>
            </a:endParaRPr>
          </a:p>
          <a:p>
            <a:pPr marL="457200" lvl="1" indent="0">
              <a:buNone/>
            </a:pPr>
            <a:r>
              <a:rPr lang="nl-NL" i="1" dirty="0">
                <a:solidFill>
                  <a:schemeClr val="accent1">
                    <a:lumMod val="50000"/>
                  </a:schemeClr>
                </a:solidFill>
              </a:rPr>
              <a:t>De VH wil dat de hogescholen (samen) kunnen komen tot die impact in de regio’s en bijdragen aan het realiseren van een doorbraak op het terrein van LLO. Daarbij wil de VH de LLO katalysator optimaal benutten.</a:t>
            </a:r>
          </a:p>
          <a:p>
            <a:pPr marL="0" indent="0">
              <a:buNone/>
            </a:pPr>
            <a:endParaRPr lang="nl-NL" sz="2000" i="1" dirty="0">
              <a:solidFill>
                <a:schemeClr val="accent1">
                  <a:lumMod val="50000"/>
                </a:schemeClr>
              </a:solidFill>
            </a:endParaRPr>
          </a:p>
          <a:p>
            <a:pPr>
              <a:buFontTx/>
              <a:buChar char="-"/>
            </a:pPr>
            <a:endParaRPr lang="nl-NL" sz="2000" dirty="0">
              <a:solidFill>
                <a:schemeClr val="accent1">
                  <a:lumMod val="50000"/>
                </a:schemeClr>
              </a:solidFill>
            </a:endParaRPr>
          </a:p>
          <a:p>
            <a:endParaRPr lang="nl-NL" sz="2000" dirty="0"/>
          </a:p>
          <a:p>
            <a:pPr marL="0" indent="0">
              <a:buNone/>
            </a:pPr>
            <a:endParaRPr lang="nl-NL" b="1" dirty="0">
              <a:solidFill>
                <a:schemeClr val="accent6">
                  <a:lumMod val="75000"/>
                </a:schemeClr>
              </a:solidFill>
            </a:endParaRPr>
          </a:p>
        </p:txBody>
      </p:sp>
    </p:spTree>
    <p:extLst>
      <p:ext uri="{BB962C8B-B14F-4D97-AF65-F5344CB8AC3E}">
        <p14:creationId xmlns:p14="http://schemas.microsoft.com/office/powerpoint/2010/main" val="413957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BB05374-30D2-8E11-9162-7377EACC257E}"/>
              </a:ext>
            </a:extLst>
          </p:cNvPr>
          <p:cNvSpPr txBox="1">
            <a:spLocks/>
          </p:cNvSpPr>
          <p:nvPr/>
        </p:nvSpPr>
        <p:spPr>
          <a:xfrm>
            <a:off x="8382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VH Programma LLO| </a:t>
            </a:r>
            <a:r>
              <a:rPr kumimoji="0" lang="nl-NL" sz="2200" i="0" u="none" strike="noStrike" kern="1200" cap="none" spc="0" normalizeH="0" baseline="0" noProof="0" dirty="0">
                <a:ln>
                  <a:noFill/>
                </a:ln>
                <a:solidFill>
                  <a:prstClr val="black"/>
                </a:solidFill>
                <a:effectLst/>
                <a:uLnTx/>
                <a:uFillTx/>
                <a:latin typeface="Calibri (hoofdtekst)"/>
                <a:ea typeface="+mj-ea"/>
                <a:cs typeface="+mj-cs"/>
              </a:rPr>
              <a:t>met op-, bij- en omscholing bijdragen aan aansluiting onderwijs - arbeidsmarkt</a:t>
            </a: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jdelijke aanduiding voor inhoud 4">
            <a:extLst>
              <a:ext uri="{FF2B5EF4-FFF2-40B4-BE49-F238E27FC236}">
                <a16:creationId xmlns:a16="http://schemas.microsoft.com/office/drawing/2014/main" id="{53E8FC60-0EAC-B8DB-D113-480A9F283CB9}"/>
              </a:ext>
            </a:extLst>
          </p:cNvPr>
          <p:cNvSpPr>
            <a:spLocks noGrp="1"/>
          </p:cNvSpPr>
          <p:nvPr>
            <p:ph idx="1"/>
          </p:nvPr>
        </p:nvSpPr>
        <p:spPr>
          <a:xfrm>
            <a:off x="4474030" y="1690688"/>
            <a:ext cx="6879770" cy="5030787"/>
          </a:xfrm>
        </p:spPr>
        <p:txBody>
          <a:bodyPr>
            <a:normAutofit lnSpcReduction="10000"/>
          </a:bodyPr>
          <a:lstStyle/>
          <a:p>
            <a:pPr marL="0" indent="0">
              <a:buNone/>
            </a:pPr>
            <a:r>
              <a:rPr lang="nl-NL" sz="2000" dirty="0"/>
              <a:t>Als publieke hogescholen willen wij met de kwaliteit van onze opleidingen bijdragen aan sociale en economische vitaliteit in de regio’s.</a:t>
            </a:r>
          </a:p>
          <a:p>
            <a:pPr>
              <a:buFontTx/>
              <a:buChar char="-"/>
            </a:pPr>
            <a:r>
              <a:rPr lang="nl-NL" sz="2000" dirty="0"/>
              <a:t>Publieke taak</a:t>
            </a:r>
          </a:p>
          <a:p>
            <a:pPr>
              <a:buFontTx/>
              <a:buChar char="-"/>
            </a:pPr>
            <a:r>
              <a:rPr lang="nl-NL" sz="2000" dirty="0"/>
              <a:t>Initieel en maatwerk</a:t>
            </a:r>
          </a:p>
          <a:p>
            <a:pPr>
              <a:buFontTx/>
              <a:buChar char="-"/>
            </a:pPr>
            <a:r>
              <a:rPr lang="nl-NL" sz="2000" dirty="0"/>
              <a:t>Leren – werken – innoveren</a:t>
            </a:r>
          </a:p>
          <a:p>
            <a:pPr>
              <a:buFontTx/>
              <a:buChar char="-"/>
            </a:pPr>
            <a:r>
              <a:rPr lang="nl-NL" sz="2000" dirty="0"/>
              <a:t>Aansluiten bij ontwikkelvraag van mens en bedrijf/ instelling</a:t>
            </a:r>
          </a:p>
          <a:p>
            <a:pPr>
              <a:buFontTx/>
              <a:buChar char="-"/>
            </a:pPr>
            <a:r>
              <a:rPr lang="nl-NL" sz="2000" dirty="0"/>
              <a:t>Leeractiviteit laten aansluiten bij die ontwikkelvraag en bij persoonlijke mogelijkheden en voorkeuren</a:t>
            </a:r>
          </a:p>
          <a:p>
            <a:pPr marL="457200" lvl="1" indent="0">
              <a:buNone/>
            </a:pPr>
            <a:r>
              <a:rPr lang="nl-NL" sz="2000" dirty="0"/>
              <a:t>-&gt; ‘</a:t>
            </a:r>
            <a:r>
              <a:rPr lang="nl-NL" sz="2000" dirty="0" err="1"/>
              <a:t>flexibilisereren</a:t>
            </a:r>
            <a:r>
              <a:rPr lang="nl-NL" sz="2000" dirty="0"/>
              <a:t>’</a:t>
            </a:r>
          </a:p>
          <a:p>
            <a:pPr>
              <a:buFontTx/>
              <a:buChar char="-"/>
            </a:pPr>
            <a:r>
              <a:rPr lang="nl-NL" sz="2000" dirty="0"/>
              <a:t>Dat doen we al met op-, bij-, omscholing</a:t>
            </a:r>
          </a:p>
          <a:p>
            <a:pPr marL="0" indent="0">
              <a:buNone/>
            </a:pPr>
            <a:endParaRPr lang="nl-NL" sz="2000" b="1" i="1" dirty="0">
              <a:solidFill>
                <a:schemeClr val="accent1">
                  <a:lumMod val="50000"/>
                </a:schemeClr>
              </a:solidFill>
            </a:endParaRPr>
          </a:p>
          <a:p>
            <a:pPr marL="0" indent="0">
              <a:buNone/>
            </a:pPr>
            <a:r>
              <a:rPr lang="nl-NL" sz="2000" b="1" i="1" dirty="0">
                <a:solidFill>
                  <a:schemeClr val="accent1">
                    <a:lumMod val="50000"/>
                  </a:schemeClr>
                </a:solidFill>
              </a:rPr>
              <a:t>Waarom is onze impact op die taak toch nog zo gering? Wat moeten we doen en leren om LLO in de vingers te krijgen en afspraken te maken met partijen in de regio?</a:t>
            </a:r>
          </a:p>
          <a:p>
            <a:pPr>
              <a:buFontTx/>
              <a:buChar char="-"/>
            </a:pPr>
            <a:endParaRPr lang="nl-NL" sz="2000" i="1" dirty="0">
              <a:solidFill>
                <a:schemeClr val="accent1">
                  <a:lumMod val="50000"/>
                </a:schemeClr>
              </a:solidFill>
            </a:endParaRPr>
          </a:p>
          <a:p>
            <a:pPr>
              <a:buFontTx/>
              <a:buChar char="-"/>
            </a:pPr>
            <a:endParaRPr lang="nl-NL" sz="2000" dirty="0">
              <a:solidFill>
                <a:schemeClr val="accent1">
                  <a:lumMod val="50000"/>
                </a:schemeClr>
              </a:solidFill>
            </a:endParaRPr>
          </a:p>
          <a:p>
            <a:endParaRPr lang="nl-NL" sz="2000" dirty="0"/>
          </a:p>
          <a:p>
            <a:pPr marL="0" indent="0">
              <a:buNone/>
            </a:pPr>
            <a:endParaRPr lang="nl-NL" b="1" dirty="0">
              <a:solidFill>
                <a:schemeClr val="accent6">
                  <a:lumMod val="75000"/>
                </a:schemeClr>
              </a:solidFill>
            </a:endParaRPr>
          </a:p>
        </p:txBody>
      </p:sp>
      <p:pic>
        <p:nvPicPr>
          <p:cNvPr id="3" name="Afbeelding 2">
            <a:extLst>
              <a:ext uri="{FF2B5EF4-FFF2-40B4-BE49-F238E27FC236}">
                <a16:creationId xmlns:a16="http://schemas.microsoft.com/office/drawing/2014/main" id="{B2B8711B-B1A3-0241-08FF-3C7FE0485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43088"/>
            <a:ext cx="3037794" cy="2879987"/>
          </a:xfrm>
          <a:prstGeom prst="rect">
            <a:avLst/>
          </a:prstGeom>
        </p:spPr>
      </p:pic>
      <p:sp>
        <p:nvSpPr>
          <p:cNvPr id="4" name="Tekstvak 3">
            <a:extLst>
              <a:ext uri="{FF2B5EF4-FFF2-40B4-BE49-F238E27FC236}">
                <a16:creationId xmlns:a16="http://schemas.microsoft.com/office/drawing/2014/main" id="{69F15A1C-89BA-2D25-33A0-32E464C5C34F}"/>
              </a:ext>
            </a:extLst>
          </p:cNvPr>
          <p:cNvSpPr txBox="1"/>
          <p:nvPr/>
        </p:nvSpPr>
        <p:spPr>
          <a:xfrm>
            <a:off x="865754" y="4887686"/>
            <a:ext cx="1553630" cy="253916"/>
          </a:xfrm>
          <a:prstGeom prst="rect">
            <a:avLst/>
          </a:prstGeom>
          <a:noFill/>
        </p:spPr>
        <p:txBody>
          <a:bodyPr wrap="none" rtlCol="0">
            <a:spAutoFit/>
          </a:bodyPr>
          <a:lstStyle/>
          <a:p>
            <a:r>
              <a:rPr lang="nl-NL" sz="1050" dirty="0"/>
              <a:t>Afbeelding: PPS/Katapult</a:t>
            </a:r>
          </a:p>
        </p:txBody>
      </p:sp>
    </p:spTree>
    <p:extLst>
      <p:ext uri="{BB962C8B-B14F-4D97-AF65-F5344CB8AC3E}">
        <p14:creationId xmlns:p14="http://schemas.microsoft.com/office/powerpoint/2010/main" val="61189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89C5506-C358-1C41-0E66-B168D8AB1E3E}"/>
              </a:ext>
            </a:extLst>
          </p:cNvPr>
          <p:cNvSpPr>
            <a:spLocks noGrp="1"/>
          </p:cNvSpPr>
          <p:nvPr>
            <p:ph type="sldNum" sz="quarter" idx="12"/>
          </p:nvPr>
        </p:nvSpPr>
        <p:spPr>
          <a:xfrm>
            <a:off x="809664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ep 4">
            <a:extLst>
              <a:ext uri="{FF2B5EF4-FFF2-40B4-BE49-F238E27FC236}">
                <a16:creationId xmlns:a16="http://schemas.microsoft.com/office/drawing/2014/main" id="{375D4ED6-DF95-9FDF-EDA5-6CCC5E809C29}"/>
              </a:ext>
            </a:extLst>
          </p:cNvPr>
          <p:cNvGrpSpPr/>
          <p:nvPr/>
        </p:nvGrpSpPr>
        <p:grpSpPr>
          <a:xfrm>
            <a:off x="3760107" y="2135509"/>
            <a:ext cx="4095782" cy="3914026"/>
            <a:chOff x="229728" y="141139"/>
            <a:chExt cx="6328004" cy="6350023"/>
          </a:xfrm>
        </p:grpSpPr>
        <p:sp>
          <p:nvSpPr>
            <p:cNvPr id="56" name="Boog 55">
              <a:extLst>
                <a:ext uri="{FF2B5EF4-FFF2-40B4-BE49-F238E27FC236}">
                  <a16:creationId xmlns:a16="http://schemas.microsoft.com/office/drawing/2014/main" id="{71C556C3-E6AC-EBB3-564B-95394ABDD4B9}"/>
                </a:ext>
              </a:extLst>
            </p:cNvPr>
            <p:cNvSpPr/>
            <p:nvPr/>
          </p:nvSpPr>
          <p:spPr>
            <a:xfrm rot="8222107">
              <a:off x="2300982" y="141139"/>
              <a:ext cx="2049550" cy="2049550"/>
            </a:xfrm>
            <a:prstGeom prst="arc">
              <a:avLst>
                <a:gd name="adj1" fmla="val 609631"/>
                <a:gd name="adj2" fmla="val 14881584"/>
              </a:avLst>
            </a:pr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ep 2">
              <a:extLst>
                <a:ext uri="{FF2B5EF4-FFF2-40B4-BE49-F238E27FC236}">
                  <a16:creationId xmlns:a16="http://schemas.microsoft.com/office/drawing/2014/main" id="{D782AA09-11CD-7893-DAA3-82BA47D9D7C2}"/>
                </a:ext>
              </a:extLst>
            </p:cNvPr>
            <p:cNvGrpSpPr/>
            <p:nvPr/>
          </p:nvGrpSpPr>
          <p:grpSpPr>
            <a:xfrm>
              <a:off x="229728" y="291638"/>
              <a:ext cx="6328004" cy="6199524"/>
              <a:chOff x="229728" y="291638"/>
              <a:chExt cx="6328004" cy="6199524"/>
            </a:xfrm>
          </p:grpSpPr>
          <p:sp>
            <p:nvSpPr>
              <p:cNvPr id="39" name="Regelmatige vijfhoek 76">
                <a:extLst>
                  <a:ext uri="{FF2B5EF4-FFF2-40B4-BE49-F238E27FC236}">
                    <a16:creationId xmlns:a16="http://schemas.microsoft.com/office/drawing/2014/main" id="{F7005C7F-2977-50ED-FA44-BB380FE41BDD}"/>
                  </a:ext>
                </a:extLst>
              </p:cNvPr>
              <p:cNvSpPr/>
              <p:nvPr/>
            </p:nvSpPr>
            <p:spPr>
              <a:xfrm>
                <a:off x="1065433" y="1109628"/>
                <a:ext cx="4527010" cy="4234016"/>
              </a:xfrm>
              <a:prstGeom prst="pent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Afbeelding 39" descr="Afbeelding met draad&#10;&#10;Automatisch gegenereerde beschrijving">
                <a:extLst>
                  <a:ext uri="{FF2B5EF4-FFF2-40B4-BE49-F238E27FC236}">
                    <a16:creationId xmlns:a16="http://schemas.microsoft.com/office/drawing/2014/main" id="{297F0D09-C86C-6A08-0B7F-BAD912E387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18411" y="1855026"/>
                <a:ext cx="2602641" cy="2602641"/>
              </a:xfrm>
              <a:prstGeom prst="rect">
                <a:avLst/>
              </a:prstGeom>
            </p:spPr>
          </p:pic>
          <p:grpSp>
            <p:nvGrpSpPr>
              <p:cNvPr id="41" name="Groep 40">
                <a:extLst>
                  <a:ext uri="{FF2B5EF4-FFF2-40B4-BE49-F238E27FC236}">
                    <a16:creationId xmlns:a16="http://schemas.microsoft.com/office/drawing/2014/main" id="{C3878A8A-C2AC-7017-FC8D-56BCF5FE84B7}"/>
                  </a:ext>
                </a:extLst>
              </p:cNvPr>
              <p:cNvGrpSpPr/>
              <p:nvPr/>
            </p:nvGrpSpPr>
            <p:grpSpPr>
              <a:xfrm>
                <a:off x="2431957" y="291638"/>
                <a:ext cx="1811673" cy="1811673"/>
                <a:chOff x="4873456" y="94"/>
                <a:chExt cx="1811673" cy="1811673"/>
              </a:xfrm>
            </p:grpSpPr>
            <p:sp>
              <p:nvSpPr>
                <p:cNvPr id="42" name="Ovaal 41">
                  <a:extLst>
                    <a:ext uri="{FF2B5EF4-FFF2-40B4-BE49-F238E27FC236}">
                      <a16:creationId xmlns:a16="http://schemas.microsoft.com/office/drawing/2014/main" id="{E4D72766-DAF2-3C51-89F1-CF2818497391}"/>
                    </a:ext>
                  </a:extLst>
                </p:cNvPr>
                <p:cNvSpPr/>
                <p:nvPr/>
              </p:nvSpPr>
              <p:spPr>
                <a:xfrm>
                  <a:off x="4873456" y="94"/>
                  <a:ext cx="1811673" cy="1811673"/>
                </a:xfrm>
                <a:prstGeom prst="ellipse">
                  <a:avLst/>
                </a:prstGeom>
                <a:solidFill>
                  <a:srgbClr val="51A7D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36000" rIns="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al 4">
                  <a:extLst>
                    <a:ext uri="{FF2B5EF4-FFF2-40B4-BE49-F238E27FC236}">
                      <a16:creationId xmlns:a16="http://schemas.microsoft.com/office/drawing/2014/main" id="{6D98E921-B399-9F44-1132-D17A62D934B0}"/>
                    </a:ext>
                  </a:extLst>
                </p:cNvPr>
                <p:cNvSpPr txBox="1"/>
                <p:nvPr/>
              </p:nvSpPr>
              <p:spPr>
                <a:xfrm>
                  <a:off x="4956219" y="418952"/>
                  <a:ext cx="1722478" cy="128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6000" rIns="0" bIns="360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nl-NL" sz="700" b="0" i="0" u="none" strike="noStrike" kern="1200" cap="none" spc="0" normalizeH="0" baseline="0" noProof="0">
                      <a:ln>
                        <a:noFill/>
                      </a:ln>
                      <a:solidFill>
                        <a:prstClr val="white"/>
                      </a:solidFill>
                      <a:effectLst/>
                      <a:uLnTx/>
                      <a:uFillTx/>
                      <a:latin typeface="Calibri Light" panose="020F0302020204030204"/>
                      <a:ea typeface="+mn-ea"/>
                      <a:cs typeface="+mn-cs"/>
                    </a:rPr>
                    <a:t>Continu onderzoek </a:t>
                  </a:r>
                  <a:br>
                    <a:rPr kumimoji="0" lang="nl-NL" sz="700" b="0" i="0" u="none" strike="noStrike" kern="1200" cap="none" spc="0" normalizeH="0" baseline="0" noProof="0">
                      <a:ln>
                        <a:noFill/>
                      </a:ln>
                      <a:solidFill>
                        <a:prstClr val="white"/>
                      </a:solidFill>
                      <a:effectLst/>
                      <a:uLnTx/>
                      <a:uFillTx/>
                      <a:latin typeface="Calibri Light" panose="020F0302020204030204"/>
                      <a:ea typeface="+mn-ea"/>
                      <a:cs typeface="+mn-cs"/>
                    </a:rPr>
                  </a:br>
                  <a:r>
                    <a:rPr kumimoji="0" lang="nl-NL" sz="700" b="0" i="0" u="none" strike="noStrike" kern="1200" cap="none" spc="0" normalizeH="0" baseline="0" noProof="0">
                      <a:ln>
                        <a:noFill/>
                      </a:ln>
                      <a:solidFill>
                        <a:prstClr val="white"/>
                      </a:solidFill>
                      <a:effectLst/>
                      <a:uLnTx/>
                      <a:uFillTx/>
                      <a:latin typeface="Calibri Light" panose="020F0302020204030204"/>
                      <a:ea typeface="+mn-ea"/>
                      <a:cs typeface="+mn-cs"/>
                    </a:rPr>
                    <a:t>naar de impact van maatschappelijke transities op werkprocessen en daarbij benodigde kennis en vaardigheden</a:t>
                  </a:r>
                </a:p>
              </p:txBody>
            </p:sp>
          </p:grpSp>
          <p:grpSp>
            <p:nvGrpSpPr>
              <p:cNvPr id="44" name="Groep 43">
                <a:extLst>
                  <a:ext uri="{FF2B5EF4-FFF2-40B4-BE49-F238E27FC236}">
                    <a16:creationId xmlns:a16="http://schemas.microsoft.com/office/drawing/2014/main" id="{4BC193EE-AD35-D32F-247E-8C8689DA8751}"/>
                  </a:ext>
                </a:extLst>
              </p:cNvPr>
              <p:cNvGrpSpPr/>
              <p:nvPr/>
            </p:nvGrpSpPr>
            <p:grpSpPr>
              <a:xfrm>
                <a:off x="4634187" y="1891651"/>
                <a:ext cx="1815030" cy="1811673"/>
                <a:chOff x="7075686" y="1600107"/>
                <a:chExt cx="1815030" cy="1811673"/>
              </a:xfrm>
            </p:grpSpPr>
            <p:sp>
              <p:nvSpPr>
                <p:cNvPr id="45" name="Ovaal 44">
                  <a:extLst>
                    <a:ext uri="{FF2B5EF4-FFF2-40B4-BE49-F238E27FC236}">
                      <a16:creationId xmlns:a16="http://schemas.microsoft.com/office/drawing/2014/main" id="{62A06A92-1E9A-C0A4-125F-CF6B90E6F743}"/>
                    </a:ext>
                  </a:extLst>
                </p:cNvPr>
                <p:cNvSpPr/>
                <p:nvPr/>
              </p:nvSpPr>
              <p:spPr>
                <a:xfrm>
                  <a:off x="7075686" y="1600107"/>
                  <a:ext cx="1811673" cy="1811673"/>
                </a:xfrm>
                <a:prstGeom prst="ellipse">
                  <a:avLst/>
                </a:prstGeom>
                <a:solidFill>
                  <a:srgbClr val="E47E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36000" rIns="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al 6">
                  <a:extLst>
                    <a:ext uri="{FF2B5EF4-FFF2-40B4-BE49-F238E27FC236}">
                      <a16:creationId xmlns:a16="http://schemas.microsoft.com/office/drawing/2014/main" id="{93AE4BA7-F0A7-51F3-F810-13090A2E48F2}"/>
                    </a:ext>
                  </a:extLst>
                </p:cNvPr>
                <p:cNvSpPr txBox="1"/>
                <p:nvPr/>
              </p:nvSpPr>
              <p:spPr>
                <a:xfrm>
                  <a:off x="7247313" y="2014772"/>
                  <a:ext cx="1643403" cy="1312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6000" rIns="0" bIns="360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nl-NL" sz="700" b="0" i="0" u="none" strike="noStrike" kern="1200" cap="none" spc="0" normalizeH="0" baseline="0" noProof="0">
                      <a:ln>
                        <a:noFill/>
                      </a:ln>
                      <a:solidFill>
                        <a:prstClr val="white"/>
                      </a:solidFill>
                      <a:effectLst/>
                      <a:uLnTx/>
                      <a:uFillTx/>
                      <a:latin typeface="Calibri Light" panose="020F0302020204030204"/>
                      <a:ea typeface="+mn-ea"/>
                      <a:cs typeface="+mn-cs"/>
                    </a:rPr>
                    <a:t>Vraagarticulatie vanuit de quadruple helix naar benodigde onderwijs(producten)</a:t>
                  </a:r>
                </a:p>
              </p:txBody>
            </p:sp>
          </p:grpSp>
          <p:grpSp>
            <p:nvGrpSpPr>
              <p:cNvPr id="47" name="Groep 46">
                <a:extLst>
                  <a:ext uri="{FF2B5EF4-FFF2-40B4-BE49-F238E27FC236}">
                    <a16:creationId xmlns:a16="http://schemas.microsoft.com/office/drawing/2014/main" id="{A6340F7D-4A5A-0142-1179-1E9E467ED31C}"/>
                  </a:ext>
                </a:extLst>
              </p:cNvPr>
              <p:cNvGrpSpPr/>
              <p:nvPr/>
            </p:nvGrpSpPr>
            <p:grpSpPr>
              <a:xfrm>
                <a:off x="3793010" y="4503676"/>
                <a:ext cx="1811673" cy="1811673"/>
                <a:chOff x="6234509" y="4188982"/>
                <a:chExt cx="1811673" cy="1811673"/>
              </a:xfrm>
            </p:grpSpPr>
            <p:sp>
              <p:nvSpPr>
                <p:cNvPr id="48" name="Ovaal 47">
                  <a:extLst>
                    <a:ext uri="{FF2B5EF4-FFF2-40B4-BE49-F238E27FC236}">
                      <a16:creationId xmlns:a16="http://schemas.microsoft.com/office/drawing/2014/main" id="{237A2DEE-EFD4-5D11-51A9-65D71013E562}"/>
                    </a:ext>
                  </a:extLst>
                </p:cNvPr>
                <p:cNvSpPr/>
                <p:nvPr/>
              </p:nvSpPr>
              <p:spPr>
                <a:xfrm>
                  <a:off x="6234509" y="4188982"/>
                  <a:ext cx="1811673" cy="1811673"/>
                </a:xfrm>
                <a:prstGeom prst="ellipse">
                  <a:avLst/>
                </a:prstGeom>
                <a:solidFill>
                  <a:srgbClr val="5A33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36000" rIns="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al 8">
                  <a:extLst>
                    <a:ext uri="{FF2B5EF4-FFF2-40B4-BE49-F238E27FC236}">
                      <a16:creationId xmlns:a16="http://schemas.microsoft.com/office/drawing/2014/main" id="{E270C5D2-B7F2-D6D7-C808-0A7062A0963D}"/>
                    </a:ext>
                  </a:extLst>
                </p:cNvPr>
                <p:cNvSpPr txBox="1"/>
                <p:nvPr/>
              </p:nvSpPr>
              <p:spPr>
                <a:xfrm>
                  <a:off x="6499822" y="4681926"/>
                  <a:ext cx="1281047" cy="128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6000" rIns="0" bIns="360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nl-NL" sz="700" b="0" i="0" u="none" strike="noStrike" kern="1200" cap="none" spc="0" normalizeH="0" baseline="0" noProof="0">
                      <a:ln>
                        <a:noFill/>
                      </a:ln>
                      <a:solidFill>
                        <a:prstClr val="white"/>
                      </a:solidFill>
                      <a:effectLst/>
                      <a:uLnTx/>
                      <a:uFillTx/>
                      <a:latin typeface="Calibri Light" panose="020F0302020204030204"/>
                      <a:ea typeface="+mn-ea"/>
                      <a:cs typeface="+mn-cs"/>
                    </a:rPr>
                    <a:t>Ontwikkelen van aantrekkelijke LLO producten door de hele keten</a:t>
                  </a:r>
                </a:p>
              </p:txBody>
            </p:sp>
          </p:grpSp>
          <p:grpSp>
            <p:nvGrpSpPr>
              <p:cNvPr id="50" name="Groep 49">
                <a:extLst>
                  <a:ext uri="{FF2B5EF4-FFF2-40B4-BE49-F238E27FC236}">
                    <a16:creationId xmlns:a16="http://schemas.microsoft.com/office/drawing/2014/main" id="{E69D811F-98AF-37AC-4D74-671724B26F21}"/>
                  </a:ext>
                </a:extLst>
              </p:cNvPr>
              <p:cNvGrpSpPr/>
              <p:nvPr/>
            </p:nvGrpSpPr>
            <p:grpSpPr>
              <a:xfrm>
                <a:off x="1070905" y="4445801"/>
                <a:ext cx="1811673" cy="1811673"/>
                <a:chOff x="3512404" y="4188982"/>
                <a:chExt cx="1811673" cy="1811673"/>
              </a:xfrm>
            </p:grpSpPr>
            <p:sp>
              <p:nvSpPr>
                <p:cNvPr id="51" name="Ovaal 50">
                  <a:extLst>
                    <a:ext uri="{FF2B5EF4-FFF2-40B4-BE49-F238E27FC236}">
                      <a16:creationId xmlns:a16="http://schemas.microsoft.com/office/drawing/2014/main" id="{B14F7DA8-681A-48F9-68EC-08155255D4DE}"/>
                    </a:ext>
                  </a:extLst>
                </p:cNvPr>
                <p:cNvSpPr/>
                <p:nvPr/>
              </p:nvSpPr>
              <p:spPr>
                <a:xfrm>
                  <a:off x="3512404" y="4188982"/>
                  <a:ext cx="1811673" cy="1811673"/>
                </a:xfrm>
                <a:prstGeom prst="ellipse">
                  <a:avLst/>
                </a:prstGeom>
                <a:solidFill>
                  <a:srgbClr val="8CC63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36000" rIns="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al 10">
                  <a:extLst>
                    <a:ext uri="{FF2B5EF4-FFF2-40B4-BE49-F238E27FC236}">
                      <a16:creationId xmlns:a16="http://schemas.microsoft.com/office/drawing/2014/main" id="{C357B883-2097-0CA6-1F03-C0A8FA69B2AD}"/>
                    </a:ext>
                  </a:extLst>
                </p:cNvPr>
                <p:cNvSpPr txBox="1"/>
                <p:nvPr/>
              </p:nvSpPr>
              <p:spPr>
                <a:xfrm>
                  <a:off x="3777717" y="4632340"/>
                  <a:ext cx="1281047" cy="128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6000" rIns="0" bIns="360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nl-NL" sz="700" b="0" i="0" u="none" strike="noStrike" kern="1200" cap="none" spc="0" normalizeH="0" baseline="0" noProof="0">
                      <a:ln>
                        <a:noFill/>
                      </a:ln>
                      <a:solidFill>
                        <a:prstClr val="white"/>
                      </a:solidFill>
                      <a:effectLst/>
                      <a:uLnTx/>
                      <a:uFillTx/>
                      <a:latin typeface="Calibri Light" panose="020F0302020204030204"/>
                      <a:ea typeface="+mn-ea"/>
                      <a:cs typeface="+mn-cs"/>
                    </a:rPr>
                    <a:t>Stimuleren van structurele ontwikkeling (leren) door organisaties en burgers</a:t>
                  </a:r>
                </a:p>
              </p:txBody>
            </p:sp>
          </p:grpSp>
          <p:grpSp>
            <p:nvGrpSpPr>
              <p:cNvPr id="53" name="Groep 52">
                <a:extLst>
                  <a:ext uri="{FF2B5EF4-FFF2-40B4-BE49-F238E27FC236}">
                    <a16:creationId xmlns:a16="http://schemas.microsoft.com/office/drawing/2014/main" id="{57890F76-4951-A70A-DEE9-F7A8133DD1C3}"/>
                  </a:ext>
                </a:extLst>
              </p:cNvPr>
              <p:cNvGrpSpPr/>
              <p:nvPr/>
            </p:nvGrpSpPr>
            <p:grpSpPr>
              <a:xfrm>
                <a:off x="229728" y="1891651"/>
                <a:ext cx="1811673" cy="1811673"/>
                <a:chOff x="2671227" y="1600107"/>
                <a:chExt cx="1811673" cy="1811673"/>
              </a:xfrm>
            </p:grpSpPr>
            <p:sp>
              <p:nvSpPr>
                <p:cNvPr id="54" name="Ovaal 53">
                  <a:extLst>
                    <a:ext uri="{FF2B5EF4-FFF2-40B4-BE49-F238E27FC236}">
                      <a16:creationId xmlns:a16="http://schemas.microsoft.com/office/drawing/2014/main" id="{BDD82BA1-4FAE-4F74-147B-8CE930F4F2EC}"/>
                    </a:ext>
                  </a:extLst>
                </p:cNvPr>
                <p:cNvSpPr/>
                <p:nvPr/>
              </p:nvSpPr>
              <p:spPr>
                <a:xfrm>
                  <a:off x="2671227" y="1600107"/>
                  <a:ext cx="1811673" cy="181167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36000" rIns="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al 12">
                  <a:extLst>
                    <a:ext uri="{FF2B5EF4-FFF2-40B4-BE49-F238E27FC236}">
                      <a16:creationId xmlns:a16="http://schemas.microsoft.com/office/drawing/2014/main" id="{045ACBFB-EA22-DF02-B2DB-83EA085449AD}"/>
                    </a:ext>
                  </a:extLst>
                </p:cNvPr>
                <p:cNvSpPr txBox="1"/>
                <p:nvPr/>
              </p:nvSpPr>
              <p:spPr>
                <a:xfrm>
                  <a:off x="2975024" y="2117929"/>
                  <a:ext cx="1281047" cy="1052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6000" rIns="0" bIns="360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nl-NL" sz="700" b="0" i="0" u="none" strike="noStrike" kern="1200" cap="none" spc="0" normalizeH="0" baseline="0" noProof="0">
                      <a:ln>
                        <a:noFill/>
                      </a:ln>
                      <a:solidFill>
                        <a:prstClr val="white"/>
                      </a:solidFill>
                      <a:effectLst/>
                      <a:uLnTx/>
                      <a:uFillTx/>
                      <a:latin typeface="Calibri Light" panose="020F0302020204030204"/>
                      <a:ea typeface="+mn-ea"/>
                      <a:cs typeface="+mn-cs"/>
                    </a:rPr>
                    <a:t>Structurele ontwikkeling van organisaties en burgers leidt tot vernieuwing van werkprocessen</a:t>
                  </a:r>
                </a:p>
              </p:txBody>
            </p:sp>
          </p:grpSp>
          <p:cxnSp>
            <p:nvCxnSpPr>
              <p:cNvPr id="57" name="Rechte verbindingslijn met pijl 56">
                <a:extLst>
                  <a:ext uri="{FF2B5EF4-FFF2-40B4-BE49-F238E27FC236}">
                    <a16:creationId xmlns:a16="http://schemas.microsoft.com/office/drawing/2014/main" id="{C9F74518-22C5-848C-97E7-31F89195CA5B}"/>
                  </a:ext>
                </a:extLst>
              </p:cNvPr>
              <p:cNvCxnSpPr>
                <a:cxnSpLocks/>
              </p:cNvCxnSpPr>
              <p:nvPr/>
            </p:nvCxnSpPr>
            <p:spPr>
              <a:xfrm>
                <a:off x="4265131" y="1631560"/>
                <a:ext cx="532685" cy="359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Boog 57">
                <a:extLst>
                  <a:ext uri="{FF2B5EF4-FFF2-40B4-BE49-F238E27FC236}">
                    <a16:creationId xmlns:a16="http://schemas.microsoft.com/office/drawing/2014/main" id="{6B00A7C3-82DD-25CD-3F99-A52ABB4EC0B7}"/>
                  </a:ext>
                </a:extLst>
              </p:cNvPr>
              <p:cNvSpPr/>
              <p:nvPr/>
            </p:nvSpPr>
            <p:spPr>
              <a:xfrm rot="12528955">
                <a:off x="4508182" y="1774853"/>
                <a:ext cx="2049550" cy="2049550"/>
              </a:xfrm>
              <a:prstGeom prst="arc">
                <a:avLst>
                  <a:gd name="adj1" fmla="val 708448"/>
                  <a:gd name="adj2" fmla="val 15031784"/>
                </a:avLst>
              </a:pr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9" name="Rechte verbindingslijn met pijl 58">
                <a:extLst>
                  <a:ext uri="{FF2B5EF4-FFF2-40B4-BE49-F238E27FC236}">
                    <a16:creationId xmlns:a16="http://schemas.microsoft.com/office/drawing/2014/main" id="{EF3B72E6-1BBA-5277-56E7-6E35A88B9BBF}"/>
                  </a:ext>
                </a:extLst>
              </p:cNvPr>
              <p:cNvCxnSpPr>
                <a:cxnSpLocks/>
                <a:stCxn id="58" idx="2"/>
              </p:cNvCxnSpPr>
              <p:nvPr/>
            </p:nvCxnSpPr>
            <p:spPr>
              <a:xfrm flipH="1">
                <a:off x="5174410" y="3810801"/>
                <a:ext cx="192134" cy="592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Boog 59">
                <a:extLst>
                  <a:ext uri="{FF2B5EF4-FFF2-40B4-BE49-F238E27FC236}">
                    <a16:creationId xmlns:a16="http://schemas.microsoft.com/office/drawing/2014/main" id="{072043A7-7855-87D6-784F-77AEA3D3A1E0}"/>
                  </a:ext>
                </a:extLst>
              </p:cNvPr>
              <p:cNvSpPr/>
              <p:nvPr/>
            </p:nvSpPr>
            <p:spPr>
              <a:xfrm rot="17100000">
                <a:off x="3678863" y="4441612"/>
                <a:ext cx="2049550" cy="2049550"/>
              </a:xfrm>
              <a:prstGeom prst="arc">
                <a:avLst>
                  <a:gd name="adj1" fmla="val 184470"/>
                  <a:gd name="adj2" fmla="val 15031784"/>
                </a:avLst>
              </a:pr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1" name="Rechte verbindingslijn met pijl 60">
                <a:extLst>
                  <a:ext uri="{FF2B5EF4-FFF2-40B4-BE49-F238E27FC236}">
                    <a16:creationId xmlns:a16="http://schemas.microsoft.com/office/drawing/2014/main" id="{837E5BF9-F72D-4EDB-EF5E-CE00CFF492BC}"/>
                  </a:ext>
                </a:extLst>
              </p:cNvPr>
              <p:cNvCxnSpPr>
                <a:cxnSpLocks/>
              </p:cNvCxnSpPr>
              <p:nvPr/>
            </p:nvCxnSpPr>
            <p:spPr>
              <a:xfrm flipH="1">
                <a:off x="3106109" y="5474209"/>
                <a:ext cx="576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Boog 61">
                <a:extLst>
                  <a:ext uri="{FF2B5EF4-FFF2-40B4-BE49-F238E27FC236}">
                    <a16:creationId xmlns:a16="http://schemas.microsoft.com/office/drawing/2014/main" id="{FF7C58A6-0A4E-7E3B-53D2-14167EB641FC}"/>
                  </a:ext>
                </a:extLst>
              </p:cNvPr>
              <p:cNvSpPr/>
              <p:nvPr/>
            </p:nvSpPr>
            <p:spPr>
              <a:xfrm rot="21058572">
                <a:off x="952183" y="4346410"/>
                <a:ext cx="2049550" cy="2049550"/>
              </a:xfrm>
              <a:prstGeom prst="arc">
                <a:avLst>
                  <a:gd name="adj1" fmla="val 407815"/>
                  <a:gd name="adj2" fmla="val 15172600"/>
                </a:avLst>
              </a:pr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3" name="Rechte verbindingslijn met pijl 62">
                <a:extLst>
                  <a:ext uri="{FF2B5EF4-FFF2-40B4-BE49-F238E27FC236}">
                    <a16:creationId xmlns:a16="http://schemas.microsoft.com/office/drawing/2014/main" id="{993EDC8D-62EF-D189-003B-BEBE27506C81}"/>
                  </a:ext>
                </a:extLst>
              </p:cNvPr>
              <p:cNvCxnSpPr>
                <a:cxnSpLocks/>
                <a:stCxn id="62" idx="2"/>
              </p:cNvCxnSpPr>
              <p:nvPr/>
            </p:nvCxnSpPr>
            <p:spPr>
              <a:xfrm flipH="1" flipV="1">
                <a:off x="1336218" y="3895954"/>
                <a:ext cx="189144" cy="555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33">
                <a:extLst>
                  <a:ext uri="{FF2B5EF4-FFF2-40B4-BE49-F238E27FC236}">
                    <a16:creationId xmlns:a16="http://schemas.microsoft.com/office/drawing/2014/main" id="{E941D489-6E9D-DB7D-08E5-D7710B0B149B}"/>
                  </a:ext>
                </a:extLst>
              </p:cNvPr>
              <p:cNvSpPr txBox="1"/>
              <p:nvPr/>
            </p:nvSpPr>
            <p:spPr>
              <a:xfrm>
                <a:off x="2211804" y="4099616"/>
                <a:ext cx="22308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4546A"/>
                    </a:solidFill>
                    <a:effectLst/>
                    <a:uLnTx/>
                    <a:uFillTx/>
                    <a:latin typeface="Calibri" panose="020F0502020204030204"/>
                    <a:ea typeface="+mn-ea"/>
                    <a:cs typeface="+mn-cs"/>
                  </a:rPr>
                  <a:t>NATIONALE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4546A"/>
                    </a:solidFill>
                    <a:effectLst/>
                    <a:uLnTx/>
                    <a:uFillTx/>
                    <a:latin typeface="Calibri" panose="020F0502020204030204"/>
                    <a:ea typeface="+mn-ea"/>
                    <a:cs typeface="+mn-cs"/>
                  </a:rPr>
                  <a:t>LLO KATALYSATOR</a:t>
                </a:r>
              </a:p>
            </p:txBody>
          </p:sp>
          <p:pic>
            <p:nvPicPr>
              <p:cNvPr id="65" name="Graphic 64" descr="Geestelijke gezondheid met effen opvulling">
                <a:extLst>
                  <a:ext uri="{FF2B5EF4-FFF2-40B4-BE49-F238E27FC236}">
                    <a16:creationId xmlns:a16="http://schemas.microsoft.com/office/drawing/2014/main" id="{6F899EA0-972A-E9D0-4A93-2CD43CF215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8373" y="2006953"/>
                <a:ext cx="520740" cy="520740"/>
              </a:xfrm>
              <a:prstGeom prst="rect">
                <a:avLst/>
              </a:prstGeom>
            </p:spPr>
          </p:pic>
          <p:pic>
            <p:nvPicPr>
              <p:cNvPr id="66" name="Graphic 65" descr="Boeken met effen opvulling">
                <a:extLst>
                  <a:ext uri="{FF2B5EF4-FFF2-40B4-BE49-F238E27FC236}">
                    <a16:creationId xmlns:a16="http://schemas.microsoft.com/office/drawing/2014/main" id="{8E8D89AF-77D1-5486-7D1D-8CF1DCCFFB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35725" y="4570180"/>
                <a:ext cx="482032" cy="482032"/>
              </a:xfrm>
              <a:prstGeom prst="rect">
                <a:avLst/>
              </a:prstGeom>
            </p:spPr>
          </p:pic>
          <p:pic>
            <p:nvPicPr>
              <p:cNvPr id="67" name="Graphic 66" descr="Continuous Improvement with solid fill">
                <a:extLst>
                  <a:ext uri="{FF2B5EF4-FFF2-40B4-BE49-F238E27FC236}">
                    <a16:creationId xmlns:a16="http://schemas.microsoft.com/office/drawing/2014/main" id="{BE799C01-F495-27FC-4663-9029E9AAF1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5048" y="1900221"/>
                <a:ext cx="600168" cy="600168"/>
              </a:xfrm>
              <a:prstGeom prst="rect">
                <a:avLst/>
              </a:prstGeom>
            </p:spPr>
          </p:pic>
          <p:pic>
            <p:nvPicPr>
              <p:cNvPr id="68" name="Graphic 67" descr="Onderzoek met effen opvulling">
                <a:extLst>
                  <a:ext uri="{FF2B5EF4-FFF2-40B4-BE49-F238E27FC236}">
                    <a16:creationId xmlns:a16="http://schemas.microsoft.com/office/drawing/2014/main" id="{374379F4-2BCC-5957-7B2C-2B8182834C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6108" y="332689"/>
                <a:ext cx="521289" cy="521289"/>
              </a:xfrm>
              <a:prstGeom prst="rect">
                <a:avLst/>
              </a:prstGeom>
            </p:spPr>
          </p:pic>
          <p:pic>
            <p:nvPicPr>
              <p:cNvPr id="69" name="Graphic 68" descr="Professor female with solid fill">
                <a:extLst>
                  <a:ext uri="{FF2B5EF4-FFF2-40B4-BE49-F238E27FC236}">
                    <a16:creationId xmlns:a16="http://schemas.microsoft.com/office/drawing/2014/main" id="{818FE383-EF62-27A8-0BDC-BE2CEF2DC8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47440" y="4600337"/>
                <a:ext cx="484695" cy="484695"/>
              </a:xfrm>
              <a:prstGeom prst="rect">
                <a:avLst/>
              </a:prstGeom>
            </p:spPr>
          </p:pic>
        </p:grpSp>
      </p:grpSp>
      <p:sp>
        <p:nvSpPr>
          <p:cNvPr id="73" name="Titel 1">
            <a:extLst>
              <a:ext uri="{FF2B5EF4-FFF2-40B4-BE49-F238E27FC236}">
                <a16:creationId xmlns:a16="http://schemas.microsoft.com/office/drawing/2014/main" id="{CC58AA46-FCA3-79BA-BD85-93995DCC906A}"/>
              </a:ext>
            </a:extLst>
          </p:cNvPr>
          <p:cNvSpPr txBox="1">
            <a:spLocks/>
          </p:cNvSpPr>
          <p:nvPr/>
        </p:nvSpPr>
        <p:spPr>
          <a:xfrm>
            <a:off x="451592" y="299025"/>
            <a:ext cx="11280673" cy="1039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VH Programma LLO | </a:t>
            </a:r>
            <a:r>
              <a:rPr kumimoji="0" lang="nl-NL" sz="2200" i="0" u="none" strike="noStrike" kern="1200" cap="none" spc="0" normalizeH="0" baseline="0" noProof="0" dirty="0">
                <a:ln>
                  <a:noFill/>
                </a:ln>
                <a:solidFill>
                  <a:prstClr val="black"/>
                </a:solidFill>
                <a:effectLst/>
                <a:uLnTx/>
                <a:uFillTx/>
                <a:latin typeface="Calibri (hoofdtekst)"/>
                <a:ea typeface="+mj-ea"/>
                <a:cs typeface="+mj-cs"/>
              </a:rPr>
              <a:t>Benut</a:t>
            </a:r>
            <a:r>
              <a:rPr kumimoji="0" lang="nl-NL" sz="2200" b="1" i="0" u="none" strike="noStrike" kern="1200" cap="none" spc="0" normalizeH="0" baseline="0" noProof="0" dirty="0">
                <a:ln>
                  <a:noFill/>
                </a:ln>
                <a:solidFill>
                  <a:prstClr val="black"/>
                </a:solidFill>
                <a:effectLst/>
                <a:uLnTx/>
                <a:uFillTx/>
                <a:latin typeface="Calibri (hoofdtekst)"/>
                <a:ea typeface="+mj-ea"/>
                <a:cs typeface="+mj-cs"/>
              </a:rPr>
              <a:t> </a:t>
            </a:r>
            <a:r>
              <a:rPr kumimoji="0" lang="nl-NL" sz="2200" b="0" i="0" u="none" strike="noStrike" kern="1200" cap="none" spc="0" normalizeH="0" baseline="0" noProof="0" dirty="0">
                <a:ln>
                  <a:noFill/>
                </a:ln>
                <a:solidFill>
                  <a:prstClr val="black"/>
                </a:solidFill>
                <a:effectLst/>
                <a:uLnTx/>
                <a:uFillTx/>
                <a:latin typeface="Calibri (hoofdtekst)"/>
                <a:ea typeface="+mj-ea"/>
                <a:cs typeface="+mj-cs"/>
              </a:rPr>
              <a:t>Nationale LLO-katalysator </a:t>
            </a:r>
            <a:r>
              <a:rPr kumimoji="0" lang="nl-NL" sz="2200" b="0" i="0" u="none" strike="noStrike" kern="1200" cap="none" spc="0" normalizeH="0" baseline="0" noProof="0" dirty="0" err="1">
                <a:ln>
                  <a:noFill/>
                </a:ln>
                <a:solidFill>
                  <a:prstClr val="black"/>
                </a:solidFill>
                <a:effectLst/>
                <a:uLnTx/>
                <a:uFillTx/>
                <a:latin typeface="Calibri (hoofdtekst)"/>
                <a:ea typeface="+mj-ea"/>
                <a:cs typeface="+mj-cs"/>
              </a:rPr>
              <a:t>optimaa</a:t>
            </a:r>
            <a:r>
              <a:rPr lang="nl-NL" sz="2200" dirty="0">
                <a:solidFill>
                  <a:prstClr val="black"/>
                </a:solidFill>
                <a:latin typeface="Calibri (hoofdtekst)"/>
              </a:rPr>
              <a:t>l</a:t>
            </a:r>
            <a:r>
              <a:rPr kumimoji="0" lang="nl-NL" sz="2200" b="0" i="0" u="none" strike="noStrike" kern="1200" cap="none" spc="0" normalizeH="0" baseline="0" noProof="0" dirty="0">
                <a:ln>
                  <a:noFill/>
                </a:ln>
                <a:solidFill>
                  <a:prstClr val="black"/>
                </a:solidFill>
                <a:effectLst/>
                <a:uLnTx/>
                <a:uFillTx/>
                <a:latin typeface="Calibri (hoofdtekst)"/>
                <a:ea typeface="+mj-ea"/>
                <a:cs typeface="+mj-cs"/>
              </a:rPr>
              <a: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0" i="0" u="none" strike="noStrike" kern="1200" cap="none" spc="0" normalizeH="0" baseline="0" noProof="0" dirty="0">
                <a:ln>
                  <a:noFill/>
                </a:ln>
                <a:solidFill>
                  <a:prstClr val="black"/>
                </a:solidFill>
                <a:effectLst/>
                <a:uLnTx/>
                <a:uFillTx/>
                <a:latin typeface="Calibri (hoofdtekst)"/>
                <a:ea typeface="+mj-ea"/>
                <a:cs typeface="+mj-cs"/>
              </a:rPr>
              <a:t> </a:t>
            </a:r>
            <a:r>
              <a:rPr kumimoji="0" lang="nl-NL" sz="2000" b="0" i="0" u="none" strike="noStrike" kern="1200" cap="none" spc="0" normalizeH="0" baseline="0" noProof="0" dirty="0">
                <a:ln>
                  <a:noFill/>
                </a:ln>
                <a:solidFill>
                  <a:prstClr val="black"/>
                </a:solidFill>
                <a:effectLst/>
                <a:uLnTx/>
                <a:uFillTx/>
                <a:latin typeface="Calibri (hoofdtekst)"/>
                <a:ea typeface="+mj-ea"/>
                <a:cs typeface="+mj-cs"/>
              </a:rPr>
              <a:t>‘op naar een ecosysteem dat zelfstandig structureel inzicht genereert in de behoefte van de markt en daarop vraaggericht aanbod ontwikkelt’</a:t>
            </a:r>
            <a:endParaRPr kumimoji="0" lang="nl-NL" sz="2200" b="0" i="0" u="none" strike="noStrike" kern="1200" cap="none" spc="0" normalizeH="0" baseline="0" noProof="0" dirty="0">
              <a:ln>
                <a:noFill/>
              </a:ln>
              <a:solidFill>
                <a:prstClr val="black"/>
              </a:solidFill>
              <a:effectLst/>
              <a:uLnTx/>
              <a:uFillTx/>
              <a:latin typeface="Calibri (hoofdtekst)"/>
              <a:ea typeface="+mj-ea"/>
              <a:cs typeface="+mj-cs"/>
            </a:endParaRPr>
          </a:p>
        </p:txBody>
      </p:sp>
      <p:sp>
        <p:nvSpPr>
          <p:cNvPr id="6" name="Tekstvak 5">
            <a:extLst>
              <a:ext uri="{FF2B5EF4-FFF2-40B4-BE49-F238E27FC236}">
                <a16:creationId xmlns:a16="http://schemas.microsoft.com/office/drawing/2014/main" id="{7CA69734-9E8D-C2C9-73AB-251E5A6B3E54}"/>
              </a:ext>
            </a:extLst>
          </p:cNvPr>
          <p:cNvSpPr txBox="1"/>
          <p:nvPr/>
        </p:nvSpPr>
        <p:spPr>
          <a:xfrm>
            <a:off x="4002194" y="1390378"/>
            <a:ext cx="3445559" cy="46166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srgbClr val="0070C0"/>
                </a:solidFill>
                <a:effectLst/>
                <a:uLnTx/>
                <a:uFillTx/>
                <a:latin typeface="Calibri" panose="020F0502020204030204"/>
                <a:ea typeface="+mn-ea"/>
                <a:cs typeface="+mn-cs"/>
              </a:rPr>
              <a:t>5 primaire doelstellingen:</a:t>
            </a:r>
            <a:endParaRPr kumimoji="0" lang="nl-NL" sz="2400" b="1" i="0" u="none" strike="noStrike" kern="1200" cap="none" spc="0" normalizeH="0" baseline="0" noProof="0">
              <a:ln>
                <a:noFill/>
              </a:ln>
              <a:solidFill>
                <a:srgbClr val="0070C0"/>
              </a:solidFill>
              <a:effectLst/>
              <a:uLnTx/>
              <a:uFillTx/>
              <a:latin typeface="Calibri" panose="020F0502020204030204"/>
              <a:ea typeface="+mn-ea"/>
              <a:cs typeface="Calibri"/>
            </a:endParaRPr>
          </a:p>
        </p:txBody>
      </p:sp>
      <p:sp>
        <p:nvSpPr>
          <p:cNvPr id="7" name="Tekstvak 6">
            <a:extLst>
              <a:ext uri="{FF2B5EF4-FFF2-40B4-BE49-F238E27FC236}">
                <a16:creationId xmlns:a16="http://schemas.microsoft.com/office/drawing/2014/main" id="{79A44707-977F-066E-DE67-B413A6BE553F}"/>
              </a:ext>
            </a:extLst>
          </p:cNvPr>
          <p:cNvSpPr txBox="1"/>
          <p:nvPr/>
        </p:nvSpPr>
        <p:spPr>
          <a:xfrm>
            <a:off x="6486935" y="2009309"/>
            <a:ext cx="46188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1. Zicht op ontwikkelingen op de arbeidsmarkt</a:t>
            </a:r>
          </a:p>
        </p:txBody>
      </p:sp>
      <p:sp>
        <p:nvSpPr>
          <p:cNvPr id="8" name="Tekstvak 7">
            <a:extLst>
              <a:ext uri="{FF2B5EF4-FFF2-40B4-BE49-F238E27FC236}">
                <a16:creationId xmlns:a16="http://schemas.microsoft.com/office/drawing/2014/main" id="{C1F58D0E-90DA-48F3-ADA1-B4A9DEAD91A9}"/>
              </a:ext>
            </a:extLst>
          </p:cNvPr>
          <p:cNvSpPr txBox="1"/>
          <p:nvPr/>
        </p:nvSpPr>
        <p:spPr>
          <a:xfrm>
            <a:off x="8137323" y="3769357"/>
            <a:ext cx="26303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2. Ontwikkelingen vertalen naar LLO-vraag</a:t>
            </a:r>
          </a:p>
        </p:txBody>
      </p:sp>
      <p:sp>
        <p:nvSpPr>
          <p:cNvPr id="9" name="Tekstvak 8">
            <a:extLst>
              <a:ext uri="{FF2B5EF4-FFF2-40B4-BE49-F238E27FC236}">
                <a16:creationId xmlns:a16="http://schemas.microsoft.com/office/drawing/2014/main" id="{D8B857A3-7643-27C8-26E8-6A4E68FF545A}"/>
              </a:ext>
            </a:extLst>
          </p:cNvPr>
          <p:cNvSpPr txBox="1"/>
          <p:nvPr/>
        </p:nvSpPr>
        <p:spPr>
          <a:xfrm>
            <a:off x="1453224" y="5523136"/>
            <a:ext cx="26303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4. Stimuleren continue ontwikkelen van mensen</a:t>
            </a:r>
          </a:p>
        </p:txBody>
      </p:sp>
      <p:sp>
        <p:nvSpPr>
          <p:cNvPr id="10" name="Tekstvak 9">
            <a:extLst>
              <a:ext uri="{FF2B5EF4-FFF2-40B4-BE49-F238E27FC236}">
                <a16:creationId xmlns:a16="http://schemas.microsoft.com/office/drawing/2014/main" id="{F8046099-5EB1-8C5A-A22C-5863E48D562F}"/>
              </a:ext>
            </a:extLst>
          </p:cNvPr>
          <p:cNvSpPr txBox="1"/>
          <p:nvPr/>
        </p:nvSpPr>
        <p:spPr>
          <a:xfrm>
            <a:off x="7462720" y="5747176"/>
            <a:ext cx="26303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3. Ontwikkelen van passende oplossingen</a:t>
            </a:r>
          </a:p>
        </p:txBody>
      </p:sp>
      <p:sp>
        <p:nvSpPr>
          <p:cNvPr id="11" name="Tekstvak 10">
            <a:extLst>
              <a:ext uri="{FF2B5EF4-FFF2-40B4-BE49-F238E27FC236}">
                <a16:creationId xmlns:a16="http://schemas.microsoft.com/office/drawing/2014/main" id="{633F0821-E1C2-CB08-DEBB-5EBADE860F73}"/>
              </a:ext>
            </a:extLst>
          </p:cNvPr>
          <p:cNvSpPr txBox="1"/>
          <p:nvPr/>
        </p:nvSpPr>
        <p:spPr>
          <a:xfrm>
            <a:off x="1213162" y="2922084"/>
            <a:ext cx="26303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5. Vernieuwing van werk</a:t>
            </a:r>
          </a:p>
        </p:txBody>
      </p:sp>
    </p:spTree>
    <p:extLst>
      <p:ext uri="{BB962C8B-B14F-4D97-AF65-F5344CB8AC3E}">
        <p14:creationId xmlns:p14="http://schemas.microsoft.com/office/powerpoint/2010/main" val="205912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CD2D0A50-4C39-9DE5-B271-01D2115CE8DE}"/>
              </a:ext>
            </a:extLst>
          </p:cNvPr>
          <p:cNvSpPr/>
          <p:nvPr/>
        </p:nvSpPr>
        <p:spPr>
          <a:xfrm>
            <a:off x="2206627" y="5150817"/>
            <a:ext cx="6079788" cy="1201326"/>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Gehonoreerde NGF-aanvragen</a:t>
            </a:r>
          </a:p>
        </p:txBody>
      </p:sp>
      <p:sp>
        <p:nvSpPr>
          <p:cNvPr id="47" name="Trapezium 46">
            <a:extLst>
              <a:ext uri="{FF2B5EF4-FFF2-40B4-BE49-F238E27FC236}">
                <a16:creationId xmlns:a16="http://schemas.microsoft.com/office/drawing/2014/main" id="{0826BC48-F760-E1DC-1F5C-1DD0F8643F91}"/>
              </a:ext>
            </a:extLst>
          </p:cNvPr>
          <p:cNvSpPr/>
          <p:nvPr/>
        </p:nvSpPr>
        <p:spPr>
          <a:xfrm rot="10800000">
            <a:off x="6054457" y="2488525"/>
            <a:ext cx="2910391" cy="2395417"/>
          </a:xfrm>
          <a:prstGeom prst="trapezoid">
            <a:avLst>
              <a:gd name="adj" fmla="val 45595"/>
            </a:avLst>
          </a:prstGeom>
          <a:solidFill>
            <a:schemeClr val="bg1">
              <a:lumMod val="95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rapezium 45">
            <a:extLst>
              <a:ext uri="{FF2B5EF4-FFF2-40B4-BE49-F238E27FC236}">
                <a16:creationId xmlns:a16="http://schemas.microsoft.com/office/drawing/2014/main" id="{463778D4-2BE5-F479-4393-E3C3273D8772}"/>
              </a:ext>
            </a:extLst>
          </p:cNvPr>
          <p:cNvSpPr/>
          <p:nvPr/>
        </p:nvSpPr>
        <p:spPr>
          <a:xfrm rot="10800000">
            <a:off x="1212552" y="2472685"/>
            <a:ext cx="3825049" cy="2403114"/>
          </a:xfrm>
          <a:prstGeom prst="trapezoid">
            <a:avLst>
              <a:gd name="adj" fmla="val 50558"/>
            </a:avLst>
          </a:prstGeom>
          <a:solidFill>
            <a:schemeClr val="bg1">
              <a:lumMod val="95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rapezium 44">
            <a:extLst>
              <a:ext uri="{FF2B5EF4-FFF2-40B4-BE49-F238E27FC236}">
                <a16:creationId xmlns:a16="http://schemas.microsoft.com/office/drawing/2014/main" id="{E6EAB5B7-ABB9-682A-FA69-8E95BAD55E20}"/>
              </a:ext>
            </a:extLst>
          </p:cNvPr>
          <p:cNvSpPr/>
          <p:nvPr/>
        </p:nvSpPr>
        <p:spPr>
          <a:xfrm rot="10800000">
            <a:off x="3231612" y="2478189"/>
            <a:ext cx="4249653" cy="2403115"/>
          </a:xfrm>
          <a:prstGeom prst="trapezoid">
            <a:avLst>
              <a:gd name="adj" fmla="val 45595"/>
            </a:avLst>
          </a:prstGeom>
          <a:solidFill>
            <a:schemeClr val="accent1">
              <a:lumMod val="40000"/>
              <a:lumOff val="6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jdelijke aanduiding voor dianummer 8">
            <a:extLst>
              <a:ext uri="{FF2B5EF4-FFF2-40B4-BE49-F238E27FC236}">
                <a16:creationId xmlns:a16="http://schemas.microsoft.com/office/drawing/2014/main" id="{2344A29C-F1AF-607F-09D1-5434BBFD883D}"/>
              </a:ext>
            </a:extLst>
          </p:cNvPr>
          <p:cNvSpPr>
            <a:spLocks noGrp="1"/>
          </p:cNvSpPr>
          <p:nvPr>
            <p:ph type="sldNum" sz="quarter" idx="12"/>
          </p:nvPr>
        </p:nvSpPr>
        <p:spPr>
          <a:xfrm>
            <a:off x="9477581" y="635214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vaal 1">
            <a:extLst>
              <a:ext uri="{FF2B5EF4-FFF2-40B4-BE49-F238E27FC236}">
                <a16:creationId xmlns:a16="http://schemas.microsoft.com/office/drawing/2014/main" id="{A29CA4F3-C356-9F54-A980-9145BF2F0E7A}"/>
              </a:ext>
            </a:extLst>
          </p:cNvPr>
          <p:cNvSpPr/>
          <p:nvPr/>
        </p:nvSpPr>
        <p:spPr>
          <a:xfrm>
            <a:off x="3161239" y="3957770"/>
            <a:ext cx="985838" cy="286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white"/>
                </a:solidFill>
                <a:effectLst/>
                <a:uLnTx/>
                <a:uFillTx/>
                <a:latin typeface="Calibri" panose="020F0502020204030204"/>
                <a:ea typeface="+mn-ea"/>
                <a:cs typeface="+mn-cs"/>
              </a:rPr>
              <a:t>Regionaal ecosysteem</a:t>
            </a:r>
          </a:p>
        </p:txBody>
      </p:sp>
      <p:sp>
        <p:nvSpPr>
          <p:cNvPr id="3" name="Ovaal 2">
            <a:extLst>
              <a:ext uri="{FF2B5EF4-FFF2-40B4-BE49-F238E27FC236}">
                <a16:creationId xmlns:a16="http://schemas.microsoft.com/office/drawing/2014/main" id="{AB0CE934-D57F-A955-730B-F0C040CA3162}"/>
              </a:ext>
            </a:extLst>
          </p:cNvPr>
          <p:cNvSpPr/>
          <p:nvPr/>
        </p:nvSpPr>
        <p:spPr>
          <a:xfrm>
            <a:off x="5707471" y="2921738"/>
            <a:ext cx="985838" cy="286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white"/>
                </a:solidFill>
                <a:effectLst/>
                <a:uLnTx/>
                <a:uFillTx/>
                <a:latin typeface="Calibri" panose="020F0502020204030204"/>
                <a:ea typeface="+mn-ea"/>
                <a:cs typeface="+mn-cs"/>
              </a:rPr>
              <a:t>Regionaal ecosysteem</a:t>
            </a:r>
          </a:p>
        </p:txBody>
      </p:sp>
      <p:sp>
        <p:nvSpPr>
          <p:cNvPr id="4" name="Ovaal 3">
            <a:extLst>
              <a:ext uri="{FF2B5EF4-FFF2-40B4-BE49-F238E27FC236}">
                <a16:creationId xmlns:a16="http://schemas.microsoft.com/office/drawing/2014/main" id="{999DCD8C-0286-17E6-572D-64BB6D276BB2}"/>
              </a:ext>
            </a:extLst>
          </p:cNvPr>
          <p:cNvSpPr/>
          <p:nvPr/>
        </p:nvSpPr>
        <p:spPr>
          <a:xfrm>
            <a:off x="3317051" y="3117502"/>
            <a:ext cx="985838" cy="286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white"/>
                </a:solidFill>
                <a:effectLst/>
                <a:uLnTx/>
                <a:uFillTx/>
                <a:latin typeface="Calibri" panose="020F0502020204030204"/>
                <a:ea typeface="+mn-ea"/>
                <a:cs typeface="+mn-cs"/>
              </a:rPr>
              <a:t>Regionaal ecosysteem</a:t>
            </a:r>
          </a:p>
        </p:txBody>
      </p:sp>
      <p:sp>
        <p:nvSpPr>
          <p:cNvPr id="5" name="Ovaal 4">
            <a:extLst>
              <a:ext uri="{FF2B5EF4-FFF2-40B4-BE49-F238E27FC236}">
                <a16:creationId xmlns:a16="http://schemas.microsoft.com/office/drawing/2014/main" id="{7862ED1F-C171-25A8-3FEA-F00F6AA407E4}"/>
              </a:ext>
            </a:extLst>
          </p:cNvPr>
          <p:cNvSpPr/>
          <p:nvPr/>
        </p:nvSpPr>
        <p:spPr>
          <a:xfrm>
            <a:off x="4417718" y="2873952"/>
            <a:ext cx="985838" cy="286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white"/>
                </a:solidFill>
                <a:effectLst/>
                <a:uLnTx/>
                <a:uFillTx/>
                <a:latin typeface="Calibri" panose="020F0502020204030204"/>
                <a:ea typeface="+mn-ea"/>
                <a:cs typeface="+mn-cs"/>
              </a:rPr>
              <a:t>Regionaal ecosysteem</a:t>
            </a:r>
          </a:p>
        </p:txBody>
      </p:sp>
      <p:sp>
        <p:nvSpPr>
          <p:cNvPr id="6" name="Ovaal 5">
            <a:extLst>
              <a:ext uri="{FF2B5EF4-FFF2-40B4-BE49-F238E27FC236}">
                <a16:creationId xmlns:a16="http://schemas.microsoft.com/office/drawing/2014/main" id="{C7DE05A7-E1F9-514F-25FA-084CE6F46C6B}"/>
              </a:ext>
            </a:extLst>
          </p:cNvPr>
          <p:cNvSpPr/>
          <p:nvPr/>
        </p:nvSpPr>
        <p:spPr>
          <a:xfrm>
            <a:off x="5449551" y="3612041"/>
            <a:ext cx="985838" cy="286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white"/>
                </a:solidFill>
                <a:effectLst/>
                <a:uLnTx/>
                <a:uFillTx/>
                <a:latin typeface="Calibri" panose="020F0502020204030204"/>
                <a:ea typeface="+mn-ea"/>
                <a:cs typeface="+mn-cs"/>
              </a:rPr>
              <a:t>Regionaal ecosysteem</a:t>
            </a:r>
          </a:p>
        </p:txBody>
      </p:sp>
      <p:pic>
        <p:nvPicPr>
          <p:cNvPr id="7" name="Tijdelijke aanduiding voor inhoud 197">
            <a:extLst>
              <a:ext uri="{FF2B5EF4-FFF2-40B4-BE49-F238E27FC236}">
                <a16:creationId xmlns:a16="http://schemas.microsoft.com/office/drawing/2014/main" id="{1A711D2C-BCE6-F492-E7E2-BD323679E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923" y="3121631"/>
            <a:ext cx="300577" cy="300577"/>
          </a:xfrm>
          <a:prstGeom prst="rect">
            <a:avLst/>
          </a:prstGeom>
        </p:spPr>
      </p:pic>
      <p:pic>
        <p:nvPicPr>
          <p:cNvPr id="10" name="Afbeelding 9">
            <a:extLst>
              <a:ext uri="{FF2B5EF4-FFF2-40B4-BE49-F238E27FC236}">
                <a16:creationId xmlns:a16="http://schemas.microsoft.com/office/drawing/2014/main" id="{CF958302-7BBC-3A17-7C3A-9B6E1092D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971" y="3840935"/>
            <a:ext cx="605690" cy="328587"/>
          </a:xfrm>
          <a:prstGeom prst="rect">
            <a:avLst/>
          </a:prstGeom>
        </p:spPr>
      </p:pic>
      <p:pic>
        <p:nvPicPr>
          <p:cNvPr id="11" name="Afbeelding 10">
            <a:extLst>
              <a:ext uri="{FF2B5EF4-FFF2-40B4-BE49-F238E27FC236}">
                <a16:creationId xmlns:a16="http://schemas.microsoft.com/office/drawing/2014/main" id="{249BBA79-9052-C556-0531-A1DA30DCD3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825" y="2773638"/>
            <a:ext cx="509745" cy="387406"/>
          </a:xfrm>
          <a:prstGeom prst="rect">
            <a:avLst/>
          </a:prstGeom>
        </p:spPr>
      </p:pic>
      <p:pic>
        <p:nvPicPr>
          <p:cNvPr id="12" name="Afbeelding 11">
            <a:extLst>
              <a:ext uri="{FF2B5EF4-FFF2-40B4-BE49-F238E27FC236}">
                <a16:creationId xmlns:a16="http://schemas.microsoft.com/office/drawing/2014/main" id="{6754140F-E029-F0D7-F11C-1204DCCA84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2766" y="2890585"/>
            <a:ext cx="509744" cy="185472"/>
          </a:xfrm>
          <a:prstGeom prst="rect">
            <a:avLst/>
          </a:prstGeom>
        </p:spPr>
      </p:pic>
      <p:pic>
        <p:nvPicPr>
          <p:cNvPr id="13" name="Afbeelding 12" descr="Afbeelding met tekst&#10;&#10;Automatisch gegenereerde beschrijving">
            <a:extLst>
              <a:ext uri="{FF2B5EF4-FFF2-40B4-BE49-F238E27FC236}">
                <a16:creationId xmlns:a16="http://schemas.microsoft.com/office/drawing/2014/main" id="{CE825BFA-CC26-16AA-3CA5-8DDEB4E84A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1728" y="3525618"/>
            <a:ext cx="802160" cy="218255"/>
          </a:xfrm>
          <a:prstGeom prst="rect">
            <a:avLst/>
          </a:prstGeom>
        </p:spPr>
      </p:pic>
      <p:sp>
        <p:nvSpPr>
          <p:cNvPr id="14" name="Rechthoek 13">
            <a:extLst>
              <a:ext uri="{FF2B5EF4-FFF2-40B4-BE49-F238E27FC236}">
                <a16:creationId xmlns:a16="http://schemas.microsoft.com/office/drawing/2014/main" id="{555C7D63-B215-D6FF-190A-3C10159B92E4}"/>
              </a:ext>
            </a:extLst>
          </p:cNvPr>
          <p:cNvSpPr/>
          <p:nvPr/>
        </p:nvSpPr>
        <p:spPr>
          <a:xfrm>
            <a:off x="4456575" y="4405155"/>
            <a:ext cx="1842847" cy="47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VH – programma LLO</a:t>
            </a:r>
          </a:p>
        </p:txBody>
      </p:sp>
      <p:sp>
        <p:nvSpPr>
          <p:cNvPr id="15" name="Rechthoek 14">
            <a:extLst>
              <a:ext uri="{FF2B5EF4-FFF2-40B4-BE49-F238E27FC236}">
                <a16:creationId xmlns:a16="http://schemas.microsoft.com/office/drawing/2014/main" id="{5CDB92CE-A240-C875-4A8E-888C90AF56F1}"/>
              </a:ext>
            </a:extLst>
          </p:cNvPr>
          <p:cNvSpPr/>
          <p:nvPr/>
        </p:nvSpPr>
        <p:spPr>
          <a:xfrm>
            <a:off x="6665465" y="4407792"/>
            <a:ext cx="1842847" cy="4761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white"/>
                </a:solidFill>
                <a:effectLst/>
                <a:uLnTx/>
                <a:uFillTx/>
                <a:latin typeface="Calibri" panose="020F0502020204030204"/>
                <a:ea typeface="+mn-ea"/>
                <a:cs typeface="+mn-cs"/>
              </a:rPr>
              <a:t>MBO-raad</a:t>
            </a:r>
          </a:p>
        </p:txBody>
      </p:sp>
      <p:sp>
        <p:nvSpPr>
          <p:cNvPr id="16" name="Rechthoek 15">
            <a:extLst>
              <a:ext uri="{FF2B5EF4-FFF2-40B4-BE49-F238E27FC236}">
                <a16:creationId xmlns:a16="http://schemas.microsoft.com/office/drawing/2014/main" id="{63A03E26-1235-17C8-395A-7003CE5544C6}"/>
              </a:ext>
            </a:extLst>
          </p:cNvPr>
          <p:cNvSpPr/>
          <p:nvPr/>
        </p:nvSpPr>
        <p:spPr>
          <a:xfrm>
            <a:off x="2022175" y="4407792"/>
            <a:ext cx="1842847" cy="4761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white"/>
                </a:solidFill>
                <a:effectLst/>
                <a:uLnTx/>
                <a:uFillTx/>
                <a:latin typeface="Calibri" panose="020F0502020204030204"/>
                <a:ea typeface="+mn-ea"/>
                <a:cs typeface="+mn-cs"/>
              </a:rPr>
              <a:t>UNL</a:t>
            </a:r>
          </a:p>
        </p:txBody>
      </p:sp>
      <p:sp>
        <p:nvSpPr>
          <p:cNvPr id="17" name="Rechthoek 16">
            <a:extLst>
              <a:ext uri="{FF2B5EF4-FFF2-40B4-BE49-F238E27FC236}">
                <a16:creationId xmlns:a16="http://schemas.microsoft.com/office/drawing/2014/main" id="{FE548B8F-5029-8047-7E21-BE265890BDD4}"/>
              </a:ext>
            </a:extLst>
          </p:cNvPr>
          <p:cNvSpPr/>
          <p:nvPr/>
        </p:nvSpPr>
        <p:spPr>
          <a:xfrm>
            <a:off x="3661226" y="5610329"/>
            <a:ext cx="3277085" cy="4761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Nationale LLO-katalysator</a:t>
            </a:r>
          </a:p>
        </p:txBody>
      </p:sp>
      <p:sp>
        <p:nvSpPr>
          <p:cNvPr id="22" name="Rechthoek 21">
            <a:extLst>
              <a:ext uri="{FF2B5EF4-FFF2-40B4-BE49-F238E27FC236}">
                <a16:creationId xmlns:a16="http://schemas.microsoft.com/office/drawing/2014/main" id="{56DAB619-C544-00DB-F16D-3AB519B78251}"/>
              </a:ext>
            </a:extLst>
          </p:cNvPr>
          <p:cNvSpPr/>
          <p:nvPr/>
        </p:nvSpPr>
        <p:spPr>
          <a:xfrm>
            <a:off x="4737568" y="5270873"/>
            <a:ext cx="1277846" cy="21818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white"/>
                </a:solidFill>
                <a:effectLst/>
                <a:uLnTx/>
                <a:uFillTx/>
                <a:latin typeface="Calibri" panose="020F0502020204030204"/>
                <a:ea typeface="+mn-ea"/>
                <a:cs typeface="+mn-cs"/>
              </a:rPr>
              <a:t>Stuurgroep katalysator</a:t>
            </a:r>
          </a:p>
        </p:txBody>
      </p:sp>
      <p:sp>
        <p:nvSpPr>
          <p:cNvPr id="23" name="Rechthoek 22">
            <a:extLst>
              <a:ext uri="{FF2B5EF4-FFF2-40B4-BE49-F238E27FC236}">
                <a16:creationId xmlns:a16="http://schemas.microsoft.com/office/drawing/2014/main" id="{C94A105F-A4B9-89D2-83CB-ECF5223848A7}"/>
              </a:ext>
            </a:extLst>
          </p:cNvPr>
          <p:cNvSpPr/>
          <p:nvPr/>
        </p:nvSpPr>
        <p:spPr>
          <a:xfrm>
            <a:off x="7090675" y="5617820"/>
            <a:ext cx="932322" cy="4761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PPS</a:t>
            </a:r>
          </a:p>
        </p:txBody>
      </p:sp>
      <p:sp>
        <p:nvSpPr>
          <p:cNvPr id="24" name="Rechthoek 23">
            <a:extLst>
              <a:ext uri="{FF2B5EF4-FFF2-40B4-BE49-F238E27FC236}">
                <a16:creationId xmlns:a16="http://schemas.microsoft.com/office/drawing/2014/main" id="{A104975A-FB10-D2D0-2F84-32E1FAB1C4F1}"/>
              </a:ext>
            </a:extLst>
          </p:cNvPr>
          <p:cNvSpPr/>
          <p:nvPr/>
        </p:nvSpPr>
        <p:spPr>
          <a:xfrm>
            <a:off x="2585854" y="5609118"/>
            <a:ext cx="932322" cy="4761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a:ln>
                  <a:noFill/>
                </a:ln>
                <a:solidFill>
                  <a:prstClr val="white"/>
                </a:solidFill>
                <a:effectLst/>
                <a:uLnTx/>
                <a:uFillTx/>
                <a:latin typeface="Calibri" panose="020F0502020204030204"/>
                <a:ea typeface="+mn-ea"/>
                <a:cs typeface="+mn-cs"/>
              </a:rPr>
              <a:t>NGF- innovatieaanvragen</a:t>
            </a:r>
          </a:p>
        </p:txBody>
      </p:sp>
      <p:sp>
        <p:nvSpPr>
          <p:cNvPr id="42" name="Ovaal 41">
            <a:extLst>
              <a:ext uri="{FF2B5EF4-FFF2-40B4-BE49-F238E27FC236}">
                <a16:creationId xmlns:a16="http://schemas.microsoft.com/office/drawing/2014/main" id="{706099FE-0145-37EC-C1B3-7DA8A8A4F99C}"/>
              </a:ext>
            </a:extLst>
          </p:cNvPr>
          <p:cNvSpPr/>
          <p:nvPr/>
        </p:nvSpPr>
        <p:spPr>
          <a:xfrm>
            <a:off x="1494929" y="2522379"/>
            <a:ext cx="985838" cy="286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white"/>
                </a:solidFill>
                <a:effectLst/>
                <a:uLnTx/>
                <a:uFillTx/>
                <a:latin typeface="Calibri" panose="020F0502020204030204"/>
                <a:ea typeface="+mn-ea"/>
                <a:cs typeface="+mn-cs"/>
              </a:rPr>
              <a:t>Regionaal ecosysteem</a:t>
            </a:r>
          </a:p>
        </p:txBody>
      </p:sp>
      <p:sp>
        <p:nvSpPr>
          <p:cNvPr id="48" name="Ovaal 47">
            <a:extLst>
              <a:ext uri="{FF2B5EF4-FFF2-40B4-BE49-F238E27FC236}">
                <a16:creationId xmlns:a16="http://schemas.microsoft.com/office/drawing/2014/main" id="{F4D01C0F-2FD3-C28E-3EEF-E951693FB999}"/>
              </a:ext>
            </a:extLst>
          </p:cNvPr>
          <p:cNvSpPr/>
          <p:nvPr/>
        </p:nvSpPr>
        <p:spPr>
          <a:xfrm>
            <a:off x="2170870" y="3117502"/>
            <a:ext cx="985838" cy="286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white"/>
                </a:solidFill>
                <a:effectLst/>
                <a:uLnTx/>
                <a:uFillTx/>
                <a:latin typeface="Calibri" panose="020F0502020204030204"/>
                <a:ea typeface="+mn-ea"/>
                <a:cs typeface="+mn-cs"/>
              </a:rPr>
              <a:t>Regionaal ecosysteem</a:t>
            </a:r>
          </a:p>
        </p:txBody>
      </p:sp>
      <p:sp>
        <p:nvSpPr>
          <p:cNvPr id="49" name="Ovaal 48">
            <a:extLst>
              <a:ext uri="{FF2B5EF4-FFF2-40B4-BE49-F238E27FC236}">
                <a16:creationId xmlns:a16="http://schemas.microsoft.com/office/drawing/2014/main" id="{A4DEE7B4-CECD-425F-B49D-3FC4A5B8A9D1}"/>
              </a:ext>
            </a:extLst>
          </p:cNvPr>
          <p:cNvSpPr/>
          <p:nvPr/>
        </p:nvSpPr>
        <p:spPr>
          <a:xfrm>
            <a:off x="7318746" y="2829727"/>
            <a:ext cx="985838" cy="286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white"/>
                </a:solidFill>
                <a:effectLst/>
                <a:uLnTx/>
                <a:uFillTx/>
                <a:latin typeface="Calibri" panose="020F0502020204030204"/>
                <a:ea typeface="+mn-ea"/>
                <a:cs typeface="+mn-cs"/>
              </a:rPr>
              <a:t>Regionaal ecosysteem</a:t>
            </a:r>
          </a:p>
        </p:txBody>
      </p:sp>
      <p:sp>
        <p:nvSpPr>
          <p:cNvPr id="50" name="Ovaal 49">
            <a:extLst>
              <a:ext uri="{FF2B5EF4-FFF2-40B4-BE49-F238E27FC236}">
                <a16:creationId xmlns:a16="http://schemas.microsoft.com/office/drawing/2014/main" id="{528C1818-64AD-62A0-C461-0259093DAE0E}"/>
              </a:ext>
            </a:extLst>
          </p:cNvPr>
          <p:cNvSpPr/>
          <p:nvPr/>
        </p:nvSpPr>
        <p:spPr>
          <a:xfrm>
            <a:off x="7755542" y="3438217"/>
            <a:ext cx="985838" cy="286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white"/>
                </a:solidFill>
                <a:effectLst/>
                <a:uLnTx/>
                <a:uFillTx/>
                <a:latin typeface="Calibri" panose="020F0502020204030204"/>
                <a:ea typeface="+mn-ea"/>
                <a:cs typeface="+mn-cs"/>
              </a:rPr>
              <a:t>Regionaal ecosysteem</a:t>
            </a:r>
          </a:p>
        </p:txBody>
      </p:sp>
      <p:pic>
        <p:nvPicPr>
          <p:cNvPr id="53" name="Afbeelding 52">
            <a:extLst>
              <a:ext uri="{FF2B5EF4-FFF2-40B4-BE49-F238E27FC236}">
                <a16:creationId xmlns:a16="http://schemas.microsoft.com/office/drawing/2014/main" id="{B5BC61F9-6C55-2147-5F13-484F7D24E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188" y="4180445"/>
            <a:ext cx="731348" cy="216203"/>
          </a:xfrm>
          <a:prstGeom prst="rect">
            <a:avLst/>
          </a:prstGeom>
        </p:spPr>
      </p:pic>
      <p:pic>
        <p:nvPicPr>
          <p:cNvPr id="55" name="Afbeelding 54">
            <a:extLst>
              <a:ext uri="{FF2B5EF4-FFF2-40B4-BE49-F238E27FC236}">
                <a16:creationId xmlns:a16="http://schemas.microsoft.com/office/drawing/2014/main" id="{35C70B15-82EC-16A1-BB96-B169B6B895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3309" y="3199876"/>
            <a:ext cx="547081" cy="214925"/>
          </a:xfrm>
          <a:prstGeom prst="rect">
            <a:avLst/>
          </a:prstGeom>
        </p:spPr>
      </p:pic>
      <p:pic>
        <p:nvPicPr>
          <p:cNvPr id="57" name="Afbeelding 56">
            <a:extLst>
              <a:ext uri="{FF2B5EF4-FFF2-40B4-BE49-F238E27FC236}">
                <a16:creationId xmlns:a16="http://schemas.microsoft.com/office/drawing/2014/main" id="{744A6070-0252-5366-1B4B-1D8A9EF044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5829" y="3846127"/>
            <a:ext cx="673361" cy="147298"/>
          </a:xfrm>
          <a:prstGeom prst="rect">
            <a:avLst/>
          </a:prstGeom>
        </p:spPr>
      </p:pic>
      <p:pic>
        <p:nvPicPr>
          <p:cNvPr id="59" name="Afbeelding 58">
            <a:extLst>
              <a:ext uri="{FF2B5EF4-FFF2-40B4-BE49-F238E27FC236}">
                <a16:creationId xmlns:a16="http://schemas.microsoft.com/office/drawing/2014/main" id="{47971B41-71CC-CC91-774A-4EC6810DEA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3899" y="3244411"/>
            <a:ext cx="666337" cy="306620"/>
          </a:xfrm>
          <a:prstGeom prst="rect">
            <a:avLst/>
          </a:prstGeom>
        </p:spPr>
      </p:pic>
      <p:pic>
        <p:nvPicPr>
          <p:cNvPr id="61" name="Afbeelding 60">
            <a:extLst>
              <a:ext uri="{FF2B5EF4-FFF2-40B4-BE49-F238E27FC236}">
                <a16:creationId xmlns:a16="http://schemas.microsoft.com/office/drawing/2014/main" id="{12A66E63-496F-33C7-32F3-5EAAEE2263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4740" y="2601870"/>
            <a:ext cx="288715" cy="288715"/>
          </a:xfrm>
          <a:prstGeom prst="rect">
            <a:avLst/>
          </a:prstGeom>
        </p:spPr>
      </p:pic>
      <p:pic>
        <p:nvPicPr>
          <p:cNvPr id="63" name="Afbeelding 62" descr="Afbeelding met tekst, teken, tafelgerei&#10;&#10;Automatisch gegenereerde beschrijving">
            <a:extLst>
              <a:ext uri="{FF2B5EF4-FFF2-40B4-BE49-F238E27FC236}">
                <a16:creationId xmlns:a16="http://schemas.microsoft.com/office/drawing/2014/main" id="{98618419-9212-91BC-9F1B-791C69E27E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7979" y="3023176"/>
            <a:ext cx="401733" cy="126719"/>
          </a:xfrm>
          <a:prstGeom prst="rect">
            <a:avLst/>
          </a:prstGeom>
        </p:spPr>
      </p:pic>
      <p:pic>
        <p:nvPicPr>
          <p:cNvPr id="65" name="Afbeelding 64">
            <a:extLst>
              <a:ext uri="{FF2B5EF4-FFF2-40B4-BE49-F238E27FC236}">
                <a16:creationId xmlns:a16="http://schemas.microsoft.com/office/drawing/2014/main" id="{1BFD041D-A5A7-A57F-8A2C-8BB6F93901D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08312" y="3612041"/>
            <a:ext cx="426904" cy="156083"/>
          </a:xfrm>
          <a:prstGeom prst="rect">
            <a:avLst/>
          </a:prstGeom>
        </p:spPr>
      </p:pic>
      <p:pic>
        <p:nvPicPr>
          <p:cNvPr id="69" name="Afbeelding 68">
            <a:extLst>
              <a:ext uri="{FF2B5EF4-FFF2-40B4-BE49-F238E27FC236}">
                <a16:creationId xmlns:a16="http://schemas.microsoft.com/office/drawing/2014/main" id="{A33CD9B7-DFA1-C44D-68D5-63384EB1515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55545" y="3016276"/>
            <a:ext cx="452767" cy="185617"/>
          </a:xfrm>
          <a:prstGeom prst="rect">
            <a:avLst/>
          </a:prstGeom>
        </p:spPr>
      </p:pic>
      <p:cxnSp>
        <p:nvCxnSpPr>
          <p:cNvPr id="71" name="Rechte verbindingslijn met pijl 70">
            <a:extLst>
              <a:ext uri="{FF2B5EF4-FFF2-40B4-BE49-F238E27FC236}">
                <a16:creationId xmlns:a16="http://schemas.microsoft.com/office/drawing/2014/main" id="{DEC5D513-6C16-78D4-C626-4B51793E34C6}"/>
              </a:ext>
            </a:extLst>
          </p:cNvPr>
          <p:cNvCxnSpPr>
            <a:cxnSpLocks/>
            <a:stCxn id="16" idx="3"/>
            <a:endCxn id="14" idx="1"/>
          </p:cNvCxnSpPr>
          <p:nvPr/>
        </p:nvCxnSpPr>
        <p:spPr>
          <a:xfrm flipV="1">
            <a:off x="3865022" y="4643230"/>
            <a:ext cx="591553" cy="2637"/>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Rechte verbindingslijn met pijl 71">
            <a:extLst>
              <a:ext uri="{FF2B5EF4-FFF2-40B4-BE49-F238E27FC236}">
                <a16:creationId xmlns:a16="http://schemas.microsoft.com/office/drawing/2014/main" id="{1E6AE106-6275-95B4-1AF8-33C6924EE248}"/>
              </a:ext>
            </a:extLst>
          </p:cNvPr>
          <p:cNvCxnSpPr>
            <a:cxnSpLocks/>
            <a:stCxn id="14" idx="3"/>
            <a:endCxn id="15" idx="1"/>
          </p:cNvCxnSpPr>
          <p:nvPr/>
        </p:nvCxnSpPr>
        <p:spPr>
          <a:xfrm>
            <a:off x="6299422" y="4643230"/>
            <a:ext cx="366043" cy="2637"/>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Tekstvak 76">
            <a:extLst>
              <a:ext uri="{FF2B5EF4-FFF2-40B4-BE49-F238E27FC236}">
                <a16:creationId xmlns:a16="http://schemas.microsoft.com/office/drawing/2014/main" id="{36FDFCC8-9439-D3FA-97C4-41A333A10AD9}"/>
              </a:ext>
            </a:extLst>
          </p:cNvPr>
          <p:cNvSpPr txBox="1"/>
          <p:nvPr/>
        </p:nvSpPr>
        <p:spPr>
          <a:xfrm>
            <a:off x="9201149" y="5270873"/>
            <a:ext cx="3048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3. bijdragen aan optimale inrichting en ontwikkeling van de Nationale LLO katalysator</a:t>
            </a:r>
          </a:p>
        </p:txBody>
      </p:sp>
      <p:sp>
        <p:nvSpPr>
          <p:cNvPr id="79" name="Tekstvak 78">
            <a:extLst>
              <a:ext uri="{FF2B5EF4-FFF2-40B4-BE49-F238E27FC236}">
                <a16:creationId xmlns:a16="http://schemas.microsoft.com/office/drawing/2014/main" id="{4DBEE005-5374-5C3E-50C4-69CE4556FAFF}"/>
              </a:ext>
            </a:extLst>
          </p:cNvPr>
          <p:cNvSpPr txBox="1"/>
          <p:nvPr/>
        </p:nvSpPr>
        <p:spPr>
          <a:xfrm>
            <a:off x="9169398" y="2828835"/>
            <a:ext cx="3048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2. Ondersteunen van </a:t>
            </a:r>
            <a:r>
              <a:rPr kumimoji="0" lang="nl-NL" sz="1800" b="0" i="0" u="none" strike="noStrike" kern="1200" cap="none" spc="0" normalizeH="0" baseline="0" noProof="0" err="1">
                <a:ln>
                  <a:noFill/>
                </a:ln>
                <a:solidFill>
                  <a:prstClr val="black"/>
                </a:solidFill>
                <a:effectLst/>
                <a:uLnTx/>
                <a:uFillTx/>
                <a:latin typeface="Calibri" panose="020F0502020204030204"/>
                <a:ea typeface="+mn-ea"/>
                <a:cs typeface="+mn-cs"/>
              </a:rPr>
              <a:t>HBO-instellingen</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 in hun regionale LLO-ecosystemen, ook om NLLOK goed te benutten</a:t>
            </a:r>
          </a:p>
        </p:txBody>
      </p:sp>
      <p:sp>
        <p:nvSpPr>
          <p:cNvPr id="25" name="Titel 1">
            <a:extLst>
              <a:ext uri="{FF2B5EF4-FFF2-40B4-BE49-F238E27FC236}">
                <a16:creationId xmlns:a16="http://schemas.microsoft.com/office/drawing/2014/main" id="{BFEE415C-EB93-B3D1-7DFB-22F1868B1005}"/>
              </a:ext>
            </a:extLst>
          </p:cNvPr>
          <p:cNvSpPr txBox="1">
            <a:spLocks/>
          </p:cNvSpPr>
          <p:nvPr/>
        </p:nvSpPr>
        <p:spPr>
          <a:xfrm>
            <a:off x="605065" y="244596"/>
            <a:ext cx="843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1" i="0" u="none" strike="noStrike" kern="1200" cap="none" spc="0" normalizeH="0" baseline="0" noProof="0">
                <a:ln>
                  <a:noFill/>
                </a:ln>
                <a:solidFill>
                  <a:prstClr val="black"/>
                </a:solidFill>
                <a:effectLst/>
                <a:uLnTx/>
                <a:uFillTx/>
                <a:latin typeface="Calibri (hoofdtekst)"/>
                <a:ea typeface="+mj-ea"/>
                <a:cs typeface="+mj-cs"/>
              </a:rPr>
              <a:t>Opfrissen | </a:t>
            </a:r>
            <a:r>
              <a:rPr kumimoji="0" lang="nl-NL" sz="2200" b="0" i="0" u="none" strike="noStrike" kern="1200" cap="none" spc="0" normalizeH="0" baseline="0" noProof="0">
                <a:ln>
                  <a:noFill/>
                </a:ln>
                <a:solidFill>
                  <a:prstClr val="black"/>
                </a:solidFill>
                <a:effectLst/>
                <a:uLnTx/>
                <a:uFillTx/>
                <a:latin typeface="Calibri (hoofdtekst)"/>
                <a:ea typeface="+mj-ea"/>
                <a:cs typeface="+mj-cs"/>
              </a:rPr>
              <a:t>Het programma LLO van de VH ontwikkelt mede de Nationale LLO-katalysator, maar is niet hetzelfde</a:t>
            </a:r>
          </a:p>
        </p:txBody>
      </p:sp>
      <p:sp>
        <p:nvSpPr>
          <p:cNvPr id="32" name="Tekstvak 31">
            <a:extLst>
              <a:ext uri="{FF2B5EF4-FFF2-40B4-BE49-F238E27FC236}">
                <a16:creationId xmlns:a16="http://schemas.microsoft.com/office/drawing/2014/main" id="{FB502315-12E6-4E3A-87DD-8C8851D8FD83}"/>
              </a:ext>
            </a:extLst>
          </p:cNvPr>
          <p:cNvSpPr txBox="1"/>
          <p:nvPr/>
        </p:nvSpPr>
        <p:spPr>
          <a:xfrm>
            <a:off x="208403" y="4320064"/>
            <a:ext cx="16180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Programma’s van de koepels</a:t>
            </a:r>
          </a:p>
        </p:txBody>
      </p:sp>
      <p:sp>
        <p:nvSpPr>
          <p:cNvPr id="33" name="Tekstvak 32">
            <a:extLst>
              <a:ext uri="{FF2B5EF4-FFF2-40B4-BE49-F238E27FC236}">
                <a16:creationId xmlns:a16="http://schemas.microsoft.com/office/drawing/2014/main" id="{CE8C0D9C-F9CA-EA7D-10A0-96433F493A72}"/>
              </a:ext>
            </a:extLst>
          </p:cNvPr>
          <p:cNvSpPr txBox="1"/>
          <p:nvPr/>
        </p:nvSpPr>
        <p:spPr>
          <a:xfrm>
            <a:off x="140285" y="5617820"/>
            <a:ext cx="17503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NGF-programma</a:t>
            </a:r>
          </a:p>
        </p:txBody>
      </p:sp>
      <p:sp>
        <p:nvSpPr>
          <p:cNvPr id="34" name="Tekstvak 33">
            <a:extLst>
              <a:ext uri="{FF2B5EF4-FFF2-40B4-BE49-F238E27FC236}">
                <a16:creationId xmlns:a16="http://schemas.microsoft.com/office/drawing/2014/main" id="{A429A40E-67A5-5C20-7D46-C55457A7C548}"/>
              </a:ext>
            </a:extLst>
          </p:cNvPr>
          <p:cNvSpPr txBox="1"/>
          <p:nvPr/>
        </p:nvSpPr>
        <p:spPr>
          <a:xfrm>
            <a:off x="166675" y="3086535"/>
            <a:ext cx="16180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Regionale ecosystemen</a:t>
            </a:r>
          </a:p>
        </p:txBody>
      </p:sp>
      <p:grpSp>
        <p:nvGrpSpPr>
          <p:cNvPr id="36" name="Groep 35">
            <a:extLst>
              <a:ext uri="{FF2B5EF4-FFF2-40B4-BE49-F238E27FC236}">
                <a16:creationId xmlns:a16="http://schemas.microsoft.com/office/drawing/2014/main" id="{6807A16D-9C86-6541-197C-B5A5B303B0A9}"/>
              </a:ext>
            </a:extLst>
          </p:cNvPr>
          <p:cNvGrpSpPr/>
          <p:nvPr/>
        </p:nvGrpSpPr>
        <p:grpSpPr>
          <a:xfrm>
            <a:off x="166675" y="908796"/>
            <a:ext cx="12140471" cy="1610254"/>
            <a:chOff x="166675" y="908796"/>
            <a:chExt cx="12140471" cy="1610254"/>
          </a:xfrm>
        </p:grpSpPr>
        <p:sp>
          <p:nvSpPr>
            <p:cNvPr id="78" name="Tekstvak 77">
              <a:extLst>
                <a:ext uri="{FF2B5EF4-FFF2-40B4-BE49-F238E27FC236}">
                  <a16:creationId xmlns:a16="http://schemas.microsoft.com/office/drawing/2014/main" id="{2F4D6D66-6F25-132C-741D-6189C70FEA9D}"/>
                </a:ext>
              </a:extLst>
            </p:cNvPr>
            <p:cNvSpPr txBox="1"/>
            <p:nvPr/>
          </p:nvSpPr>
          <p:spPr>
            <a:xfrm>
              <a:off x="9169398" y="1318721"/>
              <a:ext cx="3048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1. (door)ontwikkelen van gemeenschappelijke labels, aanpakken, instrumenten en expertise t.b.v. HBO</a:t>
              </a:r>
            </a:p>
          </p:txBody>
        </p:sp>
        <p:sp>
          <p:nvSpPr>
            <p:cNvPr id="21" name="Tekstvak 20">
              <a:extLst>
                <a:ext uri="{FF2B5EF4-FFF2-40B4-BE49-F238E27FC236}">
                  <a16:creationId xmlns:a16="http://schemas.microsoft.com/office/drawing/2014/main" id="{AFA1FE96-B436-2308-C20D-2260B82A1FF8}"/>
                </a:ext>
              </a:extLst>
            </p:cNvPr>
            <p:cNvSpPr txBox="1"/>
            <p:nvPr/>
          </p:nvSpPr>
          <p:spPr>
            <a:xfrm>
              <a:off x="9201149" y="908796"/>
              <a:ext cx="3105997" cy="369332"/>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In de kern drie doelstellingen</a:t>
              </a:r>
            </a:p>
          </p:txBody>
        </p:sp>
        <p:sp>
          <p:nvSpPr>
            <p:cNvPr id="29" name="Rechthoek 28">
              <a:extLst>
                <a:ext uri="{FF2B5EF4-FFF2-40B4-BE49-F238E27FC236}">
                  <a16:creationId xmlns:a16="http://schemas.microsoft.com/office/drawing/2014/main" id="{EE6988AE-C81E-9BF9-246F-598EB1CABC8F}"/>
                </a:ext>
              </a:extLst>
            </p:cNvPr>
            <p:cNvSpPr/>
            <p:nvPr/>
          </p:nvSpPr>
          <p:spPr>
            <a:xfrm>
              <a:off x="2053273" y="1728440"/>
              <a:ext cx="2128275" cy="417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Platform LLO</a:t>
              </a:r>
            </a:p>
          </p:txBody>
        </p:sp>
        <p:sp>
          <p:nvSpPr>
            <p:cNvPr id="30" name="Rechthoek 29">
              <a:extLst>
                <a:ext uri="{FF2B5EF4-FFF2-40B4-BE49-F238E27FC236}">
                  <a16:creationId xmlns:a16="http://schemas.microsoft.com/office/drawing/2014/main" id="{E5CB16CB-D499-A44E-EC5A-34D9CBA2240F}"/>
                </a:ext>
              </a:extLst>
            </p:cNvPr>
            <p:cNvSpPr/>
            <p:nvPr/>
          </p:nvSpPr>
          <p:spPr>
            <a:xfrm>
              <a:off x="4292300" y="1728440"/>
              <a:ext cx="2128275" cy="417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err="1">
                  <a:ln>
                    <a:noFill/>
                  </a:ln>
                  <a:solidFill>
                    <a:prstClr val="white"/>
                  </a:solidFill>
                  <a:effectLst/>
                  <a:uLnTx/>
                  <a:uFillTx/>
                  <a:latin typeface="Calibri" panose="020F0502020204030204"/>
                  <a:ea typeface="+mn-ea"/>
                  <a:cs typeface="+mn-cs"/>
                </a:rPr>
                <a:t>Fastswitch</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hthoek 30">
              <a:extLst>
                <a:ext uri="{FF2B5EF4-FFF2-40B4-BE49-F238E27FC236}">
                  <a16:creationId xmlns:a16="http://schemas.microsoft.com/office/drawing/2014/main" id="{7E1B483E-CBBA-87DA-7508-4B0B7DD136F8}"/>
                </a:ext>
              </a:extLst>
            </p:cNvPr>
            <p:cNvSpPr/>
            <p:nvPr/>
          </p:nvSpPr>
          <p:spPr>
            <a:xfrm>
              <a:off x="6552921" y="1730061"/>
              <a:ext cx="2128275" cy="417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Heelveelindeeltijd.nl</a:t>
              </a:r>
            </a:p>
          </p:txBody>
        </p:sp>
        <p:sp>
          <p:nvSpPr>
            <p:cNvPr id="35" name="Tekstvak 34">
              <a:extLst>
                <a:ext uri="{FF2B5EF4-FFF2-40B4-BE49-F238E27FC236}">
                  <a16:creationId xmlns:a16="http://schemas.microsoft.com/office/drawing/2014/main" id="{81C0B072-C4CE-EE0F-70FA-2A4C13FFF88F}"/>
                </a:ext>
              </a:extLst>
            </p:cNvPr>
            <p:cNvSpPr txBox="1"/>
            <p:nvPr/>
          </p:nvSpPr>
          <p:spPr>
            <a:xfrm>
              <a:off x="166675" y="1575393"/>
              <a:ext cx="16180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Bestaande LLO-initiatieven</a:t>
              </a:r>
            </a:p>
          </p:txBody>
        </p:sp>
      </p:grpSp>
    </p:spTree>
    <p:extLst>
      <p:ext uri="{BB962C8B-B14F-4D97-AF65-F5344CB8AC3E}">
        <p14:creationId xmlns:p14="http://schemas.microsoft.com/office/powerpoint/2010/main" val="20938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7" grpId="0" animBg="1"/>
      <p:bldP spid="46" grpId="0" animBg="1"/>
      <p:bldP spid="45" grpId="0" animBg="1"/>
      <p:bldP spid="2" grpId="0" animBg="1"/>
      <p:bldP spid="3" grpId="0" animBg="1"/>
      <p:bldP spid="4" grpId="0" animBg="1"/>
      <p:bldP spid="5" grpId="0" animBg="1"/>
      <p:bldP spid="6" grpId="0" animBg="1"/>
      <p:bldP spid="14" grpId="0" animBg="1"/>
      <p:bldP spid="15" grpId="0" animBg="1"/>
      <p:bldP spid="16" grpId="0" animBg="1"/>
      <p:bldP spid="17" grpId="0" animBg="1"/>
      <p:bldP spid="22" grpId="0" animBg="1"/>
      <p:bldP spid="23" grpId="0" animBg="1"/>
      <p:bldP spid="24" grpId="0" animBg="1"/>
      <p:bldP spid="42" grpId="0" animBg="1"/>
      <p:bldP spid="48" grpId="0" animBg="1"/>
      <p:bldP spid="49" grpId="0" animBg="1"/>
      <p:bldP spid="50" grpId="0" animBg="1"/>
      <p:bldP spid="77" grpId="0"/>
      <p:bldP spid="79" grpId="0"/>
      <p:bldP spid="32" grpId="0"/>
      <p:bldP spid="33" grpId="0"/>
      <p:bldP spid="34" grpId="0"/>
      <p:bldP spid="3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33651" y="4806041"/>
            <a:ext cx="10712917" cy="666207"/>
          </a:xfrm>
          <a:solidFill>
            <a:schemeClr val="accent1">
              <a:lumMod val="50000"/>
            </a:schemeClr>
          </a:solidFill>
        </p:spPr>
        <p:txBody>
          <a:bodyPr anchor="ctr">
            <a:normAutofit/>
          </a:bodyPr>
          <a:lstStyle/>
          <a:p>
            <a:r>
              <a:rPr lang="nl-NL" sz="3200" dirty="0">
                <a:solidFill>
                  <a:schemeClr val="bg1"/>
                </a:solidFill>
              </a:rPr>
              <a:t>3. Flexibilisering van onderwijsprogramma’s, hoe doe je dat?</a:t>
            </a:r>
          </a:p>
        </p:txBody>
      </p:sp>
      <p:pic>
        <p:nvPicPr>
          <p:cNvPr id="2" name="Afbeelding 1">
            <a:extLst>
              <a:ext uri="{FF2B5EF4-FFF2-40B4-BE49-F238E27FC236}">
                <a16:creationId xmlns:a16="http://schemas.microsoft.com/office/drawing/2014/main" id="{7544A316-4AF9-4249-B073-3A7F6098B683}"/>
              </a:ext>
            </a:extLst>
          </p:cNvPr>
          <p:cNvPicPr>
            <a:picLocks noChangeAspect="1"/>
          </p:cNvPicPr>
          <p:nvPr/>
        </p:nvPicPr>
        <p:blipFill>
          <a:blip r:embed="rId3"/>
          <a:stretch>
            <a:fillRect/>
          </a:stretch>
        </p:blipFill>
        <p:spPr>
          <a:xfrm>
            <a:off x="3090383" y="700597"/>
            <a:ext cx="6399646" cy="3670385"/>
          </a:xfrm>
          <a:prstGeom prst="rect">
            <a:avLst/>
          </a:prstGeom>
        </p:spPr>
      </p:pic>
      <p:sp>
        <p:nvSpPr>
          <p:cNvPr id="4" name="Tijdelijke aanduiding voor dianummer 3">
            <a:extLst>
              <a:ext uri="{FF2B5EF4-FFF2-40B4-BE49-F238E27FC236}">
                <a16:creationId xmlns:a16="http://schemas.microsoft.com/office/drawing/2014/main" id="{F68A5AB0-715E-2E0D-E128-E5217499C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404F-B60F-4020-9E70-B596CC288F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06826"/>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2776</Words>
  <Application>Microsoft Office PowerPoint</Application>
  <PresentationFormat>Breedbeeld</PresentationFormat>
  <Paragraphs>325</Paragraphs>
  <Slides>28</Slides>
  <Notes>11</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28</vt:i4>
      </vt:variant>
    </vt:vector>
  </HeadingPairs>
  <TitlesOfParts>
    <vt:vector size="41" baseType="lpstr">
      <vt:lpstr>Arial</vt:lpstr>
      <vt:lpstr>Calibri</vt:lpstr>
      <vt:lpstr>Calibri </vt:lpstr>
      <vt:lpstr>Calibri (hoofdtekst)</vt:lpstr>
      <vt:lpstr>Calibri Light</vt:lpstr>
      <vt:lpstr>Courier New</vt:lpstr>
      <vt:lpstr>Open Sans</vt:lpstr>
      <vt:lpstr>Segoe UI</vt:lpstr>
      <vt:lpstr>Tw Cen MT</vt:lpstr>
      <vt:lpstr>Wingdings</vt:lpstr>
      <vt:lpstr>1_Kantoorthema</vt:lpstr>
      <vt:lpstr>Kantoorthema</vt:lpstr>
      <vt:lpstr>RetrospectVTI</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verschuivingen op de arbeidsmarkt zijn groot en structureel</vt:lpstr>
      <vt:lpstr>Omscholing toverwoord voor oplossen arbeidsmarkttekorten mbt:</vt:lpstr>
      <vt:lpstr>Publieke hogescholen presenteren:   FastSwitch   </vt:lpstr>
      <vt:lpstr>FastSwitch certified</vt:lpstr>
      <vt:lpstr>FastSwitch ‘Match&amp;Go’</vt:lpstr>
      <vt:lpstr>FastSwitch platform &amp; producten</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Dick Sweitser</dc:creator>
  <cp:lastModifiedBy>Dick Sweit</cp:lastModifiedBy>
  <cp:revision>2</cp:revision>
  <dcterms:created xsi:type="dcterms:W3CDTF">2022-10-24T08:36:29Z</dcterms:created>
  <dcterms:modified xsi:type="dcterms:W3CDTF">2022-10-27T06:30:31Z</dcterms:modified>
</cp:coreProperties>
</file>