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908" r:id="rId2"/>
    <p:sldId id="262" r:id="rId3"/>
    <p:sldId id="907" r:id="rId4"/>
    <p:sldId id="778" r:id="rId5"/>
    <p:sldId id="911" r:id="rId6"/>
    <p:sldId id="912" r:id="rId7"/>
    <p:sldId id="913" r:id="rId8"/>
    <p:sldId id="914" r:id="rId9"/>
    <p:sldId id="909" r:id="rId10"/>
    <p:sldId id="915" r:id="rId11"/>
    <p:sldId id="916" r:id="rId12"/>
    <p:sldId id="917" r:id="rId13"/>
    <p:sldId id="904" r:id="rId14"/>
    <p:sldId id="939" r:id="rId15"/>
    <p:sldId id="940" r:id="rId16"/>
    <p:sldId id="941" r:id="rId17"/>
    <p:sldId id="942" r:id="rId18"/>
    <p:sldId id="791" r:id="rId19"/>
    <p:sldId id="922" r:id="rId20"/>
    <p:sldId id="923" r:id="rId21"/>
    <p:sldId id="925" r:id="rId22"/>
    <p:sldId id="926" r:id="rId23"/>
    <p:sldId id="796" r:id="rId24"/>
    <p:sldId id="927" r:id="rId25"/>
    <p:sldId id="928" r:id="rId26"/>
    <p:sldId id="929" r:id="rId27"/>
    <p:sldId id="930" r:id="rId28"/>
    <p:sldId id="802" r:id="rId29"/>
    <p:sldId id="931" r:id="rId30"/>
    <p:sldId id="932" r:id="rId31"/>
    <p:sldId id="933" r:id="rId32"/>
    <p:sldId id="934" r:id="rId33"/>
    <p:sldId id="806" r:id="rId34"/>
    <p:sldId id="935" r:id="rId35"/>
    <p:sldId id="936" r:id="rId36"/>
    <p:sldId id="937" r:id="rId37"/>
    <p:sldId id="938" r:id="rId38"/>
    <p:sldId id="817" r:id="rId39"/>
    <p:sldId id="777" r:id="rId40"/>
    <p:sldId id="818" r:id="rId41"/>
    <p:sldId id="819" r:id="rId42"/>
    <p:sldId id="771" r:id="rId43"/>
    <p:sldId id="943" r:id="rId4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8BB4"/>
    <a:srgbClr val="C3301B"/>
    <a:srgbClr val="939F4D"/>
    <a:srgbClr val="EACB4E"/>
    <a:srgbClr val="6199B3"/>
    <a:srgbClr val="00FF00"/>
    <a:srgbClr val="FFF6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372"/>
    <p:restoredTop sz="95884"/>
  </p:normalViewPr>
  <p:slideViewPr>
    <p:cSldViewPr snapToGrid="0" snapToObjects="1">
      <p:cViewPr varScale="1">
        <p:scale>
          <a:sx n="77" d="100"/>
          <a:sy n="77" d="100"/>
        </p:scale>
        <p:origin x="208" y="9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F45D22-F89B-2A4A-BA39-C5247BE88B2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3A15332-0901-9446-9D4B-99E5E43E0A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0DABA6B-7C16-9841-AE32-0053E7F9F1E8}"/>
              </a:ext>
            </a:extLst>
          </p:cNvPr>
          <p:cNvSpPr>
            <a:spLocks noGrp="1"/>
          </p:cNvSpPr>
          <p:nvPr>
            <p:ph type="dt" sz="half" idx="10"/>
          </p:nvPr>
        </p:nvSpPr>
        <p:spPr/>
        <p:txBody>
          <a:bodyPr/>
          <a:lstStyle/>
          <a:p>
            <a:fld id="{A94A3F71-AB99-6145-8DCF-15C5BBD0A9A4}" type="datetimeFigureOut">
              <a:rPr lang="nl-NL" smtClean="0"/>
              <a:t>27-10-2020</a:t>
            </a:fld>
            <a:endParaRPr lang="nl-NL"/>
          </a:p>
        </p:txBody>
      </p:sp>
      <p:sp>
        <p:nvSpPr>
          <p:cNvPr id="5" name="Tijdelijke aanduiding voor voettekst 4">
            <a:extLst>
              <a:ext uri="{FF2B5EF4-FFF2-40B4-BE49-F238E27FC236}">
                <a16:creationId xmlns:a16="http://schemas.microsoft.com/office/drawing/2014/main" id="{34B35006-9DD5-B24F-A5D3-69BFAB0CE31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CDFB3A3-8EF2-6448-AB36-6680CAC47A87}"/>
              </a:ext>
            </a:extLst>
          </p:cNvPr>
          <p:cNvSpPr>
            <a:spLocks noGrp="1"/>
          </p:cNvSpPr>
          <p:nvPr>
            <p:ph type="sldNum" sz="quarter" idx="12"/>
          </p:nvPr>
        </p:nvSpPr>
        <p:spPr/>
        <p:txBody>
          <a:bodyPr/>
          <a:lstStyle/>
          <a:p>
            <a:fld id="{FFD7AC75-363F-5447-A060-6D1D26BA9132}" type="slidenum">
              <a:rPr lang="nl-NL" smtClean="0"/>
              <a:t>‹nr.›</a:t>
            </a:fld>
            <a:endParaRPr lang="nl-NL"/>
          </a:p>
        </p:txBody>
      </p:sp>
    </p:spTree>
    <p:extLst>
      <p:ext uri="{BB962C8B-B14F-4D97-AF65-F5344CB8AC3E}">
        <p14:creationId xmlns:p14="http://schemas.microsoft.com/office/powerpoint/2010/main" val="3385021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CF9BD7-DDF8-424F-9826-8F0E3BEDAE2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2781610-98FF-D848-B698-D6FCADB21C4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A6FA-8B78-FD47-8E6C-ECC1FA834494}"/>
              </a:ext>
            </a:extLst>
          </p:cNvPr>
          <p:cNvSpPr>
            <a:spLocks noGrp="1"/>
          </p:cNvSpPr>
          <p:nvPr>
            <p:ph type="dt" sz="half" idx="10"/>
          </p:nvPr>
        </p:nvSpPr>
        <p:spPr/>
        <p:txBody>
          <a:bodyPr/>
          <a:lstStyle/>
          <a:p>
            <a:fld id="{A94A3F71-AB99-6145-8DCF-15C5BBD0A9A4}" type="datetimeFigureOut">
              <a:rPr lang="nl-NL" smtClean="0"/>
              <a:t>27-10-2020</a:t>
            </a:fld>
            <a:endParaRPr lang="nl-NL"/>
          </a:p>
        </p:txBody>
      </p:sp>
      <p:sp>
        <p:nvSpPr>
          <p:cNvPr id="5" name="Tijdelijke aanduiding voor voettekst 4">
            <a:extLst>
              <a:ext uri="{FF2B5EF4-FFF2-40B4-BE49-F238E27FC236}">
                <a16:creationId xmlns:a16="http://schemas.microsoft.com/office/drawing/2014/main" id="{3756C863-D98E-FE48-B323-25055D4ECF5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43ABFA7-BA9C-2B48-8E09-0E8950D82D61}"/>
              </a:ext>
            </a:extLst>
          </p:cNvPr>
          <p:cNvSpPr>
            <a:spLocks noGrp="1"/>
          </p:cNvSpPr>
          <p:nvPr>
            <p:ph type="sldNum" sz="quarter" idx="12"/>
          </p:nvPr>
        </p:nvSpPr>
        <p:spPr/>
        <p:txBody>
          <a:bodyPr/>
          <a:lstStyle/>
          <a:p>
            <a:fld id="{FFD7AC75-363F-5447-A060-6D1D26BA9132}" type="slidenum">
              <a:rPr lang="nl-NL" smtClean="0"/>
              <a:t>‹nr.›</a:t>
            </a:fld>
            <a:endParaRPr lang="nl-NL"/>
          </a:p>
        </p:txBody>
      </p:sp>
    </p:spTree>
    <p:extLst>
      <p:ext uri="{BB962C8B-B14F-4D97-AF65-F5344CB8AC3E}">
        <p14:creationId xmlns:p14="http://schemas.microsoft.com/office/powerpoint/2010/main" val="241853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0A8FB3E-B53F-4943-9279-B483B97A5CC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F610153-9A51-6D47-AD66-6758ED34779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BE4B863-676A-1C43-88C1-AB3A9CBF155F}"/>
              </a:ext>
            </a:extLst>
          </p:cNvPr>
          <p:cNvSpPr>
            <a:spLocks noGrp="1"/>
          </p:cNvSpPr>
          <p:nvPr>
            <p:ph type="dt" sz="half" idx="10"/>
          </p:nvPr>
        </p:nvSpPr>
        <p:spPr/>
        <p:txBody>
          <a:bodyPr/>
          <a:lstStyle/>
          <a:p>
            <a:fld id="{A94A3F71-AB99-6145-8DCF-15C5BBD0A9A4}" type="datetimeFigureOut">
              <a:rPr lang="nl-NL" smtClean="0"/>
              <a:t>27-10-2020</a:t>
            </a:fld>
            <a:endParaRPr lang="nl-NL"/>
          </a:p>
        </p:txBody>
      </p:sp>
      <p:sp>
        <p:nvSpPr>
          <p:cNvPr id="5" name="Tijdelijke aanduiding voor voettekst 4">
            <a:extLst>
              <a:ext uri="{FF2B5EF4-FFF2-40B4-BE49-F238E27FC236}">
                <a16:creationId xmlns:a16="http://schemas.microsoft.com/office/drawing/2014/main" id="{C9974716-616F-3E47-A1CC-96E91A6FCA5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5F801DF-AC9C-C642-9A4B-D1591B422979}"/>
              </a:ext>
            </a:extLst>
          </p:cNvPr>
          <p:cNvSpPr>
            <a:spLocks noGrp="1"/>
          </p:cNvSpPr>
          <p:nvPr>
            <p:ph type="sldNum" sz="quarter" idx="12"/>
          </p:nvPr>
        </p:nvSpPr>
        <p:spPr/>
        <p:txBody>
          <a:bodyPr/>
          <a:lstStyle/>
          <a:p>
            <a:fld id="{FFD7AC75-363F-5447-A060-6D1D26BA9132}" type="slidenum">
              <a:rPr lang="nl-NL" smtClean="0"/>
              <a:t>‹nr.›</a:t>
            </a:fld>
            <a:endParaRPr lang="nl-NL"/>
          </a:p>
        </p:txBody>
      </p:sp>
    </p:spTree>
    <p:extLst>
      <p:ext uri="{BB962C8B-B14F-4D97-AF65-F5344CB8AC3E}">
        <p14:creationId xmlns:p14="http://schemas.microsoft.com/office/powerpoint/2010/main" val="1151956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en tekst 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2ACAF-B166-4B2B-8943-D116C37BC5C6}"/>
              </a:ext>
            </a:extLst>
          </p:cNvPr>
          <p:cNvSpPr>
            <a:spLocks noGrp="1"/>
          </p:cNvSpPr>
          <p:nvPr>
            <p:ph type="title"/>
          </p:nvPr>
        </p:nvSpPr>
        <p:spPr>
          <a:xfrm>
            <a:off x="740977" y="0"/>
            <a:ext cx="11000094" cy="941541"/>
          </a:xfrm>
          <a:prstGeom prst="rect">
            <a:avLst/>
          </a:prstGeom>
        </p:spPr>
        <p:txBody>
          <a:bodyPr anchor="ctr"/>
          <a:lstStyle>
            <a:lvl1pPr>
              <a:defRPr sz="3200" b="1"/>
            </a:lvl1pPr>
          </a:lstStyle>
          <a:p>
            <a:r>
              <a:rPr lang="nl-NL" dirty="0"/>
              <a:t>Klik om stijl te bewerken</a:t>
            </a:r>
          </a:p>
        </p:txBody>
      </p:sp>
      <p:sp>
        <p:nvSpPr>
          <p:cNvPr id="4" name="Tijdelijke aanduiding voor inhoud 3">
            <a:extLst>
              <a:ext uri="{FF2B5EF4-FFF2-40B4-BE49-F238E27FC236}">
                <a16:creationId xmlns:a16="http://schemas.microsoft.com/office/drawing/2014/main" id="{9718BC4F-26DF-4B3A-8067-319CD2B0F921}"/>
              </a:ext>
            </a:extLst>
          </p:cNvPr>
          <p:cNvSpPr>
            <a:spLocks noGrp="1"/>
          </p:cNvSpPr>
          <p:nvPr>
            <p:ph sz="quarter" idx="10"/>
          </p:nvPr>
        </p:nvSpPr>
        <p:spPr>
          <a:xfrm>
            <a:off x="741285" y="1104900"/>
            <a:ext cx="10972799" cy="5189367"/>
          </a:xfrm>
          <a:prstGeom prst="rect">
            <a:avLst/>
          </a:prstGeom>
        </p:spPr>
        <p:txBody>
          <a:bodyPr/>
          <a:lstStyle>
            <a:lvl1pPr marL="228600" indent="-228600">
              <a:buFont typeface="Calibri" panose="020F0502020204030204" pitchFamily="34" charset="0"/>
              <a:buChar char="-"/>
              <a:defRPr/>
            </a:lvl1pPr>
            <a:lvl2pPr marL="685800" indent="-228600">
              <a:buFont typeface="Calibri" panose="020F0502020204030204" pitchFamily="34" charset="0"/>
              <a:buChar char="-"/>
              <a:defRPr/>
            </a:lvl2pPr>
            <a:lvl3pPr marL="1143000" indent="-228600">
              <a:buFont typeface="Calibri" panose="020F0502020204030204" pitchFamily="34" charset="0"/>
              <a:buChar char="-"/>
              <a:defRPr/>
            </a:lvl3pPr>
            <a:lvl4pPr marL="1600200" indent="-228600">
              <a:buFont typeface="Calibri" panose="020F0502020204030204" pitchFamily="34" charset="0"/>
              <a:buChar char="-"/>
              <a:defRPr/>
            </a:lvl4pPr>
            <a:lvl5pPr marL="2057400" indent="-228600">
              <a:buFont typeface="Calibri" panose="020F0502020204030204" pitchFamily="34" charset="0"/>
              <a:buChar char="-"/>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23536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30A9C3-DFAF-C74A-8E2A-90E5C406489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6B87CF6-3B79-D745-827B-D33AF792028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79E56A6-BE68-B34A-B48C-F1F007F66A6E}"/>
              </a:ext>
            </a:extLst>
          </p:cNvPr>
          <p:cNvSpPr>
            <a:spLocks noGrp="1"/>
          </p:cNvSpPr>
          <p:nvPr>
            <p:ph type="dt" sz="half" idx="10"/>
          </p:nvPr>
        </p:nvSpPr>
        <p:spPr/>
        <p:txBody>
          <a:bodyPr/>
          <a:lstStyle/>
          <a:p>
            <a:fld id="{A94A3F71-AB99-6145-8DCF-15C5BBD0A9A4}" type="datetimeFigureOut">
              <a:rPr lang="nl-NL" smtClean="0"/>
              <a:t>27-10-2020</a:t>
            </a:fld>
            <a:endParaRPr lang="nl-NL"/>
          </a:p>
        </p:txBody>
      </p:sp>
      <p:sp>
        <p:nvSpPr>
          <p:cNvPr id="5" name="Tijdelijke aanduiding voor voettekst 4">
            <a:extLst>
              <a:ext uri="{FF2B5EF4-FFF2-40B4-BE49-F238E27FC236}">
                <a16:creationId xmlns:a16="http://schemas.microsoft.com/office/drawing/2014/main" id="{F05F7CD1-6FF9-5D4A-BEB8-4DEE09383C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EBD034A-9DF0-1A46-968F-53DAC1F551DD}"/>
              </a:ext>
            </a:extLst>
          </p:cNvPr>
          <p:cNvSpPr>
            <a:spLocks noGrp="1"/>
          </p:cNvSpPr>
          <p:nvPr>
            <p:ph type="sldNum" sz="quarter" idx="12"/>
          </p:nvPr>
        </p:nvSpPr>
        <p:spPr/>
        <p:txBody>
          <a:bodyPr/>
          <a:lstStyle/>
          <a:p>
            <a:fld id="{FFD7AC75-363F-5447-A060-6D1D26BA9132}" type="slidenum">
              <a:rPr lang="nl-NL" smtClean="0"/>
              <a:t>‹nr.›</a:t>
            </a:fld>
            <a:endParaRPr lang="nl-NL"/>
          </a:p>
        </p:txBody>
      </p:sp>
    </p:spTree>
    <p:extLst>
      <p:ext uri="{BB962C8B-B14F-4D97-AF65-F5344CB8AC3E}">
        <p14:creationId xmlns:p14="http://schemas.microsoft.com/office/powerpoint/2010/main" val="355210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D2F6DD-334F-0C4E-8CE3-D42AD9D9B73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24B0802-6541-7D4F-A544-1C4D09D640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BF53C16-5C9A-2042-9111-1D5061285EC6}"/>
              </a:ext>
            </a:extLst>
          </p:cNvPr>
          <p:cNvSpPr>
            <a:spLocks noGrp="1"/>
          </p:cNvSpPr>
          <p:nvPr>
            <p:ph type="dt" sz="half" idx="10"/>
          </p:nvPr>
        </p:nvSpPr>
        <p:spPr/>
        <p:txBody>
          <a:bodyPr/>
          <a:lstStyle/>
          <a:p>
            <a:fld id="{A94A3F71-AB99-6145-8DCF-15C5BBD0A9A4}" type="datetimeFigureOut">
              <a:rPr lang="nl-NL" smtClean="0"/>
              <a:t>27-10-2020</a:t>
            </a:fld>
            <a:endParaRPr lang="nl-NL"/>
          </a:p>
        </p:txBody>
      </p:sp>
      <p:sp>
        <p:nvSpPr>
          <p:cNvPr id="5" name="Tijdelijke aanduiding voor voettekst 4">
            <a:extLst>
              <a:ext uri="{FF2B5EF4-FFF2-40B4-BE49-F238E27FC236}">
                <a16:creationId xmlns:a16="http://schemas.microsoft.com/office/drawing/2014/main" id="{ECBE83CE-CDB9-EE48-A1B1-B14613FDCA2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6C5C479-558B-3340-BB5D-75051FBDE1A3}"/>
              </a:ext>
            </a:extLst>
          </p:cNvPr>
          <p:cNvSpPr>
            <a:spLocks noGrp="1"/>
          </p:cNvSpPr>
          <p:nvPr>
            <p:ph type="sldNum" sz="quarter" idx="12"/>
          </p:nvPr>
        </p:nvSpPr>
        <p:spPr/>
        <p:txBody>
          <a:bodyPr/>
          <a:lstStyle/>
          <a:p>
            <a:fld id="{FFD7AC75-363F-5447-A060-6D1D26BA9132}" type="slidenum">
              <a:rPr lang="nl-NL" smtClean="0"/>
              <a:t>‹nr.›</a:t>
            </a:fld>
            <a:endParaRPr lang="nl-NL"/>
          </a:p>
        </p:txBody>
      </p:sp>
    </p:spTree>
    <p:extLst>
      <p:ext uri="{BB962C8B-B14F-4D97-AF65-F5344CB8AC3E}">
        <p14:creationId xmlns:p14="http://schemas.microsoft.com/office/powerpoint/2010/main" val="3915337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0CF6A6-6789-4E43-BF57-86F1586D660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89827F7-665C-B048-AF66-7D8B8962804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FB85D1B-F0EF-7A41-831F-446E58B511B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9095326-3A85-1A4C-8E2F-AF0CEBA2755C}"/>
              </a:ext>
            </a:extLst>
          </p:cNvPr>
          <p:cNvSpPr>
            <a:spLocks noGrp="1"/>
          </p:cNvSpPr>
          <p:nvPr>
            <p:ph type="dt" sz="half" idx="10"/>
          </p:nvPr>
        </p:nvSpPr>
        <p:spPr/>
        <p:txBody>
          <a:bodyPr/>
          <a:lstStyle/>
          <a:p>
            <a:fld id="{A94A3F71-AB99-6145-8DCF-15C5BBD0A9A4}" type="datetimeFigureOut">
              <a:rPr lang="nl-NL" smtClean="0"/>
              <a:t>27-10-2020</a:t>
            </a:fld>
            <a:endParaRPr lang="nl-NL"/>
          </a:p>
        </p:txBody>
      </p:sp>
      <p:sp>
        <p:nvSpPr>
          <p:cNvPr id="6" name="Tijdelijke aanduiding voor voettekst 5">
            <a:extLst>
              <a:ext uri="{FF2B5EF4-FFF2-40B4-BE49-F238E27FC236}">
                <a16:creationId xmlns:a16="http://schemas.microsoft.com/office/drawing/2014/main" id="{5B1C6156-54A8-5840-9410-5F952D72482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79A729-C340-174D-8735-1C2ECCB24353}"/>
              </a:ext>
            </a:extLst>
          </p:cNvPr>
          <p:cNvSpPr>
            <a:spLocks noGrp="1"/>
          </p:cNvSpPr>
          <p:nvPr>
            <p:ph type="sldNum" sz="quarter" idx="12"/>
          </p:nvPr>
        </p:nvSpPr>
        <p:spPr/>
        <p:txBody>
          <a:bodyPr/>
          <a:lstStyle/>
          <a:p>
            <a:fld id="{FFD7AC75-363F-5447-A060-6D1D26BA9132}" type="slidenum">
              <a:rPr lang="nl-NL" smtClean="0"/>
              <a:t>‹nr.›</a:t>
            </a:fld>
            <a:endParaRPr lang="nl-NL"/>
          </a:p>
        </p:txBody>
      </p:sp>
    </p:spTree>
    <p:extLst>
      <p:ext uri="{BB962C8B-B14F-4D97-AF65-F5344CB8AC3E}">
        <p14:creationId xmlns:p14="http://schemas.microsoft.com/office/powerpoint/2010/main" val="3052077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83081-984F-6743-A052-A74F75A0AE6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7A90EC-5E7A-8C47-9D1C-6F3DD869CB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0A3C86-1B36-214C-9752-B66F718E361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0B93E6-10D0-E04C-84D9-2AE6101511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FD1E4A4-2859-7E4B-B439-51C42E4CC25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616B267-EAC9-F744-AF67-40A18FF390E8}"/>
              </a:ext>
            </a:extLst>
          </p:cNvPr>
          <p:cNvSpPr>
            <a:spLocks noGrp="1"/>
          </p:cNvSpPr>
          <p:nvPr>
            <p:ph type="dt" sz="half" idx="10"/>
          </p:nvPr>
        </p:nvSpPr>
        <p:spPr/>
        <p:txBody>
          <a:bodyPr/>
          <a:lstStyle/>
          <a:p>
            <a:fld id="{A94A3F71-AB99-6145-8DCF-15C5BBD0A9A4}" type="datetimeFigureOut">
              <a:rPr lang="nl-NL" smtClean="0"/>
              <a:t>27-10-2020</a:t>
            </a:fld>
            <a:endParaRPr lang="nl-NL"/>
          </a:p>
        </p:txBody>
      </p:sp>
      <p:sp>
        <p:nvSpPr>
          <p:cNvPr id="8" name="Tijdelijke aanduiding voor voettekst 7">
            <a:extLst>
              <a:ext uri="{FF2B5EF4-FFF2-40B4-BE49-F238E27FC236}">
                <a16:creationId xmlns:a16="http://schemas.microsoft.com/office/drawing/2014/main" id="{1D7F7995-D67E-B948-8039-D3C94D3D5AC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FC6D964-3B12-5644-91DD-BBBFEB3F67E7}"/>
              </a:ext>
            </a:extLst>
          </p:cNvPr>
          <p:cNvSpPr>
            <a:spLocks noGrp="1"/>
          </p:cNvSpPr>
          <p:nvPr>
            <p:ph type="sldNum" sz="quarter" idx="12"/>
          </p:nvPr>
        </p:nvSpPr>
        <p:spPr/>
        <p:txBody>
          <a:bodyPr/>
          <a:lstStyle/>
          <a:p>
            <a:fld id="{FFD7AC75-363F-5447-A060-6D1D26BA9132}" type="slidenum">
              <a:rPr lang="nl-NL" smtClean="0"/>
              <a:t>‹nr.›</a:t>
            </a:fld>
            <a:endParaRPr lang="nl-NL"/>
          </a:p>
        </p:txBody>
      </p:sp>
    </p:spTree>
    <p:extLst>
      <p:ext uri="{BB962C8B-B14F-4D97-AF65-F5344CB8AC3E}">
        <p14:creationId xmlns:p14="http://schemas.microsoft.com/office/powerpoint/2010/main" val="3903268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2DE705-3BAA-D242-A147-28700D13476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58A3F7E-1596-7149-990C-AA386FA8FD7D}"/>
              </a:ext>
            </a:extLst>
          </p:cNvPr>
          <p:cNvSpPr>
            <a:spLocks noGrp="1"/>
          </p:cNvSpPr>
          <p:nvPr>
            <p:ph type="dt" sz="half" idx="10"/>
          </p:nvPr>
        </p:nvSpPr>
        <p:spPr/>
        <p:txBody>
          <a:bodyPr/>
          <a:lstStyle/>
          <a:p>
            <a:fld id="{A94A3F71-AB99-6145-8DCF-15C5BBD0A9A4}" type="datetimeFigureOut">
              <a:rPr lang="nl-NL" smtClean="0"/>
              <a:t>27-10-2020</a:t>
            </a:fld>
            <a:endParaRPr lang="nl-NL"/>
          </a:p>
        </p:txBody>
      </p:sp>
      <p:sp>
        <p:nvSpPr>
          <p:cNvPr id="4" name="Tijdelijke aanduiding voor voettekst 3">
            <a:extLst>
              <a:ext uri="{FF2B5EF4-FFF2-40B4-BE49-F238E27FC236}">
                <a16:creationId xmlns:a16="http://schemas.microsoft.com/office/drawing/2014/main" id="{3B4A9020-2EF6-BF4B-8478-8B453E0A0C8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B6F4E42-5E94-7042-A7DB-28BB3A689341}"/>
              </a:ext>
            </a:extLst>
          </p:cNvPr>
          <p:cNvSpPr>
            <a:spLocks noGrp="1"/>
          </p:cNvSpPr>
          <p:nvPr>
            <p:ph type="sldNum" sz="quarter" idx="12"/>
          </p:nvPr>
        </p:nvSpPr>
        <p:spPr/>
        <p:txBody>
          <a:bodyPr/>
          <a:lstStyle/>
          <a:p>
            <a:fld id="{FFD7AC75-363F-5447-A060-6D1D26BA9132}" type="slidenum">
              <a:rPr lang="nl-NL" smtClean="0"/>
              <a:t>‹nr.›</a:t>
            </a:fld>
            <a:endParaRPr lang="nl-NL"/>
          </a:p>
        </p:txBody>
      </p:sp>
    </p:spTree>
    <p:extLst>
      <p:ext uri="{BB962C8B-B14F-4D97-AF65-F5344CB8AC3E}">
        <p14:creationId xmlns:p14="http://schemas.microsoft.com/office/powerpoint/2010/main" val="948594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9541082-DDE3-6F46-8A4C-49253DF44C1F}"/>
              </a:ext>
            </a:extLst>
          </p:cNvPr>
          <p:cNvSpPr>
            <a:spLocks noGrp="1"/>
          </p:cNvSpPr>
          <p:nvPr>
            <p:ph type="dt" sz="half" idx="10"/>
          </p:nvPr>
        </p:nvSpPr>
        <p:spPr/>
        <p:txBody>
          <a:bodyPr/>
          <a:lstStyle/>
          <a:p>
            <a:fld id="{A94A3F71-AB99-6145-8DCF-15C5BBD0A9A4}" type="datetimeFigureOut">
              <a:rPr lang="nl-NL" smtClean="0"/>
              <a:t>27-10-2020</a:t>
            </a:fld>
            <a:endParaRPr lang="nl-NL"/>
          </a:p>
        </p:txBody>
      </p:sp>
      <p:sp>
        <p:nvSpPr>
          <p:cNvPr id="3" name="Tijdelijke aanduiding voor voettekst 2">
            <a:extLst>
              <a:ext uri="{FF2B5EF4-FFF2-40B4-BE49-F238E27FC236}">
                <a16:creationId xmlns:a16="http://schemas.microsoft.com/office/drawing/2014/main" id="{E6973027-72D3-F14F-8AAF-2E38BBE2AF4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F3BAEE3-A9BD-B141-8D6B-A2236F1EF0E0}"/>
              </a:ext>
            </a:extLst>
          </p:cNvPr>
          <p:cNvSpPr>
            <a:spLocks noGrp="1"/>
          </p:cNvSpPr>
          <p:nvPr>
            <p:ph type="sldNum" sz="quarter" idx="12"/>
          </p:nvPr>
        </p:nvSpPr>
        <p:spPr/>
        <p:txBody>
          <a:bodyPr/>
          <a:lstStyle/>
          <a:p>
            <a:fld id="{FFD7AC75-363F-5447-A060-6D1D26BA9132}" type="slidenum">
              <a:rPr lang="nl-NL" smtClean="0"/>
              <a:t>‹nr.›</a:t>
            </a:fld>
            <a:endParaRPr lang="nl-NL"/>
          </a:p>
        </p:txBody>
      </p:sp>
    </p:spTree>
    <p:extLst>
      <p:ext uri="{BB962C8B-B14F-4D97-AF65-F5344CB8AC3E}">
        <p14:creationId xmlns:p14="http://schemas.microsoft.com/office/powerpoint/2010/main" val="2398052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F771B5-7B54-8D4D-A687-9961CDC3075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7CB9186-ADDB-B041-A649-5C17352CFC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28E1D44-C9E8-8D45-ADB0-CF90B1D372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77C7564-857D-0641-BAC9-42D65480B536}"/>
              </a:ext>
            </a:extLst>
          </p:cNvPr>
          <p:cNvSpPr>
            <a:spLocks noGrp="1"/>
          </p:cNvSpPr>
          <p:nvPr>
            <p:ph type="dt" sz="half" idx="10"/>
          </p:nvPr>
        </p:nvSpPr>
        <p:spPr/>
        <p:txBody>
          <a:bodyPr/>
          <a:lstStyle/>
          <a:p>
            <a:fld id="{A94A3F71-AB99-6145-8DCF-15C5BBD0A9A4}" type="datetimeFigureOut">
              <a:rPr lang="nl-NL" smtClean="0"/>
              <a:t>27-10-2020</a:t>
            </a:fld>
            <a:endParaRPr lang="nl-NL"/>
          </a:p>
        </p:txBody>
      </p:sp>
      <p:sp>
        <p:nvSpPr>
          <p:cNvPr id="6" name="Tijdelijke aanduiding voor voettekst 5">
            <a:extLst>
              <a:ext uri="{FF2B5EF4-FFF2-40B4-BE49-F238E27FC236}">
                <a16:creationId xmlns:a16="http://schemas.microsoft.com/office/drawing/2014/main" id="{06F3A50C-0710-7C46-99D5-B941585C85F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38FC367-DE95-4B45-86CE-40EB60A3E210}"/>
              </a:ext>
            </a:extLst>
          </p:cNvPr>
          <p:cNvSpPr>
            <a:spLocks noGrp="1"/>
          </p:cNvSpPr>
          <p:nvPr>
            <p:ph type="sldNum" sz="quarter" idx="12"/>
          </p:nvPr>
        </p:nvSpPr>
        <p:spPr/>
        <p:txBody>
          <a:bodyPr/>
          <a:lstStyle/>
          <a:p>
            <a:fld id="{FFD7AC75-363F-5447-A060-6D1D26BA9132}" type="slidenum">
              <a:rPr lang="nl-NL" smtClean="0"/>
              <a:t>‹nr.›</a:t>
            </a:fld>
            <a:endParaRPr lang="nl-NL"/>
          </a:p>
        </p:txBody>
      </p:sp>
    </p:spTree>
    <p:extLst>
      <p:ext uri="{BB962C8B-B14F-4D97-AF65-F5344CB8AC3E}">
        <p14:creationId xmlns:p14="http://schemas.microsoft.com/office/powerpoint/2010/main" val="3797878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351466-FCBB-5143-AA5E-83B582D7A9E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C1E32C0-3A6C-864E-81A0-0653CF29AC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E1FC34F-217B-9648-9416-EAF51C9ECA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BD958C6-D789-BC45-ABFD-959DA58935B1}"/>
              </a:ext>
            </a:extLst>
          </p:cNvPr>
          <p:cNvSpPr>
            <a:spLocks noGrp="1"/>
          </p:cNvSpPr>
          <p:nvPr>
            <p:ph type="dt" sz="half" idx="10"/>
          </p:nvPr>
        </p:nvSpPr>
        <p:spPr/>
        <p:txBody>
          <a:bodyPr/>
          <a:lstStyle/>
          <a:p>
            <a:fld id="{A94A3F71-AB99-6145-8DCF-15C5BBD0A9A4}" type="datetimeFigureOut">
              <a:rPr lang="nl-NL" smtClean="0"/>
              <a:t>27-10-2020</a:t>
            </a:fld>
            <a:endParaRPr lang="nl-NL"/>
          </a:p>
        </p:txBody>
      </p:sp>
      <p:sp>
        <p:nvSpPr>
          <p:cNvPr id="6" name="Tijdelijke aanduiding voor voettekst 5">
            <a:extLst>
              <a:ext uri="{FF2B5EF4-FFF2-40B4-BE49-F238E27FC236}">
                <a16:creationId xmlns:a16="http://schemas.microsoft.com/office/drawing/2014/main" id="{06CD8A2E-0EDC-2140-A0F0-2FD27D5DCBD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AA47218-8040-D741-BDA1-9E4EADDCC1A6}"/>
              </a:ext>
            </a:extLst>
          </p:cNvPr>
          <p:cNvSpPr>
            <a:spLocks noGrp="1"/>
          </p:cNvSpPr>
          <p:nvPr>
            <p:ph type="sldNum" sz="quarter" idx="12"/>
          </p:nvPr>
        </p:nvSpPr>
        <p:spPr/>
        <p:txBody>
          <a:bodyPr/>
          <a:lstStyle/>
          <a:p>
            <a:fld id="{FFD7AC75-363F-5447-A060-6D1D26BA9132}" type="slidenum">
              <a:rPr lang="nl-NL" smtClean="0"/>
              <a:t>‹nr.›</a:t>
            </a:fld>
            <a:endParaRPr lang="nl-NL"/>
          </a:p>
        </p:txBody>
      </p:sp>
    </p:spTree>
    <p:extLst>
      <p:ext uri="{BB962C8B-B14F-4D97-AF65-F5344CB8AC3E}">
        <p14:creationId xmlns:p14="http://schemas.microsoft.com/office/powerpoint/2010/main" val="388043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F51DD1C-C55F-E243-8775-048B67A675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A937DDC-8E8E-4648-9772-D192425869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F614069-F7B1-E744-8B98-3395130948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A3F71-AB99-6145-8DCF-15C5BBD0A9A4}" type="datetimeFigureOut">
              <a:rPr lang="nl-NL" smtClean="0"/>
              <a:t>27-10-2020</a:t>
            </a:fld>
            <a:endParaRPr lang="nl-NL"/>
          </a:p>
        </p:txBody>
      </p:sp>
      <p:sp>
        <p:nvSpPr>
          <p:cNvPr id="5" name="Tijdelijke aanduiding voor voettekst 4">
            <a:extLst>
              <a:ext uri="{FF2B5EF4-FFF2-40B4-BE49-F238E27FC236}">
                <a16:creationId xmlns:a16="http://schemas.microsoft.com/office/drawing/2014/main" id="{C0D20122-9491-B84A-B088-5DC50E00F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19B477A-3F59-004F-92AC-0ED50E5442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7AC75-363F-5447-A060-6D1D26BA9132}" type="slidenum">
              <a:rPr lang="nl-NL" smtClean="0"/>
              <a:t>‹nr.›</a:t>
            </a:fld>
            <a:endParaRPr lang="nl-NL"/>
          </a:p>
        </p:txBody>
      </p:sp>
    </p:spTree>
    <p:extLst>
      <p:ext uri="{BB962C8B-B14F-4D97-AF65-F5344CB8AC3E}">
        <p14:creationId xmlns:p14="http://schemas.microsoft.com/office/powerpoint/2010/main" val="3340588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maken.wikiwijs.nl/63297/Module__Prikkelen_en_verleiden___V_4#!page-1932188"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fbeelding 2" descr="Afbeelding met stoppen, teken, foto, zitten&#10;&#10;Automatisch gegenereerde beschrijving">
            <a:extLst>
              <a:ext uri="{FF2B5EF4-FFF2-40B4-BE49-F238E27FC236}">
                <a16:creationId xmlns:a16="http://schemas.microsoft.com/office/drawing/2014/main" id="{15F2358A-6574-9544-AA63-7D583C21C2DE}"/>
              </a:ext>
            </a:extLst>
          </p:cNvPr>
          <p:cNvPicPr>
            <a:picLocks noChangeAspect="1"/>
          </p:cNvPicPr>
          <p:nvPr/>
        </p:nvPicPr>
        <p:blipFill rotWithShape="1">
          <a:blip r:embed="rId2">
            <a:alphaModFix amt="35000"/>
          </a:blip>
          <a:srcRect t="20526" b="41097"/>
          <a:stretch/>
        </p:blipFill>
        <p:spPr>
          <a:xfrm>
            <a:off x="-4243" y="10"/>
            <a:ext cx="12196243" cy="6857990"/>
          </a:xfrm>
          <a:prstGeom prst="rect">
            <a:avLst/>
          </a:prstGeom>
        </p:spPr>
      </p:pic>
      <p:sp>
        <p:nvSpPr>
          <p:cNvPr id="10" name="Tekstvak 9">
            <a:extLst>
              <a:ext uri="{FF2B5EF4-FFF2-40B4-BE49-F238E27FC236}">
                <a16:creationId xmlns:a16="http://schemas.microsoft.com/office/drawing/2014/main" id="{19EF7C34-4688-414B-A6E6-AA76E25E81A2}"/>
              </a:ext>
            </a:extLst>
          </p:cNvPr>
          <p:cNvSpPr txBox="1"/>
          <p:nvPr/>
        </p:nvSpPr>
        <p:spPr>
          <a:xfrm>
            <a:off x="643467" y="1782981"/>
            <a:ext cx="1090506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Diepe acceptatie van </a:t>
            </a:r>
          </a:p>
          <a:p>
            <a:pPr indent="-228600">
              <a:lnSpc>
                <a:spcPct val="90000"/>
              </a:lnSpc>
              <a:spcAft>
                <a:spcPts val="600"/>
              </a:spcAft>
              <a:buFont typeface="Arial" panose="020B0604020202020204" pitchFamily="34" charset="0"/>
              <a:buChar char="•"/>
            </a:pPr>
            <a:r>
              <a:rPr lang="en-US" sz="2000"/>
              <a:t>en genegenheid voor, welgezindheid tot </a:t>
            </a:r>
          </a:p>
          <a:p>
            <a:pPr indent="-228600">
              <a:lnSpc>
                <a:spcPct val="90000"/>
              </a:lnSpc>
              <a:spcAft>
                <a:spcPts val="600"/>
              </a:spcAft>
              <a:buFont typeface="Arial" panose="020B0604020202020204" pitchFamily="34" charset="0"/>
              <a:buChar char="•"/>
            </a:pPr>
            <a:r>
              <a:rPr lang="en-US" sz="2000"/>
              <a:t>of toewijding voor leren</a:t>
            </a:r>
          </a:p>
          <a:p>
            <a:pPr marL="57150" indent="-228600">
              <a:lnSpc>
                <a:spcPct val="90000"/>
              </a:lnSpc>
              <a:spcAft>
                <a:spcPts val="600"/>
              </a:spcAft>
              <a:buFont typeface="Arial" panose="020B0604020202020204" pitchFamily="34" charset="0"/>
              <a:buChar char="•"/>
            </a:pPr>
            <a:endParaRPr lang="en-US" sz="2000"/>
          </a:p>
        </p:txBody>
      </p:sp>
      <p:sp>
        <p:nvSpPr>
          <p:cNvPr id="24" name="Rectangle 2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a:extLst>
              <a:ext uri="{FF2B5EF4-FFF2-40B4-BE49-F238E27FC236}">
                <a16:creationId xmlns:a16="http://schemas.microsoft.com/office/drawing/2014/main" id="{69526F0C-24E6-CD4E-AC00-135084872040}"/>
              </a:ext>
            </a:extLst>
          </p:cNvPr>
          <p:cNvSpPr txBox="1"/>
          <p:nvPr/>
        </p:nvSpPr>
        <p:spPr>
          <a:xfrm>
            <a:off x="9116328" y="3280300"/>
            <a:ext cx="2949205" cy="954107"/>
          </a:xfrm>
          <a:prstGeom prst="rect">
            <a:avLst/>
          </a:prstGeom>
          <a:noFill/>
        </p:spPr>
        <p:txBody>
          <a:bodyPr wrap="none" rtlCol="0">
            <a:spAutoFit/>
          </a:bodyPr>
          <a:lstStyle/>
          <a:p>
            <a:r>
              <a:rPr lang="nl-NL" sz="2800" b="1" i="1" dirty="0">
                <a:solidFill>
                  <a:schemeClr val="bg1"/>
                </a:solidFill>
              </a:rPr>
              <a:t>Manon </a:t>
            </a:r>
            <a:r>
              <a:rPr lang="nl-NL" sz="2800" b="1" i="1" dirty="0" err="1">
                <a:solidFill>
                  <a:schemeClr val="bg1"/>
                </a:solidFill>
              </a:rPr>
              <a:t>Ruijters</a:t>
            </a:r>
            <a:r>
              <a:rPr lang="nl-NL" sz="2800" b="1" i="1" dirty="0">
                <a:solidFill>
                  <a:schemeClr val="bg1"/>
                </a:solidFill>
              </a:rPr>
              <a:t> &amp; </a:t>
            </a:r>
          </a:p>
          <a:p>
            <a:r>
              <a:rPr lang="nl-NL" sz="2800" b="1" i="1" dirty="0">
                <a:solidFill>
                  <a:schemeClr val="bg1"/>
                </a:solidFill>
              </a:rPr>
              <a:t>Robert-Jan Simons</a:t>
            </a:r>
          </a:p>
        </p:txBody>
      </p:sp>
    </p:spTree>
    <p:extLst>
      <p:ext uri="{BB962C8B-B14F-4D97-AF65-F5344CB8AC3E}">
        <p14:creationId xmlns:p14="http://schemas.microsoft.com/office/powerpoint/2010/main" val="2180449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7464614" y="1783959"/>
            <a:ext cx="4087306" cy="2889114"/>
          </a:xfrm>
          <a:prstGeom prst="rect">
            <a:avLst/>
          </a:prstGeom>
        </p:spPr>
        <p:txBody>
          <a:bodyPr vert="horz" lIns="91440" tIns="45720" rIns="91440" bIns="45720" rtlCol="0" anchor="b">
            <a:normAutofit fontScale="85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Calibri Light" panose="020F0302020204030204"/>
                <a:ea typeface="+mn-ea"/>
                <a:cs typeface="+mn-cs"/>
              </a:rPr>
              <a:t>Is </a:t>
            </a:r>
            <a:r>
              <a:rPr kumimoji="0" lang="en-US" sz="4600" b="0" i="0" u="none" strike="noStrike" kern="1200" cap="none" spc="0" normalizeH="0" baseline="0" noProof="0" dirty="0" err="1">
                <a:ln>
                  <a:noFill/>
                </a:ln>
                <a:solidFill>
                  <a:prstClr val="white"/>
                </a:solidFill>
                <a:effectLst/>
                <a:uLnTx/>
                <a:uFillTx/>
                <a:latin typeface="Calibri Light" panose="020F0302020204030204"/>
                <a:ea typeface="+mn-ea"/>
                <a:cs typeface="+mn-cs"/>
              </a:rPr>
              <a:t>ook</a:t>
            </a:r>
            <a:r>
              <a:rPr kumimoji="0" lang="en-US" sz="4600" b="0"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lvl="0">
              <a:lnSpc>
                <a:spcPct val="90000"/>
              </a:lnSpc>
              <a:spcBef>
                <a:spcPct val="0"/>
              </a:spcBef>
              <a:spcAft>
                <a:spcPts val="600"/>
              </a:spcAft>
            </a:pPr>
            <a:r>
              <a:rPr lang="en-US" sz="4600" dirty="0" err="1">
                <a:solidFill>
                  <a:prstClr val="white"/>
                </a:solidFill>
                <a:latin typeface="Calibri Light" panose="020F0302020204030204"/>
              </a:rPr>
              <a:t>oordelen</a:t>
            </a:r>
            <a:r>
              <a:rPr lang="en-US" sz="4600" dirty="0">
                <a:solidFill>
                  <a:prstClr val="white"/>
                </a:solidFill>
                <a:latin typeface="Calibri Light" panose="020F0302020204030204"/>
              </a:rPr>
              <a:t> over ‘</a:t>
            </a:r>
            <a:r>
              <a:rPr lang="en-US" sz="4600" dirty="0" err="1">
                <a:solidFill>
                  <a:prstClr val="white"/>
                </a:solidFill>
                <a:latin typeface="Calibri Light" panose="020F0302020204030204"/>
              </a:rPr>
              <a:t>inactieve</a:t>
            </a:r>
            <a:r>
              <a:rPr lang="en-US" sz="4600" dirty="0">
                <a:solidFill>
                  <a:prstClr val="white"/>
                </a:solidFill>
                <a:latin typeface="Calibri Light" panose="020F0302020204030204"/>
              </a:rPr>
              <a:t> </a:t>
            </a:r>
            <a:r>
              <a:rPr lang="en-US" sz="4600" dirty="0" err="1">
                <a:solidFill>
                  <a:prstClr val="white"/>
                </a:solidFill>
                <a:latin typeface="Calibri Light" panose="020F0302020204030204"/>
              </a:rPr>
              <a:t>leerhoudingen</a:t>
            </a:r>
            <a:r>
              <a:rPr lang="en-US" sz="4600" dirty="0">
                <a:solidFill>
                  <a:prstClr val="white"/>
                </a:solidFill>
                <a:latin typeface="Calibri Light" panose="020F0302020204030204"/>
              </a:rPr>
              <a:t>’ in de </a:t>
            </a:r>
            <a:r>
              <a:rPr lang="en-US" sz="4600" dirty="0" err="1">
                <a:solidFill>
                  <a:prstClr val="white"/>
                </a:solidFill>
                <a:latin typeface="Calibri Light" panose="020F0302020204030204"/>
              </a:rPr>
              <a:t>prullenbak</a:t>
            </a:r>
            <a:r>
              <a:rPr lang="en-US" sz="4600" dirty="0">
                <a:solidFill>
                  <a:prstClr val="white"/>
                </a:solidFill>
                <a:latin typeface="Calibri Light" panose="020F0302020204030204"/>
              </a:rPr>
              <a:t> </a:t>
            </a:r>
            <a:r>
              <a:rPr lang="en-US" sz="4600" dirty="0" err="1">
                <a:solidFill>
                  <a:prstClr val="white"/>
                </a:solidFill>
                <a:latin typeface="Calibri Light" panose="020F0302020204030204"/>
              </a:rPr>
              <a:t>gooien</a:t>
            </a:r>
            <a:endParaRPr lang="en-US" sz="4600" dirty="0">
              <a:solidFill>
                <a:prstClr val="white"/>
              </a:solidFill>
              <a:latin typeface="Calibri Light" panose="020F0302020204030204"/>
            </a:endParaRPr>
          </a:p>
        </p:txBody>
      </p:sp>
      <p:sp>
        <p:nvSpPr>
          <p:cNvPr id="16" name="Freeform: Shape 15">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Afbeelding 10" descr="Afbeelding met teken, stoppen, buiten, geschilderd&#10;&#10;Automatisch gegenereerde beschrijving">
            <a:extLst>
              <a:ext uri="{FF2B5EF4-FFF2-40B4-BE49-F238E27FC236}">
                <a16:creationId xmlns:a16="http://schemas.microsoft.com/office/drawing/2014/main" id="{03626211-8631-4E43-9C10-3E269E57FA95}"/>
              </a:ext>
            </a:extLst>
          </p:cNvPr>
          <p:cNvPicPr>
            <a:picLocks noChangeAspect="1"/>
          </p:cNvPicPr>
          <p:nvPr/>
        </p:nvPicPr>
        <p:blipFill rotWithShape="1">
          <a:blip r:embed="rId2"/>
          <a:srcRect r="2" b="364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98400101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7464614" y="1783959"/>
            <a:ext cx="4087306" cy="28891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Calibri Light" panose="020F0302020204030204"/>
                <a:ea typeface="+mn-ea"/>
                <a:cs typeface="+mn-cs"/>
              </a:rPr>
              <a:t>Is </a:t>
            </a:r>
            <a:r>
              <a:rPr kumimoji="0" lang="en-US" sz="4600" b="0" i="0" u="none" strike="noStrike" kern="1200" cap="none" spc="0" normalizeH="0" baseline="0" noProof="0" dirty="0" err="1">
                <a:ln>
                  <a:noFill/>
                </a:ln>
                <a:solidFill>
                  <a:prstClr val="white"/>
                </a:solidFill>
                <a:effectLst/>
                <a:uLnTx/>
                <a:uFillTx/>
                <a:latin typeface="Calibri Light" panose="020F0302020204030204"/>
                <a:ea typeface="+mn-ea"/>
                <a:cs typeface="+mn-cs"/>
              </a:rPr>
              <a:t>ook</a:t>
            </a:r>
            <a:r>
              <a:rPr kumimoji="0" lang="en-US" sz="4600" b="0"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lvl="0">
              <a:lnSpc>
                <a:spcPct val="90000"/>
              </a:lnSpc>
              <a:spcBef>
                <a:spcPct val="0"/>
              </a:spcBef>
              <a:spcAft>
                <a:spcPts val="600"/>
              </a:spcAft>
            </a:pPr>
            <a:r>
              <a:rPr lang="en-US" sz="4600" dirty="0" err="1">
                <a:solidFill>
                  <a:prstClr val="white"/>
                </a:solidFill>
                <a:latin typeface="Calibri Light" panose="020F0302020204030204"/>
              </a:rPr>
              <a:t>eens</a:t>
            </a:r>
            <a:r>
              <a:rPr lang="en-US" sz="4600" dirty="0">
                <a:solidFill>
                  <a:prstClr val="white"/>
                </a:solidFill>
                <a:latin typeface="Calibri Light" panose="020F0302020204030204"/>
              </a:rPr>
              <a:t> </a:t>
            </a:r>
            <a:r>
              <a:rPr lang="en-US" sz="4600" dirty="0" err="1">
                <a:solidFill>
                  <a:prstClr val="white"/>
                </a:solidFill>
                <a:latin typeface="Calibri Light" panose="020F0302020204030204"/>
              </a:rPr>
              <a:t>afstappen</a:t>
            </a:r>
            <a:r>
              <a:rPr lang="en-US" sz="4600" dirty="0">
                <a:solidFill>
                  <a:prstClr val="white"/>
                </a:solidFill>
                <a:latin typeface="Calibri Light" panose="020F0302020204030204"/>
              </a:rPr>
              <a:t> van je </a:t>
            </a:r>
            <a:r>
              <a:rPr lang="en-US" sz="4600" dirty="0" err="1">
                <a:solidFill>
                  <a:prstClr val="white"/>
                </a:solidFill>
                <a:latin typeface="Calibri Light" panose="020F0302020204030204"/>
              </a:rPr>
              <a:t>favoriete</a:t>
            </a:r>
            <a:r>
              <a:rPr lang="en-US" sz="4600" dirty="0">
                <a:solidFill>
                  <a:prstClr val="white"/>
                </a:solidFill>
                <a:latin typeface="Calibri Light" panose="020F0302020204030204"/>
              </a:rPr>
              <a:t> </a:t>
            </a:r>
            <a:r>
              <a:rPr lang="en-US" sz="4600" dirty="0" err="1">
                <a:solidFill>
                  <a:prstClr val="white"/>
                </a:solidFill>
                <a:latin typeface="Calibri Light" panose="020F0302020204030204"/>
              </a:rPr>
              <a:t>leervorm</a:t>
            </a:r>
            <a:endParaRPr lang="en-US" sz="4600" dirty="0">
              <a:solidFill>
                <a:prstClr val="white"/>
              </a:solidFill>
              <a:latin typeface="Calibri Light" panose="020F0302020204030204"/>
            </a:endParaRPr>
          </a:p>
        </p:txBody>
      </p:sp>
      <p:sp>
        <p:nvSpPr>
          <p:cNvPr id="16" name="Freeform: Shape 15">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Afbeelding 10" descr="Afbeelding met teken, stoppen, buiten, geschilderd&#10;&#10;Automatisch gegenereerde beschrijving">
            <a:extLst>
              <a:ext uri="{FF2B5EF4-FFF2-40B4-BE49-F238E27FC236}">
                <a16:creationId xmlns:a16="http://schemas.microsoft.com/office/drawing/2014/main" id="{03626211-8631-4E43-9C10-3E269E57FA95}"/>
              </a:ext>
            </a:extLst>
          </p:cNvPr>
          <p:cNvPicPr>
            <a:picLocks noChangeAspect="1"/>
          </p:cNvPicPr>
          <p:nvPr/>
        </p:nvPicPr>
        <p:blipFill rotWithShape="1">
          <a:blip r:embed="rId2"/>
          <a:srcRect r="2" b="364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52189809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7464614" y="1783959"/>
            <a:ext cx="4087306" cy="28891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Calibri Light" panose="020F0302020204030204"/>
                <a:ea typeface="+mn-ea"/>
                <a:cs typeface="+mn-cs"/>
              </a:rPr>
              <a:t>Is </a:t>
            </a:r>
            <a:r>
              <a:rPr kumimoji="0" lang="en-US" sz="4600" b="0" i="0" u="none" strike="noStrike" kern="1200" cap="none" spc="0" normalizeH="0" baseline="0" noProof="0" dirty="0" err="1">
                <a:ln>
                  <a:noFill/>
                </a:ln>
                <a:solidFill>
                  <a:prstClr val="white"/>
                </a:solidFill>
                <a:effectLst/>
                <a:uLnTx/>
                <a:uFillTx/>
                <a:latin typeface="Calibri Light" panose="020F0302020204030204"/>
                <a:ea typeface="+mn-ea"/>
                <a:cs typeface="+mn-cs"/>
              </a:rPr>
              <a:t>ook</a:t>
            </a:r>
            <a:r>
              <a:rPr kumimoji="0" lang="en-US" sz="4600" b="0"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lvl="0">
              <a:lnSpc>
                <a:spcPct val="90000"/>
              </a:lnSpc>
              <a:spcBef>
                <a:spcPct val="0"/>
              </a:spcBef>
              <a:spcAft>
                <a:spcPts val="600"/>
              </a:spcAft>
            </a:pPr>
            <a:r>
              <a:rPr lang="en-US" sz="4600" dirty="0">
                <a:solidFill>
                  <a:prstClr val="white"/>
                </a:solidFill>
                <a:latin typeface="Calibri Light" panose="020F0302020204030204"/>
              </a:rPr>
              <a:t>het </a:t>
            </a:r>
            <a:r>
              <a:rPr lang="en-US" sz="4600" dirty="0" err="1">
                <a:solidFill>
                  <a:prstClr val="white"/>
                </a:solidFill>
                <a:latin typeface="Calibri Light" panose="020F0302020204030204"/>
              </a:rPr>
              <a:t>leren</a:t>
            </a:r>
            <a:r>
              <a:rPr lang="en-US" sz="4600" dirty="0">
                <a:solidFill>
                  <a:prstClr val="white"/>
                </a:solidFill>
                <a:latin typeface="Calibri Light" panose="020F0302020204030204"/>
              </a:rPr>
              <a:t> </a:t>
            </a:r>
            <a:r>
              <a:rPr lang="en-US" sz="4600" dirty="0" err="1">
                <a:solidFill>
                  <a:prstClr val="white"/>
                </a:solidFill>
                <a:latin typeface="Calibri Light" panose="020F0302020204030204"/>
              </a:rPr>
              <a:t>niet</a:t>
            </a:r>
            <a:r>
              <a:rPr lang="en-US" sz="4600" dirty="0">
                <a:solidFill>
                  <a:prstClr val="white"/>
                </a:solidFill>
                <a:latin typeface="Calibri Light" panose="020F0302020204030204"/>
              </a:rPr>
              <a:t> </a:t>
            </a:r>
            <a:r>
              <a:rPr lang="en-US" sz="4600" dirty="0" err="1">
                <a:solidFill>
                  <a:prstClr val="white"/>
                </a:solidFill>
                <a:latin typeface="Calibri Light" panose="020F0302020204030204"/>
              </a:rPr>
              <a:t>frustreren</a:t>
            </a:r>
            <a:endParaRPr lang="en-US" sz="4600" dirty="0">
              <a:solidFill>
                <a:prstClr val="white"/>
              </a:solidFill>
              <a:latin typeface="Calibri Light" panose="020F0302020204030204"/>
            </a:endParaRPr>
          </a:p>
        </p:txBody>
      </p:sp>
      <p:sp>
        <p:nvSpPr>
          <p:cNvPr id="16" name="Freeform: Shape 15">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Afbeelding 10" descr="Afbeelding met teken, stoppen, buiten, geschilderd&#10;&#10;Automatisch gegenereerde beschrijving">
            <a:extLst>
              <a:ext uri="{FF2B5EF4-FFF2-40B4-BE49-F238E27FC236}">
                <a16:creationId xmlns:a16="http://schemas.microsoft.com/office/drawing/2014/main" id="{03626211-8631-4E43-9C10-3E269E57FA95}"/>
              </a:ext>
            </a:extLst>
          </p:cNvPr>
          <p:cNvPicPr>
            <a:picLocks noChangeAspect="1"/>
          </p:cNvPicPr>
          <p:nvPr/>
        </p:nvPicPr>
        <p:blipFill rotWithShape="1">
          <a:blip r:embed="rId2"/>
          <a:srcRect r="2" b="364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23734288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38BB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40993B-D93A-434A-8279-655403AF3217}"/>
              </a:ext>
            </a:extLst>
          </p:cNvPr>
          <p:cNvSpPr>
            <a:spLocks noGrp="1"/>
          </p:cNvSpPr>
          <p:nvPr>
            <p:ph type="title"/>
          </p:nvPr>
        </p:nvSpPr>
        <p:spPr>
          <a:xfrm>
            <a:off x="804673" y="3320859"/>
            <a:ext cx="4524973" cy="2076333"/>
          </a:xfrm>
        </p:spPr>
        <p:txBody>
          <a:bodyPr vert="horz" lIns="91440" tIns="45720" rIns="91440" bIns="45720" rtlCol="0" anchor="t">
            <a:normAutofit/>
          </a:bodyPr>
          <a:lstStyle/>
          <a:p>
            <a:r>
              <a:rPr lang="en-US" sz="3400"/>
              <a:t>Liefde voor leren </a:t>
            </a:r>
            <a:br>
              <a:rPr lang="en-US" sz="3400"/>
            </a:br>
            <a:r>
              <a:rPr lang="en-US" sz="3400"/>
              <a:t>is ook:</a:t>
            </a:r>
            <a:br>
              <a:rPr lang="en-US" sz="3400"/>
            </a:br>
            <a:br>
              <a:rPr lang="en-US" sz="3400"/>
            </a:br>
            <a:r>
              <a:rPr lang="en-US" sz="3400"/>
              <a:t>waarheidsliefde</a:t>
            </a:r>
          </a:p>
        </p:txBody>
      </p:sp>
      <p:sp>
        <p:nvSpPr>
          <p:cNvPr id="20" name="Freeform: Shape 19">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gebouw, houten, zitten, bruin&#10;&#10;Automatisch gegenereerde beschrijving">
            <a:extLst>
              <a:ext uri="{FF2B5EF4-FFF2-40B4-BE49-F238E27FC236}">
                <a16:creationId xmlns:a16="http://schemas.microsoft.com/office/drawing/2014/main" id="{39A5D2A1-C11A-DF41-9A6D-90A4D24F666F}"/>
              </a:ext>
            </a:extLst>
          </p:cNvPr>
          <p:cNvPicPr>
            <a:picLocks noChangeAspect="1"/>
          </p:cNvPicPr>
          <p:nvPr/>
        </p:nvPicPr>
        <p:blipFill rotWithShape="1">
          <a:blip r:embed="rId2"/>
          <a:srcRect l="513"/>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193467912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38BB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40993B-D93A-434A-8279-655403AF3217}"/>
              </a:ext>
            </a:extLst>
          </p:cNvPr>
          <p:cNvSpPr>
            <a:spLocks noGrp="1"/>
          </p:cNvSpPr>
          <p:nvPr>
            <p:ph type="title"/>
          </p:nvPr>
        </p:nvSpPr>
        <p:spPr>
          <a:xfrm>
            <a:off x="804673" y="3320859"/>
            <a:ext cx="4524973" cy="2076333"/>
          </a:xfrm>
        </p:spPr>
        <p:txBody>
          <a:bodyPr vert="horz" lIns="91440" tIns="45720" rIns="91440" bIns="45720" rtlCol="0" anchor="t">
            <a:normAutofit/>
          </a:bodyPr>
          <a:lstStyle/>
          <a:p>
            <a:r>
              <a:rPr lang="en-US" sz="3400" dirty="0" err="1">
                <a:solidFill>
                  <a:schemeClr val="bg1"/>
                </a:solidFill>
              </a:rPr>
              <a:t>Liefde</a:t>
            </a:r>
            <a:r>
              <a:rPr lang="en-US" sz="3400" dirty="0">
                <a:solidFill>
                  <a:schemeClr val="bg1"/>
                </a:solidFill>
              </a:rPr>
              <a:t> </a:t>
            </a:r>
            <a:r>
              <a:rPr lang="en-US" sz="3400" dirty="0" err="1">
                <a:solidFill>
                  <a:schemeClr val="bg1"/>
                </a:solidFill>
              </a:rPr>
              <a:t>voor</a:t>
            </a:r>
            <a:r>
              <a:rPr lang="en-US" sz="3400" dirty="0">
                <a:solidFill>
                  <a:schemeClr val="bg1"/>
                </a:solidFill>
              </a:rPr>
              <a:t> </a:t>
            </a:r>
            <a:r>
              <a:rPr lang="en-US" sz="3400" dirty="0" err="1">
                <a:solidFill>
                  <a:schemeClr val="bg1"/>
                </a:solidFill>
              </a:rPr>
              <a:t>leren</a:t>
            </a:r>
            <a:r>
              <a:rPr lang="en-US" sz="3400" dirty="0">
                <a:solidFill>
                  <a:schemeClr val="bg1"/>
                </a:solidFill>
              </a:rPr>
              <a:t> </a:t>
            </a:r>
            <a:br>
              <a:rPr lang="en-US" sz="3400" dirty="0">
                <a:solidFill>
                  <a:schemeClr val="bg1"/>
                </a:solidFill>
              </a:rPr>
            </a:br>
            <a:r>
              <a:rPr lang="en-US" sz="3400" dirty="0">
                <a:solidFill>
                  <a:schemeClr val="bg1"/>
                </a:solidFill>
              </a:rPr>
              <a:t>is </a:t>
            </a:r>
            <a:r>
              <a:rPr lang="en-US" sz="3400" dirty="0" err="1">
                <a:solidFill>
                  <a:schemeClr val="bg1"/>
                </a:solidFill>
              </a:rPr>
              <a:t>ook</a:t>
            </a:r>
            <a:r>
              <a:rPr lang="en-US" sz="3400" dirty="0">
                <a:solidFill>
                  <a:schemeClr val="bg1"/>
                </a:solidFill>
              </a:rPr>
              <a:t>:</a:t>
            </a:r>
            <a:br>
              <a:rPr lang="en-US" sz="3400" dirty="0">
                <a:solidFill>
                  <a:schemeClr val="bg1"/>
                </a:solidFill>
              </a:rPr>
            </a:br>
            <a:br>
              <a:rPr lang="en-US" sz="3400" dirty="0">
                <a:solidFill>
                  <a:schemeClr val="bg1"/>
                </a:solidFill>
              </a:rPr>
            </a:br>
            <a:r>
              <a:rPr lang="en-US" sz="3400" dirty="0" err="1">
                <a:solidFill>
                  <a:schemeClr val="bg1"/>
                </a:solidFill>
              </a:rPr>
              <a:t>liefde</a:t>
            </a:r>
            <a:r>
              <a:rPr lang="en-US" sz="3400" dirty="0">
                <a:solidFill>
                  <a:schemeClr val="bg1"/>
                </a:solidFill>
              </a:rPr>
              <a:t> </a:t>
            </a:r>
            <a:r>
              <a:rPr lang="en-US" sz="3400" dirty="0" err="1">
                <a:solidFill>
                  <a:schemeClr val="bg1"/>
                </a:solidFill>
              </a:rPr>
              <a:t>voor</a:t>
            </a:r>
            <a:r>
              <a:rPr lang="en-US" sz="3400" dirty="0">
                <a:solidFill>
                  <a:schemeClr val="bg1"/>
                </a:solidFill>
              </a:rPr>
              <a:t> </a:t>
            </a:r>
            <a:r>
              <a:rPr lang="en-US" sz="3400" dirty="0" err="1">
                <a:solidFill>
                  <a:schemeClr val="bg1"/>
                </a:solidFill>
              </a:rPr>
              <a:t>vakkennis</a:t>
            </a:r>
            <a:endParaRPr lang="en-US" sz="3400" dirty="0">
              <a:solidFill>
                <a:schemeClr val="bg1"/>
              </a:solidFill>
            </a:endParaRPr>
          </a:p>
        </p:txBody>
      </p:sp>
      <p:pic>
        <p:nvPicPr>
          <p:cNvPr id="7" name="Afbeelding 6" descr="Afbeelding met gebouw, houten, zitten, bruin&#10;&#10;Automatisch gegenereerde beschrijving">
            <a:extLst>
              <a:ext uri="{FF2B5EF4-FFF2-40B4-BE49-F238E27FC236}">
                <a16:creationId xmlns:a16="http://schemas.microsoft.com/office/drawing/2014/main" id="{39A5D2A1-C11A-DF41-9A6D-90A4D24F666F}"/>
              </a:ext>
            </a:extLst>
          </p:cNvPr>
          <p:cNvPicPr>
            <a:picLocks noChangeAspect="1"/>
          </p:cNvPicPr>
          <p:nvPr/>
        </p:nvPicPr>
        <p:blipFill rotWithShape="1">
          <a:blip r:embed="rId2"/>
          <a:srcRect l="513"/>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2340454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38BB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40993B-D93A-434A-8279-655403AF3217}"/>
              </a:ext>
            </a:extLst>
          </p:cNvPr>
          <p:cNvSpPr>
            <a:spLocks noGrp="1"/>
          </p:cNvSpPr>
          <p:nvPr>
            <p:ph type="title"/>
          </p:nvPr>
        </p:nvSpPr>
        <p:spPr>
          <a:xfrm>
            <a:off x="804673" y="3320859"/>
            <a:ext cx="4524973" cy="2076333"/>
          </a:xfrm>
        </p:spPr>
        <p:txBody>
          <a:bodyPr vert="horz" lIns="91440" tIns="45720" rIns="91440" bIns="45720" rtlCol="0" anchor="t">
            <a:normAutofit/>
          </a:bodyPr>
          <a:lstStyle/>
          <a:p>
            <a:r>
              <a:rPr lang="en-US" sz="3400" dirty="0" err="1">
                <a:solidFill>
                  <a:schemeClr val="bg1"/>
                </a:solidFill>
              </a:rPr>
              <a:t>Liefde</a:t>
            </a:r>
            <a:r>
              <a:rPr lang="en-US" sz="3400" dirty="0">
                <a:solidFill>
                  <a:schemeClr val="bg1"/>
                </a:solidFill>
              </a:rPr>
              <a:t> </a:t>
            </a:r>
            <a:r>
              <a:rPr lang="en-US" sz="3400" dirty="0" err="1">
                <a:solidFill>
                  <a:schemeClr val="bg1"/>
                </a:solidFill>
              </a:rPr>
              <a:t>voor</a:t>
            </a:r>
            <a:r>
              <a:rPr lang="en-US" sz="3400" dirty="0">
                <a:solidFill>
                  <a:schemeClr val="bg1"/>
                </a:solidFill>
              </a:rPr>
              <a:t> </a:t>
            </a:r>
            <a:r>
              <a:rPr lang="en-US" sz="3400" dirty="0" err="1">
                <a:solidFill>
                  <a:schemeClr val="bg1"/>
                </a:solidFill>
              </a:rPr>
              <a:t>leren</a:t>
            </a:r>
            <a:r>
              <a:rPr lang="en-US" sz="3400" dirty="0">
                <a:solidFill>
                  <a:schemeClr val="bg1"/>
                </a:solidFill>
              </a:rPr>
              <a:t> </a:t>
            </a:r>
            <a:br>
              <a:rPr lang="en-US" sz="3400" dirty="0">
                <a:solidFill>
                  <a:schemeClr val="bg1"/>
                </a:solidFill>
              </a:rPr>
            </a:br>
            <a:r>
              <a:rPr lang="en-US" sz="3400" dirty="0">
                <a:solidFill>
                  <a:schemeClr val="bg1"/>
                </a:solidFill>
              </a:rPr>
              <a:t>is </a:t>
            </a:r>
            <a:r>
              <a:rPr lang="en-US" sz="3400" dirty="0" err="1">
                <a:solidFill>
                  <a:schemeClr val="bg1"/>
                </a:solidFill>
              </a:rPr>
              <a:t>ook</a:t>
            </a:r>
            <a:r>
              <a:rPr lang="en-US" sz="3400" dirty="0">
                <a:solidFill>
                  <a:schemeClr val="bg1"/>
                </a:solidFill>
              </a:rPr>
              <a:t>:</a:t>
            </a:r>
            <a:br>
              <a:rPr lang="en-US" sz="3400" dirty="0">
                <a:solidFill>
                  <a:schemeClr val="bg1"/>
                </a:solidFill>
              </a:rPr>
            </a:br>
            <a:br>
              <a:rPr lang="en-US" sz="3400" dirty="0">
                <a:solidFill>
                  <a:schemeClr val="bg1"/>
                </a:solidFill>
              </a:rPr>
            </a:br>
            <a:r>
              <a:rPr lang="en-US" sz="3400" dirty="0" err="1">
                <a:solidFill>
                  <a:schemeClr val="bg1"/>
                </a:solidFill>
              </a:rPr>
              <a:t>houden</a:t>
            </a:r>
            <a:r>
              <a:rPr lang="en-US" sz="3400" dirty="0">
                <a:solidFill>
                  <a:schemeClr val="bg1"/>
                </a:solidFill>
              </a:rPr>
              <a:t> van </a:t>
            </a:r>
            <a:r>
              <a:rPr lang="en-US" sz="3400" dirty="0" err="1">
                <a:solidFill>
                  <a:schemeClr val="bg1"/>
                </a:solidFill>
              </a:rPr>
              <a:t>feiten</a:t>
            </a:r>
            <a:endParaRPr lang="en-US" sz="3400" dirty="0">
              <a:solidFill>
                <a:schemeClr val="bg1"/>
              </a:solidFill>
            </a:endParaRPr>
          </a:p>
        </p:txBody>
      </p:sp>
      <p:pic>
        <p:nvPicPr>
          <p:cNvPr id="7" name="Afbeelding 6" descr="Afbeelding met gebouw, houten, zitten, bruin&#10;&#10;Automatisch gegenereerde beschrijving">
            <a:extLst>
              <a:ext uri="{FF2B5EF4-FFF2-40B4-BE49-F238E27FC236}">
                <a16:creationId xmlns:a16="http://schemas.microsoft.com/office/drawing/2014/main" id="{39A5D2A1-C11A-DF41-9A6D-90A4D24F666F}"/>
              </a:ext>
            </a:extLst>
          </p:cNvPr>
          <p:cNvPicPr>
            <a:picLocks noChangeAspect="1"/>
          </p:cNvPicPr>
          <p:nvPr/>
        </p:nvPicPr>
        <p:blipFill rotWithShape="1">
          <a:blip r:embed="rId2"/>
          <a:srcRect l="513"/>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3724497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38BB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40993B-D93A-434A-8279-655403AF3217}"/>
              </a:ext>
            </a:extLst>
          </p:cNvPr>
          <p:cNvSpPr>
            <a:spLocks noGrp="1"/>
          </p:cNvSpPr>
          <p:nvPr>
            <p:ph type="title"/>
          </p:nvPr>
        </p:nvSpPr>
        <p:spPr>
          <a:xfrm>
            <a:off x="804673" y="3320859"/>
            <a:ext cx="4524973" cy="2076333"/>
          </a:xfrm>
        </p:spPr>
        <p:txBody>
          <a:bodyPr vert="horz" lIns="91440" tIns="45720" rIns="91440" bIns="45720" rtlCol="0" anchor="t">
            <a:normAutofit/>
          </a:bodyPr>
          <a:lstStyle/>
          <a:p>
            <a:r>
              <a:rPr lang="en-US" sz="3400" dirty="0" err="1">
                <a:solidFill>
                  <a:schemeClr val="bg1"/>
                </a:solidFill>
              </a:rPr>
              <a:t>Liefde</a:t>
            </a:r>
            <a:r>
              <a:rPr lang="en-US" sz="3400" dirty="0">
                <a:solidFill>
                  <a:schemeClr val="bg1"/>
                </a:solidFill>
              </a:rPr>
              <a:t> </a:t>
            </a:r>
            <a:r>
              <a:rPr lang="en-US" sz="3400" dirty="0" err="1">
                <a:solidFill>
                  <a:schemeClr val="bg1"/>
                </a:solidFill>
              </a:rPr>
              <a:t>voor</a:t>
            </a:r>
            <a:r>
              <a:rPr lang="en-US" sz="3400" dirty="0">
                <a:solidFill>
                  <a:schemeClr val="bg1"/>
                </a:solidFill>
              </a:rPr>
              <a:t> </a:t>
            </a:r>
            <a:r>
              <a:rPr lang="en-US" sz="3400" dirty="0" err="1">
                <a:solidFill>
                  <a:schemeClr val="bg1"/>
                </a:solidFill>
              </a:rPr>
              <a:t>leren</a:t>
            </a:r>
            <a:r>
              <a:rPr lang="en-US" sz="3400" dirty="0">
                <a:solidFill>
                  <a:schemeClr val="bg1"/>
                </a:solidFill>
              </a:rPr>
              <a:t> </a:t>
            </a:r>
            <a:br>
              <a:rPr lang="en-US" sz="3400" dirty="0">
                <a:solidFill>
                  <a:schemeClr val="bg1"/>
                </a:solidFill>
              </a:rPr>
            </a:br>
            <a:r>
              <a:rPr lang="en-US" sz="3400" dirty="0">
                <a:solidFill>
                  <a:schemeClr val="bg1"/>
                </a:solidFill>
              </a:rPr>
              <a:t>is </a:t>
            </a:r>
            <a:r>
              <a:rPr lang="en-US" sz="3400" dirty="0" err="1">
                <a:solidFill>
                  <a:schemeClr val="bg1"/>
                </a:solidFill>
              </a:rPr>
              <a:t>ook</a:t>
            </a:r>
            <a:r>
              <a:rPr lang="en-US" sz="3400" dirty="0">
                <a:solidFill>
                  <a:schemeClr val="bg1"/>
                </a:solidFill>
              </a:rPr>
              <a:t>:</a:t>
            </a:r>
            <a:br>
              <a:rPr lang="en-US" sz="3400" dirty="0">
                <a:solidFill>
                  <a:schemeClr val="bg1"/>
                </a:solidFill>
              </a:rPr>
            </a:br>
            <a:br>
              <a:rPr lang="en-US" sz="3400" dirty="0">
                <a:solidFill>
                  <a:schemeClr val="bg1"/>
                </a:solidFill>
              </a:rPr>
            </a:br>
            <a:r>
              <a:rPr lang="en-US" sz="3400" dirty="0">
                <a:solidFill>
                  <a:schemeClr val="bg1"/>
                </a:solidFill>
              </a:rPr>
              <a:t>evidence based </a:t>
            </a:r>
            <a:r>
              <a:rPr lang="en-US" sz="3400" dirty="0" err="1">
                <a:solidFill>
                  <a:schemeClr val="bg1"/>
                </a:solidFill>
              </a:rPr>
              <a:t>werken</a:t>
            </a:r>
            <a:endParaRPr lang="en-US" sz="3400" dirty="0">
              <a:solidFill>
                <a:schemeClr val="bg1"/>
              </a:solidFill>
            </a:endParaRPr>
          </a:p>
        </p:txBody>
      </p:sp>
      <p:pic>
        <p:nvPicPr>
          <p:cNvPr id="7" name="Afbeelding 6" descr="Afbeelding met gebouw, houten, zitten, bruin&#10;&#10;Automatisch gegenereerde beschrijving">
            <a:extLst>
              <a:ext uri="{FF2B5EF4-FFF2-40B4-BE49-F238E27FC236}">
                <a16:creationId xmlns:a16="http://schemas.microsoft.com/office/drawing/2014/main" id="{39A5D2A1-C11A-DF41-9A6D-90A4D24F666F}"/>
              </a:ext>
            </a:extLst>
          </p:cNvPr>
          <p:cNvPicPr>
            <a:picLocks noChangeAspect="1"/>
          </p:cNvPicPr>
          <p:nvPr/>
        </p:nvPicPr>
        <p:blipFill rotWithShape="1">
          <a:blip r:embed="rId2"/>
          <a:srcRect l="513"/>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4882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38BB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40993B-D93A-434A-8279-655403AF3217}"/>
              </a:ext>
            </a:extLst>
          </p:cNvPr>
          <p:cNvSpPr>
            <a:spLocks noGrp="1"/>
          </p:cNvSpPr>
          <p:nvPr>
            <p:ph type="title"/>
          </p:nvPr>
        </p:nvSpPr>
        <p:spPr>
          <a:xfrm>
            <a:off x="804673" y="3320859"/>
            <a:ext cx="4524973" cy="2076333"/>
          </a:xfrm>
        </p:spPr>
        <p:txBody>
          <a:bodyPr vert="horz" lIns="91440" tIns="45720" rIns="91440" bIns="45720" rtlCol="0" anchor="t">
            <a:normAutofit/>
          </a:bodyPr>
          <a:lstStyle/>
          <a:p>
            <a:r>
              <a:rPr lang="en-US" sz="3400" dirty="0" err="1">
                <a:solidFill>
                  <a:schemeClr val="bg1"/>
                </a:solidFill>
              </a:rPr>
              <a:t>Liefde</a:t>
            </a:r>
            <a:r>
              <a:rPr lang="en-US" sz="3400" dirty="0">
                <a:solidFill>
                  <a:schemeClr val="bg1"/>
                </a:solidFill>
              </a:rPr>
              <a:t> </a:t>
            </a:r>
            <a:r>
              <a:rPr lang="en-US" sz="3400" dirty="0" err="1">
                <a:solidFill>
                  <a:schemeClr val="bg1"/>
                </a:solidFill>
              </a:rPr>
              <a:t>voor</a:t>
            </a:r>
            <a:r>
              <a:rPr lang="en-US" sz="3400" dirty="0">
                <a:solidFill>
                  <a:schemeClr val="bg1"/>
                </a:solidFill>
              </a:rPr>
              <a:t> </a:t>
            </a:r>
            <a:r>
              <a:rPr lang="en-US" sz="3400" dirty="0" err="1">
                <a:solidFill>
                  <a:schemeClr val="bg1"/>
                </a:solidFill>
              </a:rPr>
              <a:t>leren</a:t>
            </a:r>
            <a:r>
              <a:rPr lang="en-US" sz="3400" dirty="0">
                <a:solidFill>
                  <a:schemeClr val="bg1"/>
                </a:solidFill>
              </a:rPr>
              <a:t> </a:t>
            </a:r>
            <a:br>
              <a:rPr lang="en-US" sz="3400" dirty="0">
                <a:solidFill>
                  <a:schemeClr val="bg1"/>
                </a:solidFill>
              </a:rPr>
            </a:br>
            <a:r>
              <a:rPr lang="en-US" sz="3400" dirty="0">
                <a:solidFill>
                  <a:schemeClr val="bg1"/>
                </a:solidFill>
              </a:rPr>
              <a:t>is </a:t>
            </a:r>
            <a:r>
              <a:rPr lang="en-US" sz="3400" dirty="0" err="1">
                <a:solidFill>
                  <a:schemeClr val="bg1"/>
                </a:solidFill>
              </a:rPr>
              <a:t>ook</a:t>
            </a:r>
            <a:r>
              <a:rPr lang="en-US" sz="3400" dirty="0">
                <a:solidFill>
                  <a:schemeClr val="bg1"/>
                </a:solidFill>
              </a:rPr>
              <a:t>:</a:t>
            </a:r>
            <a:br>
              <a:rPr lang="en-US" sz="3400" dirty="0">
                <a:solidFill>
                  <a:schemeClr val="bg1"/>
                </a:solidFill>
              </a:rPr>
            </a:br>
            <a:br>
              <a:rPr lang="en-US" sz="3400" dirty="0">
                <a:solidFill>
                  <a:schemeClr val="bg1"/>
                </a:solidFill>
              </a:rPr>
            </a:br>
            <a:r>
              <a:rPr lang="en-US" sz="3400" dirty="0" err="1">
                <a:solidFill>
                  <a:schemeClr val="bg1"/>
                </a:solidFill>
              </a:rPr>
              <a:t>meten</a:t>
            </a:r>
            <a:r>
              <a:rPr lang="en-US" sz="3400" dirty="0">
                <a:solidFill>
                  <a:schemeClr val="bg1"/>
                </a:solidFill>
              </a:rPr>
              <a:t> is </a:t>
            </a:r>
            <a:r>
              <a:rPr lang="en-US" sz="3400" dirty="0" err="1">
                <a:solidFill>
                  <a:schemeClr val="bg1"/>
                </a:solidFill>
              </a:rPr>
              <a:t>weten</a:t>
            </a:r>
            <a:endParaRPr lang="en-US" sz="3400" dirty="0">
              <a:solidFill>
                <a:schemeClr val="bg1"/>
              </a:solidFill>
            </a:endParaRPr>
          </a:p>
        </p:txBody>
      </p:sp>
      <p:pic>
        <p:nvPicPr>
          <p:cNvPr id="7" name="Afbeelding 6" descr="Afbeelding met gebouw, houten, zitten, bruin&#10;&#10;Automatisch gegenereerde beschrijving">
            <a:extLst>
              <a:ext uri="{FF2B5EF4-FFF2-40B4-BE49-F238E27FC236}">
                <a16:creationId xmlns:a16="http://schemas.microsoft.com/office/drawing/2014/main" id="{39A5D2A1-C11A-DF41-9A6D-90A4D24F666F}"/>
              </a:ext>
            </a:extLst>
          </p:cNvPr>
          <p:cNvPicPr>
            <a:picLocks noChangeAspect="1"/>
          </p:cNvPicPr>
          <p:nvPr/>
        </p:nvPicPr>
        <p:blipFill rotWithShape="1">
          <a:blip r:embed="rId2"/>
          <a:srcRect l="513"/>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3970429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6234330" y="803325"/>
            <a:ext cx="5314536" cy="1635075"/>
          </a:xfrm>
          <a:prstGeom prst="rect">
            <a:avLst/>
          </a:prstGeom>
        </p:spPr>
        <p:txBody>
          <a:bodyPr vert="horz" lIns="91440" tIns="45720" rIns="91440" bIns="45720" rtlCol="0" anchor="ctr">
            <a:normAutofit fontScale="92500" lnSpcReduction="20000"/>
          </a:bodyPr>
          <a:lstStyle/>
          <a:p>
            <a:pPr lvl="0">
              <a:lnSpc>
                <a:spcPct val="90000"/>
              </a:lnSpc>
              <a:spcBef>
                <a:spcPct val="0"/>
              </a:spcBef>
              <a:spcAft>
                <a:spcPts val="600"/>
              </a:spcAft>
            </a:pPr>
            <a:r>
              <a:rPr lang="en-US" sz="4400" dirty="0">
                <a:solidFill>
                  <a:schemeClr val="tx1">
                    <a:lumMod val="50000"/>
                  </a:schemeClr>
                </a:solidFill>
                <a:latin typeface="+mj-lt"/>
                <a:ea typeface="+mj-ea"/>
                <a:cs typeface="+mj-cs"/>
              </a:rPr>
              <a:t>Is </a:t>
            </a:r>
            <a:r>
              <a:rPr lang="en-US" sz="4400" dirty="0" err="1">
                <a:solidFill>
                  <a:schemeClr val="tx1">
                    <a:lumMod val="50000"/>
                  </a:schemeClr>
                </a:solidFill>
                <a:latin typeface="+mj-lt"/>
                <a:ea typeface="+mj-ea"/>
                <a:cs typeface="+mj-cs"/>
              </a:rPr>
              <a:t>ook</a:t>
            </a:r>
            <a:r>
              <a:rPr lang="en-US" sz="4400" dirty="0">
                <a:solidFill>
                  <a:schemeClr val="tx1">
                    <a:lumMod val="50000"/>
                  </a:schemeClr>
                </a:solidFill>
                <a:latin typeface="+mj-lt"/>
                <a:ea typeface="+mj-ea"/>
                <a:cs typeface="+mj-cs"/>
              </a:rPr>
              <a:t>: </a:t>
            </a:r>
          </a:p>
          <a:p>
            <a:pPr lvl="0">
              <a:lnSpc>
                <a:spcPct val="90000"/>
              </a:lnSpc>
              <a:spcBef>
                <a:spcPct val="0"/>
              </a:spcBef>
              <a:spcAft>
                <a:spcPts val="600"/>
              </a:spcAft>
            </a:pPr>
            <a:r>
              <a:rPr lang="en-US" sz="4400" dirty="0" err="1">
                <a:solidFill>
                  <a:schemeClr val="tx1">
                    <a:lumMod val="50000"/>
                  </a:schemeClr>
                </a:solidFill>
                <a:latin typeface="+mj-lt"/>
                <a:ea typeface="+mj-ea"/>
                <a:cs typeface="+mj-cs"/>
              </a:rPr>
              <a:t>gewoon</a:t>
            </a:r>
            <a:r>
              <a:rPr lang="en-US" sz="4400" dirty="0">
                <a:solidFill>
                  <a:schemeClr val="tx1">
                    <a:lumMod val="50000"/>
                  </a:schemeClr>
                </a:solidFill>
                <a:latin typeface="+mj-lt"/>
                <a:ea typeface="+mj-ea"/>
                <a:cs typeface="+mj-cs"/>
              </a:rPr>
              <a:t> </a:t>
            </a:r>
            <a:r>
              <a:rPr lang="en-US" sz="4400" dirty="0" err="1">
                <a:solidFill>
                  <a:schemeClr val="tx1">
                    <a:lumMod val="50000"/>
                  </a:schemeClr>
                </a:solidFill>
                <a:latin typeface="+mj-lt"/>
                <a:ea typeface="+mj-ea"/>
                <a:cs typeface="+mj-cs"/>
              </a:rPr>
              <a:t>eens</a:t>
            </a:r>
            <a:r>
              <a:rPr lang="en-US" sz="4400" dirty="0">
                <a:solidFill>
                  <a:schemeClr val="tx1">
                    <a:lumMod val="50000"/>
                  </a:schemeClr>
                </a:solidFill>
                <a:latin typeface="+mj-lt"/>
                <a:ea typeface="+mj-ea"/>
                <a:cs typeface="+mj-cs"/>
              </a:rPr>
              <a:t> in het </a:t>
            </a:r>
            <a:r>
              <a:rPr lang="en-US" sz="4400" dirty="0" err="1">
                <a:solidFill>
                  <a:schemeClr val="tx1">
                    <a:lumMod val="50000"/>
                  </a:schemeClr>
                </a:solidFill>
                <a:latin typeface="+mj-lt"/>
                <a:ea typeface="+mj-ea"/>
                <a:cs typeface="+mj-cs"/>
              </a:rPr>
              <a:t>diepe</a:t>
            </a:r>
            <a:r>
              <a:rPr lang="en-US" sz="4400" dirty="0">
                <a:solidFill>
                  <a:schemeClr val="tx1">
                    <a:lumMod val="50000"/>
                  </a:schemeClr>
                </a:solidFill>
                <a:latin typeface="+mj-lt"/>
                <a:ea typeface="+mj-ea"/>
                <a:cs typeface="+mj-cs"/>
              </a:rPr>
              <a:t> </a:t>
            </a:r>
            <a:r>
              <a:rPr lang="en-US" sz="4400" dirty="0" err="1">
                <a:solidFill>
                  <a:schemeClr val="tx1">
                    <a:lumMod val="50000"/>
                  </a:schemeClr>
                </a:solidFill>
                <a:latin typeface="+mj-lt"/>
                <a:ea typeface="+mj-ea"/>
                <a:cs typeface="+mj-cs"/>
              </a:rPr>
              <a:t>springen</a:t>
            </a:r>
            <a:endParaRPr lang="en-US" sz="4400" dirty="0">
              <a:solidFill>
                <a:schemeClr val="tx1">
                  <a:lumMod val="50000"/>
                </a:schemeClr>
              </a:solidFill>
              <a:latin typeface="+mj-lt"/>
              <a:ea typeface="+mj-ea"/>
              <a:cs typeface="+mj-cs"/>
            </a:endParaRPr>
          </a:p>
        </p:txBody>
      </p:sp>
      <p:sp>
        <p:nvSpPr>
          <p:cNvPr id="21" name="Freeform: Shape 2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Afbeelding 8" descr="Afbeelding met water, buiten, berg, natuur&#10;&#10;Automatisch gegenereerde beschrijving">
            <a:extLst>
              <a:ext uri="{FF2B5EF4-FFF2-40B4-BE49-F238E27FC236}">
                <a16:creationId xmlns:a16="http://schemas.microsoft.com/office/drawing/2014/main" id="{5DF8735B-553A-AC47-B2AA-5AFBC8E372C8}"/>
              </a:ext>
            </a:extLst>
          </p:cNvPr>
          <p:cNvPicPr>
            <a:picLocks noChangeAspect="1"/>
          </p:cNvPicPr>
          <p:nvPr/>
        </p:nvPicPr>
        <p:blipFill rotWithShape="1">
          <a:blip r:embed="rId2"/>
          <a:srcRect l="17234" r="3104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Tree>
    <p:extLst>
      <p:ext uri="{BB962C8B-B14F-4D97-AF65-F5344CB8AC3E}">
        <p14:creationId xmlns:p14="http://schemas.microsoft.com/office/powerpoint/2010/main" val="28208973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6234330" y="803325"/>
            <a:ext cx="5314536" cy="1635075"/>
          </a:xfrm>
          <a:prstGeom prst="rect">
            <a:avLst/>
          </a:prstGeom>
        </p:spPr>
        <p:txBody>
          <a:bodyPr vert="horz" lIns="91440" tIns="45720" rIns="91440" bIns="45720" rtlCol="0" anchor="ctr">
            <a:normAutofit fontScale="92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white">
                    <a:lumMod val="50000"/>
                  </a:prstClr>
                </a:solidFill>
                <a:effectLst/>
                <a:uLnTx/>
                <a:uFillTx/>
                <a:latin typeface="Calibri Light" panose="020F0302020204030204"/>
                <a:ea typeface="+mn-ea"/>
                <a:cs typeface="+mn-cs"/>
              </a:rPr>
              <a:t>Is </a:t>
            </a:r>
            <a:r>
              <a:rPr kumimoji="0" lang="en-US" sz="4400" b="0" i="0" u="none" strike="noStrike" kern="1200" cap="none" spc="0" normalizeH="0" baseline="0" noProof="0" dirty="0" err="1">
                <a:ln>
                  <a:noFill/>
                </a:ln>
                <a:solidFill>
                  <a:prstClr val="white">
                    <a:lumMod val="50000"/>
                  </a:prstClr>
                </a:solidFill>
                <a:effectLst/>
                <a:uLnTx/>
                <a:uFillTx/>
                <a:latin typeface="Calibri Light" panose="020F0302020204030204"/>
                <a:ea typeface="+mn-ea"/>
                <a:cs typeface="+mn-cs"/>
              </a:rPr>
              <a:t>ook</a:t>
            </a:r>
            <a:r>
              <a:rPr kumimoji="0" lang="en-US" sz="4400" b="0" i="0" u="none" strike="noStrike" kern="1200" cap="none" spc="0" normalizeH="0" baseline="0" noProof="0" dirty="0">
                <a:ln>
                  <a:noFill/>
                </a:ln>
                <a:solidFill>
                  <a:prstClr val="white">
                    <a:lumMod val="50000"/>
                  </a:prstClr>
                </a:solidFill>
                <a:effectLst/>
                <a:uLnTx/>
                <a:uFillTx/>
                <a:latin typeface="Calibri Light" panose="020F0302020204030204"/>
                <a:ea typeface="+mn-ea"/>
                <a:cs typeface="+mn-cs"/>
              </a:rPr>
              <a:t>: </a:t>
            </a:r>
          </a:p>
          <a:p>
            <a:pPr lvl="0">
              <a:lnSpc>
                <a:spcPct val="90000"/>
              </a:lnSpc>
              <a:spcBef>
                <a:spcPct val="0"/>
              </a:spcBef>
              <a:spcAft>
                <a:spcPts val="600"/>
              </a:spcAft>
            </a:pPr>
            <a:r>
              <a:rPr lang="en-US" sz="4400" dirty="0" err="1">
                <a:solidFill>
                  <a:prstClr val="white">
                    <a:lumMod val="50000"/>
                  </a:prstClr>
                </a:solidFill>
                <a:latin typeface="Calibri Light" panose="020F0302020204030204"/>
              </a:rPr>
              <a:t>spelen</a:t>
            </a:r>
            <a:r>
              <a:rPr lang="en-US" sz="4400" dirty="0">
                <a:solidFill>
                  <a:prstClr val="white">
                    <a:lumMod val="50000"/>
                  </a:prstClr>
                </a:solidFill>
                <a:latin typeface="Calibri Light" panose="020F0302020204030204"/>
              </a:rPr>
              <a:t> met </a:t>
            </a:r>
            <a:r>
              <a:rPr lang="en-US" sz="4400" dirty="0" err="1">
                <a:solidFill>
                  <a:prstClr val="white">
                    <a:lumMod val="50000"/>
                  </a:prstClr>
                </a:solidFill>
                <a:latin typeface="Calibri Light" panose="020F0302020204030204"/>
              </a:rPr>
              <a:t>hoofd</a:t>
            </a:r>
            <a:r>
              <a:rPr lang="en-US" sz="4400" dirty="0">
                <a:solidFill>
                  <a:prstClr val="white">
                    <a:lumMod val="50000"/>
                  </a:prstClr>
                </a:solidFill>
                <a:latin typeface="Calibri Light" panose="020F0302020204030204"/>
              </a:rPr>
              <a:t>, hart </a:t>
            </a:r>
            <a:r>
              <a:rPr lang="en-US" sz="4400" dirty="0" err="1">
                <a:solidFill>
                  <a:prstClr val="white">
                    <a:lumMod val="50000"/>
                  </a:prstClr>
                </a:solidFill>
                <a:latin typeface="Calibri Light" panose="020F0302020204030204"/>
              </a:rPr>
              <a:t>en</a:t>
            </a:r>
            <a:r>
              <a:rPr lang="en-US" sz="4400" dirty="0">
                <a:solidFill>
                  <a:prstClr val="white">
                    <a:lumMod val="50000"/>
                  </a:prstClr>
                </a:solidFill>
                <a:latin typeface="Calibri Light" panose="020F0302020204030204"/>
              </a:rPr>
              <a:t> </a:t>
            </a:r>
            <a:r>
              <a:rPr lang="en-US" sz="4400" dirty="0" err="1">
                <a:solidFill>
                  <a:prstClr val="white">
                    <a:lumMod val="50000"/>
                  </a:prstClr>
                </a:solidFill>
                <a:latin typeface="Calibri Light" panose="020F0302020204030204"/>
              </a:rPr>
              <a:t>handen</a:t>
            </a:r>
            <a:endParaRPr lang="en-US" sz="4400" dirty="0">
              <a:solidFill>
                <a:prstClr val="white">
                  <a:lumMod val="50000"/>
                </a:prstClr>
              </a:solidFill>
              <a:latin typeface="Calibri Light" panose="020F0302020204030204"/>
            </a:endParaRPr>
          </a:p>
        </p:txBody>
      </p:sp>
      <p:sp>
        <p:nvSpPr>
          <p:cNvPr id="21" name="Freeform: Shape 2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Afbeelding 8" descr="Afbeelding met water, buiten, berg, natuur&#10;&#10;Automatisch gegenereerde beschrijving">
            <a:extLst>
              <a:ext uri="{FF2B5EF4-FFF2-40B4-BE49-F238E27FC236}">
                <a16:creationId xmlns:a16="http://schemas.microsoft.com/office/drawing/2014/main" id="{5DF8735B-553A-AC47-B2AA-5AFBC8E372C8}"/>
              </a:ext>
            </a:extLst>
          </p:cNvPr>
          <p:cNvPicPr>
            <a:picLocks noChangeAspect="1"/>
          </p:cNvPicPr>
          <p:nvPr/>
        </p:nvPicPr>
        <p:blipFill rotWithShape="1">
          <a:blip r:embed="rId2"/>
          <a:srcRect l="17234" r="3104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Tree>
    <p:extLst>
      <p:ext uri="{BB962C8B-B14F-4D97-AF65-F5344CB8AC3E}">
        <p14:creationId xmlns:p14="http://schemas.microsoft.com/office/powerpoint/2010/main" val="310505981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5C064-D860-3943-9E5C-5AB86CF693BC}"/>
              </a:ext>
            </a:extLst>
          </p:cNvPr>
          <p:cNvSpPr>
            <a:spLocks noGrp="1"/>
          </p:cNvSpPr>
          <p:nvPr>
            <p:ph type="title"/>
          </p:nvPr>
        </p:nvSpPr>
        <p:spPr/>
        <p:txBody>
          <a:bodyPr>
            <a:normAutofit/>
          </a:bodyPr>
          <a:lstStyle/>
          <a:p>
            <a:r>
              <a:rPr lang="nl-NL" sz="4000" dirty="0" err="1">
                <a:solidFill>
                  <a:schemeClr val="bg1"/>
                </a:solidFill>
              </a:rPr>
              <a:t>Manon’s</a:t>
            </a:r>
            <a:r>
              <a:rPr lang="nl-NL" sz="4000" dirty="0">
                <a:solidFill>
                  <a:schemeClr val="bg1"/>
                </a:solidFill>
              </a:rPr>
              <a:t> vader zei ooit: “mij krijg je niet meer naar een opleiding. Ik heb wel genoeg geleerd” </a:t>
            </a:r>
            <a:endParaRPr lang="nl-NL" sz="4000" b="1" dirty="0">
              <a:solidFill>
                <a:schemeClr val="bg1"/>
              </a:solidFill>
            </a:endParaRPr>
          </a:p>
        </p:txBody>
      </p:sp>
      <p:sp>
        <p:nvSpPr>
          <p:cNvPr id="3" name="Tijdelijke aanduiding voor inhoud 2">
            <a:extLst>
              <a:ext uri="{FF2B5EF4-FFF2-40B4-BE49-F238E27FC236}">
                <a16:creationId xmlns:a16="http://schemas.microsoft.com/office/drawing/2014/main" id="{51C3B103-F4F8-2C4C-8EF1-1551BE5C0B13}"/>
              </a:ext>
            </a:extLst>
          </p:cNvPr>
          <p:cNvSpPr>
            <a:spLocks noGrp="1"/>
          </p:cNvSpPr>
          <p:nvPr>
            <p:ph idx="1"/>
          </p:nvPr>
        </p:nvSpPr>
        <p:spPr/>
        <p:txBody>
          <a:bodyPr/>
          <a:lstStyle/>
          <a:p>
            <a:pPr marL="0" indent="0">
              <a:buNone/>
            </a:pPr>
            <a:r>
              <a:rPr lang="nl-NL" dirty="0">
                <a:solidFill>
                  <a:schemeClr val="bg1"/>
                </a:solidFill>
              </a:rPr>
              <a:t>Wat is liefde voor leren volgens Manon Ruijters? </a:t>
            </a:r>
            <a:br>
              <a:rPr lang="nl-NL" b="1" dirty="0">
                <a:solidFill>
                  <a:schemeClr val="bg1"/>
                </a:solidFill>
              </a:rPr>
            </a:br>
            <a:r>
              <a:rPr lang="nl-NL" dirty="0">
                <a:solidFill>
                  <a:schemeClr val="bg1"/>
                </a:solidFill>
              </a:rPr>
              <a:t>….. “Eerlijk gezegd denk ik dat mijn vader een van die mensen was die niet had kunnen stoppen met leren, al had hij gewild. Hij was altijd in voor nieuwe dingen, ging bij elke collega in het buitenland op bezoek om te zien of er iets nieuws onder de zon was, was altijd aan het ondernemen en experimenteren en accepteerde het echt niet als er grenzen waren aan wat er georganiseerd kon worden voor “zijn mensen” (de </a:t>
            </a:r>
            <a:r>
              <a:rPr lang="nl-NL" dirty="0" err="1">
                <a:solidFill>
                  <a:schemeClr val="bg1"/>
                </a:solidFill>
              </a:rPr>
              <a:t>doofblinde</a:t>
            </a:r>
            <a:r>
              <a:rPr lang="nl-NL" dirty="0">
                <a:solidFill>
                  <a:schemeClr val="bg1"/>
                </a:solidFill>
              </a:rPr>
              <a:t> bewoners van zijn instituut). Mijn vader had onmiskenbaar liefde voor leren. (</a:t>
            </a:r>
            <a:r>
              <a:rPr lang="nl-NL" dirty="0" err="1">
                <a:solidFill>
                  <a:schemeClr val="bg1"/>
                </a:solidFill>
              </a:rPr>
              <a:t>Ruijters</a:t>
            </a:r>
            <a:r>
              <a:rPr lang="nl-NL" dirty="0">
                <a:solidFill>
                  <a:schemeClr val="bg1"/>
                </a:solidFill>
              </a:rPr>
              <a:t>, 2017, p11)”</a:t>
            </a:r>
          </a:p>
        </p:txBody>
      </p:sp>
    </p:spTree>
    <p:extLst>
      <p:ext uri="{BB962C8B-B14F-4D97-AF65-F5344CB8AC3E}">
        <p14:creationId xmlns:p14="http://schemas.microsoft.com/office/powerpoint/2010/main" val="2435044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6234330" y="803325"/>
            <a:ext cx="5314536" cy="1635075"/>
          </a:xfrm>
          <a:prstGeom prst="rect">
            <a:avLst/>
          </a:prstGeom>
        </p:spPr>
        <p:txBody>
          <a:bodyPr vert="horz" lIns="91440" tIns="45720" rIns="91440" bIns="45720" rtlCol="0" anchor="ctr">
            <a:normAutofit fontScale="92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white">
                    <a:lumMod val="50000"/>
                  </a:prstClr>
                </a:solidFill>
                <a:effectLst/>
                <a:uLnTx/>
                <a:uFillTx/>
                <a:latin typeface="Calibri Light" panose="020F0302020204030204"/>
                <a:ea typeface="+mn-ea"/>
                <a:cs typeface="+mn-cs"/>
              </a:rPr>
              <a:t>Is </a:t>
            </a:r>
            <a:r>
              <a:rPr kumimoji="0" lang="en-US" sz="4400" b="0" i="0" u="none" strike="noStrike" kern="1200" cap="none" spc="0" normalizeH="0" baseline="0" noProof="0" dirty="0" err="1">
                <a:ln>
                  <a:noFill/>
                </a:ln>
                <a:solidFill>
                  <a:prstClr val="white">
                    <a:lumMod val="50000"/>
                  </a:prstClr>
                </a:solidFill>
                <a:effectLst/>
                <a:uLnTx/>
                <a:uFillTx/>
                <a:latin typeface="Calibri Light" panose="020F0302020204030204"/>
                <a:ea typeface="+mn-ea"/>
                <a:cs typeface="+mn-cs"/>
              </a:rPr>
              <a:t>ook</a:t>
            </a:r>
            <a:r>
              <a:rPr kumimoji="0" lang="en-US" sz="4400" b="0" i="0" u="none" strike="noStrike" kern="1200" cap="none" spc="0" normalizeH="0" baseline="0" noProof="0" dirty="0">
                <a:ln>
                  <a:noFill/>
                </a:ln>
                <a:solidFill>
                  <a:prstClr val="white">
                    <a:lumMod val="50000"/>
                  </a:prstClr>
                </a:solidFill>
                <a:effectLst/>
                <a:uLnTx/>
                <a:uFillTx/>
                <a:latin typeface="Calibri Light" panose="020F0302020204030204"/>
                <a:ea typeface="+mn-ea"/>
                <a:cs typeface="+mn-cs"/>
              </a:rPr>
              <a:t>: </a:t>
            </a:r>
          </a:p>
          <a:p>
            <a:pPr lvl="0">
              <a:lnSpc>
                <a:spcPct val="90000"/>
              </a:lnSpc>
              <a:spcBef>
                <a:spcPct val="0"/>
              </a:spcBef>
              <a:spcAft>
                <a:spcPts val="600"/>
              </a:spcAft>
            </a:pPr>
            <a:r>
              <a:rPr lang="en-US" sz="4400" dirty="0">
                <a:solidFill>
                  <a:prstClr val="white">
                    <a:lumMod val="50000"/>
                  </a:prstClr>
                </a:solidFill>
                <a:latin typeface="Calibri Light" panose="020F0302020204030204"/>
              </a:rPr>
              <a:t>je laten </a:t>
            </a:r>
            <a:r>
              <a:rPr lang="en-US" sz="4400" dirty="0" err="1">
                <a:solidFill>
                  <a:prstClr val="white">
                    <a:lumMod val="50000"/>
                  </a:prstClr>
                </a:solidFill>
                <a:latin typeface="Calibri Light" panose="020F0302020204030204"/>
              </a:rPr>
              <a:t>leiden</a:t>
            </a:r>
            <a:r>
              <a:rPr lang="en-US" sz="4400" dirty="0">
                <a:solidFill>
                  <a:prstClr val="white">
                    <a:lumMod val="50000"/>
                  </a:prstClr>
                </a:solidFill>
                <a:latin typeface="Calibri Light" panose="020F0302020204030204"/>
              </a:rPr>
              <a:t> door je </a:t>
            </a:r>
            <a:r>
              <a:rPr lang="en-US" sz="4400" dirty="0" err="1">
                <a:solidFill>
                  <a:prstClr val="white">
                    <a:lumMod val="50000"/>
                  </a:prstClr>
                </a:solidFill>
                <a:latin typeface="Calibri Light" panose="020F0302020204030204"/>
              </a:rPr>
              <a:t>inspiratie</a:t>
            </a:r>
            <a:r>
              <a:rPr lang="en-US" sz="4400" dirty="0">
                <a:solidFill>
                  <a:prstClr val="white">
                    <a:lumMod val="50000"/>
                  </a:prstClr>
                </a:solidFill>
                <a:latin typeface="Calibri Light" panose="020F0302020204030204"/>
              </a:rPr>
              <a:t> </a:t>
            </a:r>
            <a:endParaRPr kumimoji="0" lang="en-US" sz="4400" b="0" i="0" u="none" strike="noStrike" kern="1200" cap="none" spc="0" normalizeH="0" baseline="0" noProof="0" dirty="0">
              <a:ln>
                <a:noFill/>
              </a:ln>
              <a:solidFill>
                <a:prstClr val="white">
                  <a:lumMod val="50000"/>
                </a:prstClr>
              </a:solidFill>
              <a:effectLst/>
              <a:uLnTx/>
              <a:uFillTx/>
              <a:latin typeface="Calibri Light" panose="020F0302020204030204"/>
              <a:ea typeface="+mn-ea"/>
              <a:cs typeface="+mn-cs"/>
            </a:endParaRPr>
          </a:p>
        </p:txBody>
      </p:sp>
      <p:sp>
        <p:nvSpPr>
          <p:cNvPr id="21" name="Freeform: Shape 2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Afbeelding 8" descr="Afbeelding met water, buiten, berg, natuur&#10;&#10;Automatisch gegenereerde beschrijving">
            <a:extLst>
              <a:ext uri="{FF2B5EF4-FFF2-40B4-BE49-F238E27FC236}">
                <a16:creationId xmlns:a16="http://schemas.microsoft.com/office/drawing/2014/main" id="{5DF8735B-553A-AC47-B2AA-5AFBC8E372C8}"/>
              </a:ext>
            </a:extLst>
          </p:cNvPr>
          <p:cNvPicPr>
            <a:picLocks noChangeAspect="1"/>
          </p:cNvPicPr>
          <p:nvPr/>
        </p:nvPicPr>
        <p:blipFill rotWithShape="1">
          <a:blip r:embed="rId2"/>
          <a:srcRect l="17234" r="3104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Tree>
    <p:extLst>
      <p:ext uri="{BB962C8B-B14F-4D97-AF65-F5344CB8AC3E}">
        <p14:creationId xmlns:p14="http://schemas.microsoft.com/office/powerpoint/2010/main" val="285107372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6234330" y="803325"/>
            <a:ext cx="5314536" cy="1635075"/>
          </a:xfrm>
          <a:prstGeom prst="rect">
            <a:avLst/>
          </a:prstGeom>
        </p:spPr>
        <p:txBody>
          <a:bodyPr vert="horz" lIns="91440" tIns="45720" rIns="91440" bIns="45720" rtlCol="0" anchor="ctr">
            <a:normAutofit fontScale="92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white">
                    <a:lumMod val="50000"/>
                  </a:prstClr>
                </a:solidFill>
                <a:effectLst/>
                <a:uLnTx/>
                <a:uFillTx/>
                <a:latin typeface="Calibri Light" panose="020F0302020204030204"/>
                <a:ea typeface="+mn-ea"/>
                <a:cs typeface="+mn-cs"/>
              </a:rPr>
              <a:t>Is </a:t>
            </a:r>
            <a:r>
              <a:rPr kumimoji="0" lang="en-US" sz="4400" b="0" i="0" u="none" strike="noStrike" kern="1200" cap="none" spc="0" normalizeH="0" baseline="0" noProof="0" dirty="0" err="1">
                <a:ln>
                  <a:noFill/>
                </a:ln>
                <a:solidFill>
                  <a:prstClr val="white">
                    <a:lumMod val="50000"/>
                  </a:prstClr>
                </a:solidFill>
                <a:effectLst/>
                <a:uLnTx/>
                <a:uFillTx/>
                <a:latin typeface="Calibri Light" panose="020F0302020204030204"/>
                <a:ea typeface="+mn-ea"/>
                <a:cs typeface="+mn-cs"/>
              </a:rPr>
              <a:t>ook</a:t>
            </a:r>
            <a:r>
              <a:rPr kumimoji="0" lang="en-US" sz="4400" b="0" i="0" u="none" strike="noStrike" kern="1200" cap="none" spc="0" normalizeH="0" baseline="0" noProof="0" dirty="0">
                <a:ln>
                  <a:noFill/>
                </a:ln>
                <a:solidFill>
                  <a:prstClr val="white">
                    <a:lumMod val="50000"/>
                  </a:prstClr>
                </a:solidFill>
                <a:effectLst/>
                <a:uLnTx/>
                <a:uFillTx/>
                <a:latin typeface="Calibri Light" panose="020F0302020204030204"/>
                <a:ea typeface="+mn-ea"/>
                <a:cs typeface="+mn-cs"/>
              </a:rPr>
              <a:t>: </a:t>
            </a:r>
          </a:p>
          <a:p>
            <a:pPr lvl="0">
              <a:lnSpc>
                <a:spcPct val="90000"/>
              </a:lnSpc>
              <a:spcBef>
                <a:spcPct val="0"/>
              </a:spcBef>
              <a:spcAft>
                <a:spcPts val="600"/>
              </a:spcAft>
            </a:pPr>
            <a:r>
              <a:rPr lang="en-US" sz="4400" dirty="0">
                <a:solidFill>
                  <a:prstClr val="white">
                    <a:lumMod val="50000"/>
                  </a:prstClr>
                </a:solidFill>
                <a:latin typeface="Calibri Light" panose="020F0302020204030204"/>
              </a:rPr>
              <a:t>je </a:t>
            </a:r>
            <a:r>
              <a:rPr lang="en-US" sz="4400" dirty="0" err="1">
                <a:solidFill>
                  <a:prstClr val="white">
                    <a:lumMod val="50000"/>
                  </a:prstClr>
                </a:solidFill>
                <a:latin typeface="Calibri Light" panose="020F0302020204030204"/>
              </a:rPr>
              <a:t>nieuwsgierigheid</a:t>
            </a:r>
            <a:r>
              <a:rPr lang="en-US" sz="4400" dirty="0">
                <a:solidFill>
                  <a:prstClr val="white">
                    <a:lumMod val="50000"/>
                  </a:prstClr>
                </a:solidFill>
                <a:latin typeface="Calibri Light" panose="020F0302020204030204"/>
              </a:rPr>
              <a:t> </a:t>
            </a:r>
            <a:r>
              <a:rPr lang="en-US" sz="4400" dirty="0" err="1">
                <a:solidFill>
                  <a:prstClr val="white">
                    <a:lumMod val="50000"/>
                  </a:prstClr>
                </a:solidFill>
                <a:latin typeface="Calibri Light" panose="020F0302020204030204"/>
              </a:rPr>
              <a:t>volgen</a:t>
            </a:r>
            <a:endParaRPr lang="en-US" sz="4400" dirty="0">
              <a:solidFill>
                <a:prstClr val="white">
                  <a:lumMod val="50000"/>
                </a:prstClr>
              </a:solidFill>
              <a:latin typeface="Calibri Light" panose="020F0302020204030204"/>
            </a:endParaRPr>
          </a:p>
          <a:p>
            <a:pPr lvl="0">
              <a:lnSpc>
                <a:spcPct val="90000"/>
              </a:lnSpc>
              <a:spcBef>
                <a:spcPct val="0"/>
              </a:spcBef>
              <a:spcAft>
                <a:spcPts val="600"/>
              </a:spcAft>
            </a:pPr>
            <a:endParaRPr lang="en-US" sz="4400" dirty="0" err="1">
              <a:solidFill>
                <a:prstClr val="white">
                  <a:lumMod val="50000"/>
                </a:prstClr>
              </a:solidFill>
              <a:latin typeface="Calibri Light" panose="020F0302020204030204"/>
            </a:endParaRPr>
          </a:p>
        </p:txBody>
      </p:sp>
      <p:sp>
        <p:nvSpPr>
          <p:cNvPr id="21" name="Freeform: Shape 2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Afbeelding 8" descr="Afbeelding met water, buiten, berg, natuur&#10;&#10;Automatisch gegenereerde beschrijving">
            <a:extLst>
              <a:ext uri="{FF2B5EF4-FFF2-40B4-BE49-F238E27FC236}">
                <a16:creationId xmlns:a16="http://schemas.microsoft.com/office/drawing/2014/main" id="{5DF8735B-553A-AC47-B2AA-5AFBC8E372C8}"/>
              </a:ext>
            </a:extLst>
          </p:cNvPr>
          <p:cNvPicPr>
            <a:picLocks noChangeAspect="1"/>
          </p:cNvPicPr>
          <p:nvPr/>
        </p:nvPicPr>
        <p:blipFill rotWithShape="1">
          <a:blip r:embed="rId2"/>
          <a:srcRect l="17234" r="3104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Tree>
    <p:extLst>
      <p:ext uri="{BB962C8B-B14F-4D97-AF65-F5344CB8AC3E}">
        <p14:creationId xmlns:p14="http://schemas.microsoft.com/office/powerpoint/2010/main" val="2999648690"/>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6234330" y="803325"/>
            <a:ext cx="5314536" cy="1635075"/>
          </a:xfrm>
          <a:prstGeom prst="rect">
            <a:avLst/>
          </a:prstGeom>
        </p:spPr>
        <p:txBody>
          <a:bodyPr vert="horz" lIns="91440" tIns="45720" rIns="91440" bIns="45720" rtlCol="0" anchor="ctr">
            <a:normAutofit fontScale="925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white">
                    <a:lumMod val="50000"/>
                  </a:prstClr>
                </a:solidFill>
                <a:effectLst/>
                <a:uLnTx/>
                <a:uFillTx/>
                <a:latin typeface="Calibri Light" panose="020F0302020204030204"/>
                <a:ea typeface="+mn-ea"/>
                <a:cs typeface="+mn-cs"/>
              </a:rPr>
              <a:t>Is </a:t>
            </a:r>
            <a:r>
              <a:rPr kumimoji="0" lang="en-US" sz="4400" b="0" i="0" u="none" strike="noStrike" kern="1200" cap="none" spc="0" normalizeH="0" baseline="0" noProof="0" dirty="0" err="1">
                <a:ln>
                  <a:noFill/>
                </a:ln>
                <a:solidFill>
                  <a:prstClr val="white">
                    <a:lumMod val="50000"/>
                  </a:prstClr>
                </a:solidFill>
                <a:effectLst/>
                <a:uLnTx/>
                <a:uFillTx/>
                <a:latin typeface="Calibri Light" panose="020F0302020204030204"/>
                <a:ea typeface="+mn-ea"/>
                <a:cs typeface="+mn-cs"/>
              </a:rPr>
              <a:t>ook</a:t>
            </a:r>
            <a:r>
              <a:rPr kumimoji="0" lang="en-US" sz="4400" b="0" i="0" u="none" strike="noStrike" kern="1200" cap="none" spc="0" normalizeH="0" baseline="0" noProof="0" dirty="0">
                <a:ln>
                  <a:noFill/>
                </a:ln>
                <a:solidFill>
                  <a:prstClr val="white">
                    <a:lumMod val="50000"/>
                  </a:prstClr>
                </a:solidFill>
                <a:effectLst/>
                <a:uLnTx/>
                <a:uFillTx/>
                <a:latin typeface="Calibri Light" panose="020F0302020204030204"/>
                <a:ea typeface="+mn-ea"/>
                <a:cs typeface="+mn-cs"/>
              </a:rPr>
              <a:t>: </a:t>
            </a:r>
          </a:p>
          <a:p>
            <a:pPr lvl="0">
              <a:lnSpc>
                <a:spcPct val="90000"/>
              </a:lnSpc>
              <a:spcBef>
                <a:spcPct val="0"/>
              </a:spcBef>
              <a:spcAft>
                <a:spcPts val="600"/>
              </a:spcAft>
            </a:pPr>
            <a:r>
              <a:rPr lang="en-US" sz="4400" dirty="0" err="1">
                <a:solidFill>
                  <a:prstClr val="white">
                    <a:lumMod val="50000"/>
                  </a:prstClr>
                </a:solidFill>
                <a:latin typeface="Calibri Light" panose="020F0302020204030204"/>
              </a:rPr>
              <a:t>durven</a:t>
            </a:r>
            <a:r>
              <a:rPr lang="en-US" sz="4400" dirty="0">
                <a:solidFill>
                  <a:prstClr val="white">
                    <a:lumMod val="50000"/>
                  </a:prstClr>
                </a:solidFill>
                <a:latin typeface="Calibri Light" panose="020F0302020204030204"/>
              </a:rPr>
              <a:t> </a:t>
            </a:r>
            <a:r>
              <a:rPr lang="en-US" sz="4400" dirty="0" err="1">
                <a:solidFill>
                  <a:prstClr val="white">
                    <a:lumMod val="50000"/>
                  </a:prstClr>
                </a:solidFill>
                <a:latin typeface="Calibri Light" panose="020F0302020204030204"/>
              </a:rPr>
              <a:t>experimenteren</a:t>
            </a:r>
            <a:endParaRPr kumimoji="0" lang="en-US" sz="4400" b="0" i="0" u="none" strike="noStrike" kern="1200" cap="none" spc="0" normalizeH="0" baseline="0" noProof="0" dirty="0">
              <a:ln>
                <a:noFill/>
              </a:ln>
              <a:solidFill>
                <a:prstClr val="white">
                  <a:lumMod val="50000"/>
                </a:prstClr>
              </a:solidFill>
              <a:effectLst/>
              <a:uLnTx/>
              <a:uFillTx/>
              <a:latin typeface="Calibri Light" panose="020F0302020204030204"/>
              <a:ea typeface="+mn-ea"/>
              <a:cs typeface="+mn-cs"/>
            </a:endParaRPr>
          </a:p>
        </p:txBody>
      </p:sp>
      <p:sp>
        <p:nvSpPr>
          <p:cNvPr id="21" name="Freeform: Shape 2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Afbeelding 8" descr="Afbeelding met water, buiten, berg, natuur&#10;&#10;Automatisch gegenereerde beschrijving">
            <a:extLst>
              <a:ext uri="{FF2B5EF4-FFF2-40B4-BE49-F238E27FC236}">
                <a16:creationId xmlns:a16="http://schemas.microsoft.com/office/drawing/2014/main" id="{5DF8735B-553A-AC47-B2AA-5AFBC8E372C8}"/>
              </a:ext>
            </a:extLst>
          </p:cNvPr>
          <p:cNvPicPr>
            <a:picLocks noChangeAspect="1"/>
          </p:cNvPicPr>
          <p:nvPr/>
        </p:nvPicPr>
        <p:blipFill rotWithShape="1">
          <a:blip r:embed="rId2"/>
          <a:srcRect l="17234" r="3104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Tree>
    <p:extLst>
      <p:ext uri="{BB962C8B-B14F-4D97-AF65-F5344CB8AC3E}">
        <p14:creationId xmlns:p14="http://schemas.microsoft.com/office/powerpoint/2010/main" val="207665802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ACB4E"/>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804673" y="3320859"/>
            <a:ext cx="4524973" cy="2076333"/>
          </a:xfrm>
          <a:prstGeom prst="rect">
            <a:avLst/>
          </a:prstGeom>
        </p:spPr>
        <p:txBody>
          <a:bodyPr vert="horz" lIns="91440" tIns="45720" rIns="91440" bIns="45720" rtlCol="0" anchor="t">
            <a:normAutofit/>
          </a:bodyPr>
          <a:lstStyle/>
          <a:p>
            <a:pPr lvl="0">
              <a:lnSpc>
                <a:spcPct val="90000"/>
              </a:lnSpc>
              <a:spcBef>
                <a:spcPct val="0"/>
              </a:spcBef>
              <a:spcAft>
                <a:spcPts val="600"/>
              </a:spcAft>
            </a:pPr>
            <a:r>
              <a:rPr lang="en-US" sz="4400" dirty="0">
                <a:latin typeface="+mj-lt"/>
                <a:ea typeface="+mj-ea"/>
                <a:cs typeface="+mj-cs"/>
              </a:rPr>
              <a:t>Is </a:t>
            </a:r>
            <a:r>
              <a:rPr lang="en-US" sz="4400">
                <a:latin typeface="+mj-lt"/>
                <a:ea typeface="+mj-ea"/>
                <a:cs typeface="+mj-cs"/>
              </a:rPr>
              <a:t>ook</a:t>
            </a:r>
            <a:r>
              <a:rPr lang="en-US" sz="4400" dirty="0">
                <a:latin typeface="+mj-lt"/>
                <a:ea typeface="+mj-ea"/>
                <a:cs typeface="+mj-cs"/>
              </a:rPr>
              <a:t>:</a:t>
            </a:r>
          </a:p>
          <a:p>
            <a:pPr lvl="0">
              <a:lnSpc>
                <a:spcPct val="90000"/>
              </a:lnSpc>
              <a:spcBef>
                <a:spcPct val="0"/>
              </a:spcBef>
              <a:spcAft>
                <a:spcPts val="600"/>
              </a:spcAft>
            </a:pPr>
            <a:r>
              <a:rPr lang="en-US" sz="4400" dirty="0">
                <a:latin typeface="+mj-lt"/>
                <a:ea typeface="+mj-ea"/>
                <a:cs typeface="+mj-cs"/>
              </a:rPr>
              <a:t>Fan </a:t>
            </a:r>
            <a:r>
              <a:rPr lang="en-US" sz="4400">
                <a:latin typeface="+mj-lt"/>
                <a:ea typeface="+mj-ea"/>
                <a:cs typeface="+mj-cs"/>
              </a:rPr>
              <a:t>zijn</a:t>
            </a:r>
            <a:r>
              <a:rPr lang="en-US" sz="4400" dirty="0">
                <a:latin typeface="+mj-lt"/>
                <a:ea typeface="+mj-ea"/>
                <a:cs typeface="+mj-cs"/>
              </a:rPr>
              <a:t> van </a:t>
            </a:r>
            <a:r>
              <a:rPr lang="en-US" sz="4400">
                <a:latin typeface="+mj-lt"/>
                <a:ea typeface="+mj-ea"/>
                <a:cs typeface="+mj-cs"/>
              </a:rPr>
              <a:t>een</a:t>
            </a:r>
            <a:r>
              <a:rPr lang="en-US" sz="4400" dirty="0">
                <a:latin typeface="+mj-lt"/>
                <a:ea typeface="+mj-ea"/>
                <a:cs typeface="+mj-cs"/>
              </a:rPr>
              <a:t> influencer</a:t>
            </a:r>
          </a:p>
        </p:txBody>
      </p:sp>
      <p:sp>
        <p:nvSpPr>
          <p:cNvPr id="21" name="Freeform: Shape 2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Afbeelding 10" descr="Afbeelding met persoon, binnen, tafel, person&#10;&#10;Automatisch gegenereerde beschrijving">
            <a:extLst>
              <a:ext uri="{FF2B5EF4-FFF2-40B4-BE49-F238E27FC236}">
                <a16:creationId xmlns:a16="http://schemas.microsoft.com/office/drawing/2014/main" id="{C53DA5FE-07BC-E944-9BA8-EB73285A93C1}"/>
              </a:ext>
            </a:extLst>
          </p:cNvPr>
          <p:cNvPicPr>
            <a:picLocks noChangeAspect="1"/>
          </p:cNvPicPr>
          <p:nvPr/>
        </p:nvPicPr>
        <p:blipFill rotWithShape="1">
          <a:blip r:embed="rId2"/>
          <a:srcRect t="22835" r="-2" b="6572"/>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24003442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CB4E"/>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804673" y="3320859"/>
            <a:ext cx="4524973" cy="2076333"/>
          </a:xfrm>
          <a:prstGeom prst="rect">
            <a:avLst/>
          </a:prstGeom>
        </p:spPr>
        <p:txBody>
          <a:bodyPr vert="horz" lIns="91440" tIns="45720" rIns="91440" bIns="45720" rtlCol="0" anchor="t">
            <a:normAutofit fontScale="92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rPr>
              <a:t>Is </a:t>
            </a:r>
            <a:r>
              <a:rPr kumimoji="0" lang="en-US" sz="4400" b="0" i="0" u="none" strike="noStrike" kern="1200" cap="none" spc="0" normalizeH="0" baseline="0" noProof="0" dirty="0" err="1">
                <a:ln>
                  <a:noFill/>
                </a:ln>
                <a:solidFill>
                  <a:prstClr val="white"/>
                </a:solidFill>
                <a:effectLst/>
                <a:uLnTx/>
                <a:uFillTx/>
                <a:latin typeface="Calibri Light" panose="020F0302020204030204"/>
                <a:ea typeface="+mn-ea"/>
                <a:cs typeface="+mn-cs"/>
              </a:rPr>
              <a:t>ook</a:t>
            </a:r>
            <a:r>
              <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rPr>
              <a:t>:</a:t>
            </a:r>
          </a:p>
          <a:p>
            <a:pPr lvl="0">
              <a:lnSpc>
                <a:spcPct val="90000"/>
              </a:lnSpc>
              <a:spcBef>
                <a:spcPct val="0"/>
              </a:spcBef>
              <a:spcAft>
                <a:spcPts val="600"/>
              </a:spcAft>
            </a:pPr>
            <a:r>
              <a:rPr lang="en-US" sz="4400" dirty="0" err="1">
                <a:solidFill>
                  <a:prstClr val="white"/>
                </a:solidFill>
                <a:latin typeface="Calibri Light" panose="020F0302020204030204"/>
              </a:rPr>
              <a:t>Niet</a:t>
            </a:r>
            <a:r>
              <a:rPr lang="en-US" sz="4400" dirty="0">
                <a:solidFill>
                  <a:prstClr val="white"/>
                </a:solidFill>
                <a:latin typeface="Calibri Light" panose="020F0302020204030204"/>
              </a:rPr>
              <a:t> </a:t>
            </a:r>
            <a:r>
              <a:rPr lang="en-US" sz="4400" dirty="0" err="1">
                <a:solidFill>
                  <a:prstClr val="white"/>
                </a:solidFill>
                <a:latin typeface="Calibri Light" panose="020F0302020204030204"/>
              </a:rPr>
              <a:t>altijd</a:t>
            </a:r>
            <a:r>
              <a:rPr lang="en-US" sz="4400" dirty="0">
                <a:solidFill>
                  <a:prstClr val="white"/>
                </a:solidFill>
                <a:latin typeface="Calibri Light" panose="020F0302020204030204"/>
              </a:rPr>
              <a:t> </a:t>
            </a:r>
            <a:r>
              <a:rPr lang="en-US" sz="4400" dirty="0" err="1">
                <a:solidFill>
                  <a:prstClr val="white"/>
                </a:solidFill>
                <a:latin typeface="Calibri Light" panose="020F0302020204030204"/>
              </a:rPr>
              <a:t>streven</a:t>
            </a:r>
            <a:r>
              <a:rPr lang="en-US" sz="4400" dirty="0">
                <a:solidFill>
                  <a:prstClr val="white"/>
                </a:solidFill>
                <a:latin typeface="Calibri Light" panose="020F0302020204030204"/>
              </a:rPr>
              <a:t> </a:t>
            </a:r>
            <a:r>
              <a:rPr lang="en-US" sz="4400" dirty="0" err="1">
                <a:solidFill>
                  <a:prstClr val="white"/>
                </a:solidFill>
                <a:latin typeface="Calibri Light" panose="020F0302020204030204"/>
              </a:rPr>
              <a:t>naar</a:t>
            </a:r>
            <a:r>
              <a:rPr lang="en-US" sz="4400" dirty="0">
                <a:solidFill>
                  <a:prstClr val="white"/>
                </a:solidFill>
                <a:latin typeface="Calibri Light" panose="020F0302020204030204"/>
              </a:rPr>
              <a:t> </a:t>
            </a:r>
            <a:r>
              <a:rPr lang="en-US" sz="4400" dirty="0" err="1">
                <a:solidFill>
                  <a:prstClr val="white"/>
                </a:solidFill>
                <a:latin typeface="Calibri Light" panose="020F0302020204030204"/>
              </a:rPr>
              <a:t>een</a:t>
            </a:r>
            <a:r>
              <a:rPr lang="en-US" sz="4400" dirty="0">
                <a:solidFill>
                  <a:prstClr val="white"/>
                </a:solidFill>
                <a:latin typeface="Calibri Light" panose="020F0302020204030204"/>
              </a:rPr>
              <a:t> ‘</a:t>
            </a:r>
            <a:r>
              <a:rPr lang="en-US" sz="4400" dirty="0" err="1">
                <a:solidFill>
                  <a:prstClr val="white"/>
                </a:solidFill>
                <a:latin typeface="Calibri Light" panose="020F0302020204030204"/>
              </a:rPr>
              <a:t>veilige</a:t>
            </a:r>
            <a:r>
              <a:rPr lang="en-US" sz="4400" dirty="0">
                <a:solidFill>
                  <a:prstClr val="white"/>
                </a:solidFill>
                <a:latin typeface="Calibri Light" panose="020F0302020204030204"/>
              </a:rPr>
              <a:t>" </a:t>
            </a:r>
            <a:r>
              <a:rPr lang="en-US" sz="4400" dirty="0" err="1">
                <a:solidFill>
                  <a:prstClr val="white"/>
                </a:solidFill>
                <a:latin typeface="Calibri Light" panose="020F0302020204030204"/>
              </a:rPr>
              <a:t>leeromgeving</a:t>
            </a:r>
            <a:endParaRPr lang="en-US" sz="4400" dirty="0">
              <a:solidFill>
                <a:prstClr val="white"/>
              </a:solidFill>
              <a:latin typeface="Calibri Light" panose="020F0302020204030204"/>
            </a:endParaRPr>
          </a:p>
        </p:txBody>
      </p:sp>
      <p:sp>
        <p:nvSpPr>
          <p:cNvPr id="21" name="Freeform: Shape 2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Afbeelding 10" descr="Afbeelding met persoon, binnen, tafel, person&#10;&#10;Automatisch gegenereerde beschrijving">
            <a:extLst>
              <a:ext uri="{FF2B5EF4-FFF2-40B4-BE49-F238E27FC236}">
                <a16:creationId xmlns:a16="http://schemas.microsoft.com/office/drawing/2014/main" id="{C53DA5FE-07BC-E944-9BA8-EB73285A93C1}"/>
              </a:ext>
            </a:extLst>
          </p:cNvPr>
          <p:cNvPicPr>
            <a:picLocks noChangeAspect="1"/>
          </p:cNvPicPr>
          <p:nvPr/>
        </p:nvPicPr>
        <p:blipFill rotWithShape="1">
          <a:blip r:embed="rId2"/>
          <a:srcRect t="22835" r="-2" b="6572"/>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278136387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ACB4E"/>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804673" y="3320859"/>
            <a:ext cx="4524973" cy="2076333"/>
          </a:xfrm>
          <a:prstGeom prst="rect">
            <a:avLst/>
          </a:prstGeom>
        </p:spPr>
        <p:txBody>
          <a:bodyPr vert="horz" lIns="91440" tIns="45720" rIns="91440" bIns="45720" rtlCol="0" anchor="t">
            <a:normAutofit fontScale="92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rPr>
              <a:t>Is </a:t>
            </a:r>
            <a:r>
              <a:rPr kumimoji="0" lang="en-US" sz="4400" b="0" i="0" u="none" strike="noStrike" kern="1200" cap="none" spc="0" normalizeH="0" baseline="0" noProof="0" dirty="0" err="1">
                <a:ln>
                  <a:noFill/>
                </a:ln>
                <a:solidFill>
                  <a:prstClr val="white"/>
                </a:solidFill>
                <a:effectLst/>
                <a:uLnTx/>
                <a:uFillTx/>
                <a:latin typeface="Calibri Light" panose="020F0302020204030204"/>
                <a:ea typeface="+mn-ea"/>
                <a:cs typeface="+mn-cs"/>
              </a:rPr>
              <a:t>ook</a:t>
            </a:r>
            <a:r>
              <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rPr>
              <a:t>:</a:t>
            </a:r>
          </a:p>
          <a:p>
            <a:pPr lvl="0">
              <a:lnSpc>
                <a:spcPct val="90000"/>
              </a:lnSpc>
              <a:spcBef>
                <a:spcPct val="0"/>
              </a:spcBef>
              <a:spcAft>
                <a:spcPts val="600"/>
              </a:spcAft>
            </a:pPr>
            <a:r>
              <a:rPr lang="en-US" sz="4400" dirty="0" err="1">
                <a:solidFill>
                  <a:prstClr val="white"/>
                </a:solidFill>
                <a:latin typeface="Calibri Light" panose="020F0302020204030204"/>
              </a:rPr>
              <a:t>Niet</a:t>
            </a:r>
            <a:r>
              <a:rPr lang="en-US" sz="4400" dirty="0">
                <a:solidFill>
                  <a:prstClr val="white"/>
                </a:solidFill>
                <a:latin typeface="Calibri Light" panose="020F0302020204030204"/>
              </a:rPr>
              <a:t> van al je </a:t>
            </a:r>
            <a:r>
              <a:rPr lang="en-US" sz="4400" dirty="0" err="1">
                <a:solidFill>
                  <a:prstClr val="white"/>
                </a:solidFill>
                <a:latin typeface="Calibri Light" panose="020F0302020204030204"/>
              </a:rPr>
              <a:t>fouten</a:t>
            </a:r>
            <a:r>
              <a:rPr lang="en-US" sz="4400" dirty="0">
                <a:solidFill>
                  <a:prstClr val="white"/>
                </a:solidFill>
                <a:latin typeface="Calibri Light" panose="020F0302020204030204"/>
              </a:rPr>
              <a:t> </a:t>
            </a:r>
            <a:r>
              <a:rPr lang="en-US" sz="4400" dirty="0" err="1">
                <a:solidFill>
                  <a:prstClr val="white"/>
                </a:solidFill>
                <a:latin typeface="Calibri Light" panose="020F0302020204030204"/>
              </a:rPr>
              <a:t>hoeven</a:t>
            </a:r>
            <a:r>
              <a:rPr lang="en-US" sz="4400" dirty="0">
                <a:solidFill>
                  <a:prstClr val="white"/>
                </a:solidFill>
                <a:latin typeface="Calibri Light" panose="020F0302020204030204"/>
              </a:rPr>
              <a:t> </a:t>
            </a:r>
            <a:r>
              <a:rPr lang="en-US" sz="4400" dirty="0" err="1">
                <a:solidFill>
                  <a:prstClr val="white"/>
                </a:solidFill>
                <a:latin typeface="Calibri Light" panose="020F0302020204030204"/>
              </a:rPr>
              <a:t>leren</a:t>
            </a:r>
            <a:r>
              <a:rPr lang="en-US" sz="4400" dirty="0">
                <a:solidFill>
                  <a:prstClr val="white"/>
                </a:solidFill>
                <a:latin typeface="Calibri Light" panose="020F0302020204030204"/>
              </a:rPr>
              <a:t>, </a:t>
            </a:r>
            <a:r>
              <a:rPr lang="en-US" sz="4400" dirty="0" err="1">
                <a:solidFill>
                  <a:prstClr val="white"/>
                </a:solidFill>
                <a:latin typeface="Calibri Light" panose="020F0302020204030204"/>
              </a:rPr>
              <a:t>wel</a:t>
            </a:r>
            <a:r>
              <a:rPr lang="en-US" sz="4400" dirty="0">
                <a:solidFill>
                  <a:prstClr val="white"/>
                </a:solidFill>
                <a:latin typeface="Calibri Light" panose="020F0302020204030204"/>
              </a:rPr>
              <a:t> van al je </a:t>
            </a:r>
            <a:r>
              <a:rPr lang="en-US" sz="4400" dirty="0" err="1">
                <a:solidFill>
                  <a:prstClr val="white"/>
                </a:solidFill>
                <a:latin typeface="Calibri Light" panose="020F0302020204030204"/>
              </a:rPr>
              <a:t>successen</a:t>
            </a:r>
            <a:endParaRPr lang="en-US" sz="4400" dirty="0">
              <a:solidFill>
                <a:prstClr val="white"/>
              </a:solidFill>
              <a:latin typeface="Calibri Light" panose="020F0302020204030204"/>
            </a:endParaRPr>
          </a:p>
        </p:txBody>
      </p:sp>
      <p:sp>
        <p:nvSpPr>
          <p:cNvPr id="21" name="Freeform: Shape 2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Afbeelding 10" descr="Afbeelding met persoon, binnen, tafel, person&#10;&#10;Automatisch gegenereerde beschrijving">
            <a:extLst>
              <a:ext uri="{FF2B5EF4-FFF2-40B4-BE49-F238E27FC236}">
                <a16:creationId xmlns:a16="http://schemas.microsoft.com/office/drawing/2014/main" id="{C53DA5FE-07BC-E944-9BA8-EB73285A93C1}"/>
              </a:ext>
            </a:extLst>
          </p:cNvPr>
          <p:cNvPicPr>
            <a:picLocks noChangeAspect="1"/>
          </p:cNvPicPr>
          <p:nvPr/>
        </p:nvPicPr>
        <p:blipFill rotWithShape="1">
          <a:blip r:embed="rId2"/>
          <a:srcRect t="22835" r="-2" b="6572"/>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166288527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ACB4E"/>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804673" y="3320859"/>
            <a:ext cx="4524973" cy="2076333"/>
          </a:xfrm>
          <a:prstGeom prst="rect">
            <a:avLst/>
          </a:prstGeom>
        </p:spPr>
        <p:txBody>
          <a:bodyPr vert="horz" lIns="91440" tIns="45720" rIns="91440" bIns="45720" rtlCol="0" anchor="t">
            <a:normAutofit fontScale="925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rPr>
              <a:t>Is </a:t>
            </a:r>
            <a:r>
              <a:rPr kumimoji="0" lang="en-US" sz="4400" b="0" i="0" u="none" strike="noStrike" kern="1200" cap="none" spc="0" normalizeH="0" baseline="0" noProof="0" dirty="0" err="1">
                <a:ln>
                  <a:noFill/>
                </a:ln>
                <a:solidFill>
                  <a:prstClr val="white"/>
                </a:solidFill>
                <a:effectLst/>
                <a:uLnTx/>
                <a:uFillTx/>
                <a:latin typeface="Calibri Light" panose="020F0302020204030204"/>
                <a:ea typeface="+mn-ea"/>
                <a:cs typeface="+mn-cs"/>
              </a:rPr>
              <a:t>ook</a:t>
            </a:r>
            <a:r>
              <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rPr>
              <a:t>:</a:t>
            </a:r>
          </a:p>
          <a:p>
            <a:pPr lvl="0">
              <a:lnSpc>
                <a:spcPct val="90000"/>
              </a:lnSpc>
              <a:spcBef>
                <a:spcPct val="0"/>
              </a:spcBef>
              <a:spcAft>
                <a:spcPts val="600"/>
              </a:spcAft>
            </a:pPr>
            <a:r>
              <a:rPr lang="en-US" sz="4400" dirty="0">
                <a:solidFill>
                  <a:prstClr val="white"/>
                </a:solidFill>
                <a:latin typeface="Calibri Light" panose="020F0302020204030204"/>
              </a:rPr>
              <a:t>Op </a:t>
            </a:r>
            <a:r>
              <a:rPr lang="en-US" sz="4400" dirty="0" err="1">
                <a:solidFill>
                  <a:prstClr val="white"/>
                </a:solidFill>
                <a:latin typeface="Calibri Light" panose="020F0302020204030204"/>
              </a:rPr>
              <a:t>zoek</a:t>
            </a:r>
            <a:r>
              <a:rPr lang="en-US" sz="4400" dirty="0">
                <a:solidFill>
                  <a:prstClr val="white"/>
                </a:solidFill>
                <a:latin typeface="Calibri Light" panose="020F0302020204030204"/>
              </a:rPr>
              <a:t> </a:t>
            </a:r>
            <a:r>
              <a:rPr lang="en-US" sz="4400" dirty="0" err="1">
                <a:solidFill>
                  <a:prstClr val="white"/>
                </a:solidFill>
                <a:latin typeface="Calibri Light" panose="020F0302020204030204"/>
              </a:rPr>
              <a:t>zijn</a:t>
            </a:r>
            <a:r>
              <a:rPr lang="en-US" sz="4400" dirty="0">
                <a:solidFill>
                  <a:prstClr val="white"/>
                </a:solidFill>
                <a:latin typeface="Calibri Light" panose="020F0302020204030204"/>
              </a:rPr>
              <a:t> </a:t>
            </a:r>
            <a:r>
              <a:rPr lang="en-US" sz="4400" dirty="0" err="1">
                <a:solidFill>
                  <a:prstClr val="white"/>
                </a:solidFill>
                <a:latin typeface="Calibri Light" panose="020F0302020204030204"/>
              </a:rPr>
              <a:t>naar</a:t>
            </a:r>
            <a:r>
              <a:rPr lang="en-US" sz="4400" dirty="0">
                <a:solidFill>
                  <a:prstClr val="white"/>
                </a:solidFill>
                <a:latin typeface="Calibri Light" panose="020F0302020204030204"/>
              </a:rPr>
              <a:t> </a:t>
            </a:r>
            <a:r>
              <a:rPr lang="en-US" sz="4400" dirty="0" err="1">
                <a:solidFill>
                  <a:prstClr val="white"/>
                </a:solidFill>
                <a:latin typeface="Calibri Light" panose="020F0302020204030204"/>
              </a:rPr>
              <a:t>goede</a:t>
            </a:r>
            <a:r>
              <a:rPr lang="en-US" sz="4400" dirty="0">
                <a:solidFill>
                  <a:prstClr val="white"/>
                </a:solidFill>
                <a:latin typeface="Calibri Light" panose="020F0302020204030204"/>
              </a:rPr>
              <a:t> </a:t>
            </a:r>
            <a:r>
              <a:rPr lang="en-US" sz="4400" dirty="0" err="1">
                <a:solidFill>
                  <a:prstClr val="white"/>
                </a:solidFill>
                <a:latin typeface="Calibri Light" panose="020F0302020204030204"/>
              </a:rPr>
              <a:t>voorbeelden</a:t>
            </a:r>
            <a:endParaRPr lang="en-US" sz="4400" dirty="0">
              <a:solidFill>
                <a:prstClr val="white"/>
              </a:solidFill>
              <a:latin typeface="Calibri Light" panose="020F0302020204030204"/>
            </a:endParaRPr>
          </a:p>
        </p:txBody>
      </p:sp>
      <p:sp>
        <p:nvSpPr>
          <p:cNvPr id="21" name="Freeform: Shape 2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Afbeelding 10" descr="Afbeelding met persoon, binnen, tafel, person&#10;&#10;Automatisch gegenereerde beschrijving">
            <a:extLst>
              <a:ext uri="{FF2B5EF4-FFF2-40B4-BE49-F238E27FC236}">
                <a16:creationId xmlns:a16="http://schemas.microsoft.com/office/drawing/2014/main" id="{C53DA5FE-07BC-E944-9BA8-EB73285A93C1}"/>
              </a:ext>
            </a:extLst>
          </p:cNvPr>
          <p:cNvPicPr>
            <a:picLocks noChangeAspect="1"/>
          </p:cNvPicPr>
          <p:nvPr/>
        </p:nvPicPr>
        <p:blipFill rotWithShape="1">
          <a:blip r:embed="rId2"/>
          <a:srcRect t="22835" r="-2" b="6572"/>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41749221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ACB4E"/>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804673" y="3320859"/>
            <a:ext cx="4524973" cy="2076333"/>
          </a:xfrm>
          <a:prstGeom prst="rect">
            <a:avLst/>
          </a:prstGeom>
        </p:spPr>
        <p:txBody>
          <a:bodyPr vert="horz" lIns="91440" tIns="45720" rIns="91440" bIns="45720" rtlCol="0" anchor="t">
            <a:normAutofit fontScale="925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rPr>
              <a:t>Is </a:t>
            </a:r>
            <a:r>
              <a:rPr kumimoji="0" lang="en-US" sz="4400" b="0" i="0" u="none" strike="noStrike" kern="1200" cap="none" spc="0" normalizeH="0" baseline="0" noProof="0" dirty="0" err="1">
                <a:ln>
                  <a:noFill/>
                </a:ln>
                <a:solidFill>
                  <a:prstClr val="white"/>
                </a:solidFill>
                <a:effectLst/>
                <a:uLnTx/>
                <a:uFillTx/>
                <a:latin typeface="Calibri Light" panose="020F0302020204030204"/>
                <a:ea typeface="+mn-ea"/>
                <a:cs typeface="+mn-cs"/>
              </a:rPr>
              <a:t>ook</a:t>
            </a:r>
            <a:r>
              <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Calibri Light" panose="020F0302020204030204"/>
                <a:ea typeface="+mn-ea"/>
                <a:cs typeface="+mn-cs"/>
              </a:rPr>
              <a:t>Gewoon</a:t>
            </a:r>
            <a:r>
              <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Light" panose="020F0302020204030204"/>
                <a:ea typeface="+mn-ea"/>
                <a:cs typeface="+mn-cs"/>
              </a:rPr>
              <a:t>overnemen</a:t>
            </a:r>
            <a:r>
              <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rPr>
              <a:t> wat </a:t>
            </a:r>
            <a:r>
              <a:rPr kumimoji="0" lang="en-US" sz="4400" b="0" i="0" u="none" strike="noStrike" kern="1200" cap="none" spc="0" normalizeH="0" baseline="0" noProof="0" dirty="0" err="1">
                <a:ln>
                  <a:noFill/>
                </a:ln>
                <a:solidFill>
                  <a:prstClr val="white"/>
                </a:solidFill>
                <a:effectLst/>
                <a:uLnTx/>
                <a:uFillTx/>
                <a:latin typeface="Calibri Light" panose="020F0302020204030204"/>
                <a:ea typeface="+mn-ea"/>
                <a:cs typeface="+mn-cs"/>
              </a:rPr>
              <a:t>werkt</a:t>
            </a:r>
            <a:endPar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1" name="Freeform: Shape 2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Afbeelding 10" descr="Afbeelding met persoon, binnen, tafel, person&#10;&#10;Automatisch gegenereerde beschrijving">
            <a:extLst>
              <a:ext uri="{FF2B5EF4-FFF2-40B4-BE49-F238E27FC236}">
                <a16:creationId xmlns:a16="http://schemas.microsoft.com/office/drawing/2014/main" id="{C53DA5FE-07BC-E944-9BA8-EB73285A93C1}"/>
              </a:ext>
            </a:extLst>
          </p:cNvPr>
          <p:cNvPicPr>
            <a:picLocks noChangeAspect="1"/>
          </p:cNvPicPr>
          <p:nvPr/>
        </p:nvPicPr>
        <p:blipFill rotWithShape="1">
          <a:blip r:embed="rId2"/>
          <a:srcRect t="22835" r="-2" b="6572"/>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2092601908"/>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301B"/>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7464614" y="1783959"/>
            <a:ext cx="4087306" cy="2889114"/>
          </a:xfrm>
          <a:prstGeom prst="rect">
            <a:avLst/>
          </a:prstGeom>
        </p:spPr>
        <p:txBody>
          <a:bodyPr vert="horz" lIns="91440" tIns="45720" rIns="91440" bIns="45720" rtlCol="0" anchor="b">
            <a:normAutofit/>
          </a:bodyPr>
          <a:lstStyle/>
          <a:p>
            <a:pPr lvl="0">
              <a:lnSpc>
                <a:spcPct val="90000"/>
              </a:lnSpc>
              <a:spcBef>
                <a:spcPct val="0"/>
              </a:spcBef>
              <a:spcAft>
                <a:spcPts val="600"/>
              </a:spcAft>
            </a:pPr>
            <a:r>
              <a:rPr lang="en-US" sz="3800" dirty="0" err="1">
                <a:latin typeface="+mj-lt"/>
                <a:ea typeface="+mj-ea"/>
                <a:cs typeface="+mj-cs"/>
              </a:rPr>
              <a:t>Liefde</a:t>
            </a:r>
            <a:r>
              <a:rPr lang="en-US" sz="3800" dirty="0">
                <a:latin typeface="+mj-lt"/>
                <a:ea typeface="+mj-ea"/>
                <a:cs typeface="+mj-cs"/>
              </a:rPr>
              <a:t> </a:t>
            </a:r>
            <a:r>
              <a:rPr lang="en-US" sz="3800" dirty="0" err="1">
                <a:latin typeface="+mj-lt"/>
                <a:ea typeface="+mj-ea"/>
                <a:cs typeface="+mj-cs"/>
              </a:rPr>
              <a:t>voor</a:t>
            </a:r>
            <a:r>
              <a:rPr lang="en-US" sz="3800" dirty="0">
                <a:latin typeface="+mj-lt"/>
                <a:ea typeface="+mj-ea"/>
                <a:cs typeface="+mj-cs"/>
              </a:rPr>
              <a:t> </a:t>
            </a:r>
            <a:r>
              <a:rPr lang="en-US" sz="3800" dirty="0" err="1">
                <a:latin typeface="+mj-lt"/>
                <a:ea typeface="+mj-ea"/>
                <a:cs typeface="+mj-cs"/>
              </a:rPr>
              <a:t>leren</a:t>
            </a:r>
            <a:r>
              <a:rPr lang="en-US" sz="3800" dirty="0">
                <a:latin typeface="+mj-lt"/>
                <a:ea typeface="+mj-ea"/>
                <a:cs typeface="+mj-cs"/>
              </a:rPr>
              <a:t> </a:t>
            </a:r>
            <a:br>
              <a:rPr lang="en-US" sz="3800" dirty="0">
                <a:latin typeface="+mj-lt"/>
                <a:ea typeface="+mj-ea"/>
                <a:cs typeface="+mj-cs"/>
              </a:rPr>
            </a:br>
            <a:r>
              <a:rPr lang="en-US" sz="3800" dirty="0">
                <a:latin typeface="+mj-lt"/>
                <a:ea typeface="+mj-ea"/>
                <a:cs typeface="+mj-cs"/>
              </a:rPr>
              <a:t>is </a:t>
            </a:r>
            <a:r>
              <a:rPr lang="en-US" sz="3800" dirty="0" err="1">
                <a:latin typeface="+mj-lt"/>
                <a:ea typeface="+mj-ea"/>
                <a:cs typeface="+mj-cs"/>
              </a:rPr>
              <a:t>ook</a:t>
            </a:r>
            <a:r>
              <a:rPr lang="en-US" sz="3800" dirty="0">
                <a:latin typeface="+mj-lt"/>
                <a:ea typeface="+mj-ea"/>
                <a:cs typeface="+mj-cs"/>
              </a:rPr>
              <a:t>:</a:t>
            </a:r>
          </a:p>
          <a:p>
            <a:pPr lvl="0">
              <a:lnSpc>
                <a:spcPct val="90000"/>
              </a:lnSpc>
              <a:spcBef>
                <a:spcPct val="0"/>
              </a:spcBef>
              <a:spcAft>
                <a:spcPts val="600"/>
              </a:spcAft>
            </a:pPr>
            <a:endParaRPr lang="en-US" sz="3800" dirty="0">
              <a:latin typeface="+mj-lt"/>
              <a:ea typeface="+mj-ea"/>
              <a:cs typeface="+mj-cs"/>
            </a:endParaRPr>
          </a:p>
          <a:p>
            <a:pPr lvl="0">
              <a:lnSpc>
                <a:spcPct val="90000"/>
              </a:lnSpc>
              <a:spcBef>
                <a:spcPct val="0"/>
              </a:spcBef>
              <a:spcAft>
                <a:spcPts val="600"/>
              </a:spcAft>
            </a:pPr>
            <a:r>
              <a:rPr lang="en-US" sz="3800" dirty="0" err="1">
                <a:latin typeface="+mj-lt"/>
                <a:ea typeface="+mj-ea"/>
                <a:cs typeface="+mj-cs"/>
              </a:rPr>
              <a:t>Mensen</a:t>
            </a:r>
            <a:r>
              <a:rPr lang="en-US" sz="3800" dirty="0">
                <a:latin typeface="+mj-lt"/>
                <a:ea typeface="+mj-ea"/>
                <a:cs typeface="+mj-cs"/>
              </a:rPr>
              <a:t> met </a:t>
            </a:r>
            <a:r>
              <a:rPr lang="en-US" sz="3800" dirty="0" err="1">
                <a:latin typeface="+mj-lt"/>
                <a:ea typeface="+mj-ea"/>
                <a:cs typeface="+mj-cs"/>
              </a:rPr>
              <a:t>elkaar</a:t>
            </a:r>
            <a:r>
              <a:rPr lang="en-US" sz="3800" dirty="0">
                <a:latin typeface="+mj-lt"/>
                <a:ea typeface="+mj-ea"/>
                <a:cs typeface="+mj-cs"/>
              </a:rPr>
              <a:t> </a:t>
            </a:r>
            <a:r>
              <a:rPr lang="en-US" sz="3800" dirty="0" err="1">
                <a:latin typeface="+mj-lt"/>
                <a:ea typeface="+mj-ea"/>
                <a:cs typeface="+mj-cs"/>
              </a:rPr>
              <a:t>verbinden</a:t>
            </a:r>
            <a:endParaRPr lang="en-US" sz="3800" dirty="0">
              <a:latin typeface="+mj-lt"/>
              <a:ea typeface="+mj-ea"/>
              <a:cs typeface="+mj-cs"/>
            </a:endParaRPr>
          </a:p>
        </p:txBody>
      </p:sp>
      <p:sp>
        <p:nvSpPr>
          <p:cNvPr id="19" name="Freeform: Shape 1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Afbeelding 6" descr="Afbeelding met gras, buiten, kind, jong&#10;&#10;Automatisch gegenereerde beschrijving">
            <a:extLst>
              <a:ext uri="{FF2B5EF4-FFF2-40B4-BE49-F238E27FC236}">
                <a16:creationId xmlns:a16="http://schemas.microsoft.com/office/drawing/2014/main" id="{B38A885E-E9FC-014F-B259-ED160D185D22}"/>
              </a:ext>
            </a:extLst>
          </p:cNvPr>
          <p:cNvPicPr>
            <a:picLocks noChangeAspect="1"/>
          </p:cNvPicPr>
          <p:nvPr/>
        </p:nvPicPr>
        <p:blipFill rotWithShape="1">
          <a:blip r:embed="rId2"/>
          <a:srcRect l="20390" r="11199"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3" name="Tekstvak 2">
            <a:extLst>
              <a:ext uri="{FF2B5EF4-FFF2-40B4-BE49-F238E27FC236}">
                <a16:creationId xmlns:a16="http://schemas.microsoft.com/office/drawing/2014/main" id="{874232E1-6EFF-4643-AF58-C3DE9E82F4A6}"/>
              </a:ext>
            </a:extLst>
          </p:cNvPr>
          <p:cNvSpPr txBox="1"/>
          <p:nvPr/>
        </p:nvSpPr>
        <p:spPr>
          <a:xfrm>
            <a:off x="7621031" y="1774372"/>
            <a:ext cx="4062642" cy="2754086"/>
          </a:xfrm>
          <a:prstGeom prst="rect">
            <a:avLst/>
          </a:prstGeom>
        </p:spPr>
        <p:txBody>
          <a:bodyPr vert="horz" lIns="91440" tIns="45720" rIns="91440" bIns="45720" rtlCol="0" anchor="t">
            <a:normAutofit/>
          </a:bodyPr>
          <a:lstStyle/>
          <a:p>
            <a:pPr>
              <a:lnSpc>
                <a:spcPct val="90000"/>
              </a:lnSpc>
              <a:spcAft>
                <a:spcPts val="600"/>
              </a:spcAft>
            </a:pPr>
            <a:endParaRPr lang="en-US" i="1" dirty="0"/>
          </a:p>
        </p:txBody>
      </p:sp>
    </p:spTree>
    <p:extLst>
      <p:ext uri="{BB962C8B-B14F-4D97-AF65-F5344CB8AC3E}">
        <p14:creationId xmlns:p14="http://schemas.microsoft.com/office/powerpoint/2010/main" val="291886079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3301B"/>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gras, buiten, kind, jong&#10;&#10;Automatisch gegenereerde beschrijving">
            <a:extLst>
              <a:ext uri="{FF2B5EF4-FFF2-40B4-BE49-F238E27FC236}">
                <a16:creationId xmlns:a16="http://schemas.microsoft.com/office/drawing/2014/main" id="{B38A885E-E9FC-014F-B259-ED160D185D22}"/>
              </a:ext>
            </a:extLst>
          </p:cNvPr>
          <p:cNvPicPr>
            <a:picLocks noChangeAspect="1"/>
          </p:cNvPicPr>
          <p:nvPr/>
        </p:nvPicPr>
        <p:blipFill rotWithShape="1">
          <a:blip r:embed="rId2"/>
          <a:srcRect l="25278" r="16087"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Rechthoek 3">
            <a:extLst>
              <a:ext uri="{FF2B5EF4-FFF2-40B4-BE49-F238E27FC236}">
                <a16:creationId xmlns:a16="http://schemas.microsoft.com/office/drawing/2014/main" id="{86577337-E577-BE48-BDD1-DE05854EAC64}"/>
              </a:ext>
            </a:extLst>
          </p:cNvPr>
          <p:cNvSpPr/>
          <p:nvPr/>
        </p:nvSpPr>
        <p:spPr>
          <a:xfrm>
            <a:off x="6679600" y="2190664"/>
            <a:ext cx="5004073" cy="3181684"/>
          </a:xfrm>
          <a:prstGeom prst="rect">
            <a:avLst/>
          </a:prstGeom>
        </p:spPr>
        <p:txBody>
          <a:bodyPr vert="horz" lIns="91440" tIns="45720" rIns="91440" bIns="45720" rtlCol="0" anchor="t">
            <a:normAutofit fontScale="92500" lnSpcReduction="10000"/>
          </a:bodyPr>
          <a:lstStyle/>
          <a:p>
            <a:pPr marR="0" fontAlgn="auto">
              <a:spcBef>
                <a:spcPct val="0"/>
              </a:spcBef>
              <a:spcAft>
                <a:spcPts val="600"/>
              </a:spcAft>
              <a:buClrTx/>
              <a:buSzTx/>
              <a:tabLst/>
              <a:defRPr/>
            </a:pPr>
            <a:r>
              <a:rPr lang="en-US" sz="3800" dirty="0" err="1">
                <a:latin typeface="+mj-lt"/>
                <a:ea typeface="+mj-ea"/>
                <a:cs typeface="+mj-cs"/>
              </a:rPr>
              <a:t>Liefde</a:t>
            </a:r>
            <a:r>
              <a:rPr lang="en-US" sz="3800" dirty="0">
                <a:latin typeface="+mj-lt"/>
                <a:ea typeface="+mj-ea"/>
                <a:cs typeface="+mj-cs"/>
              </a:rPr>
              <a:t> </a:t>
            </a:r>
            <a:r>
              <a:rPr lang="en-US" sz="3800" dirty="0" err="1">
                <a:latin typeface="+mj-lt"/>
                <a:ea typeface="+mj-ea"/>
                <a:cs typeface="+mj-cs"/>
              </a:rPr>
              <a:t>voor</a:t>
            </a:r>
            <a:r>
              <a:rPr lang="en-US" sz="3800" dirty="0">
                <a:latin typeface="+mj-lt"/>
                <a:ea typeface="+mj-ea"/>
                <a:cs typeface="+mj-cs"/>
              </a:rPr>
              <a:t> </a:t>
            </a:r>
            <a:r>
              <a:rPr lang="en-US" sz="3800" dirty="0" err="1">
                <a:latin typeface="+mj-lt"/>
                <a:ea typeface="+mj-ea"/>
                <a:cs typeface="+mj-cs"/>
              </a:rPr>
              <a:t>leren</a:t>
            </a:r>
            <a:r>
              <a:rPr lang="en-US" sz="3800" dirty="0">
                <a:latin typeface="+mj-lt"/>
                <a:ea typeface="+mj-ea"/>
                <a:cs typeface="+mj-cs"/>
              </a:rPr>
              <a:t> </a:t>
            </a:r>
            <a:br>
              <a:rPr lang="en-US" sz="3800" dirty="0">
                <a:latin typeface="+mj-lt"/>
                <a:ea typeface="+mj-ea"/>
                <a:cs typeface="+mj-cs"/>
              </a:rPr>
            </a:br>
            <a:r>
              <a:rPr lang="en-US" sz="3800" dirty="0">
                <a:latin typeface="+mj-lt"/>
                <a:ea typeface="+mj-ea"/>
                <a:cs typeface="+mj-cs"/>
              </a:rPr>
              <a:t>is </a:t>
            </a:r>
            <a:r>
              <a:rPr lang="en-US" sz="3800" dirty="0" err="1">
                <a:latin typeface="+mj-lt"/>
                <a:ea typeface="+mj-ea"/>
                <a:cs typeface="+mj-cs"/>
              </a:rPr>
              <a:t>ook</a:t>
            </a:r>
            <a:r>
              <a:rPr lang="en-US" sz="3800" dirty="0">
                <a:latin typeface="+mj-lt"/>
                <a:ea typeface="+mj-ea"/>
                <a:cs typeface="+mj-cs"/>
              </a:rPr>
              <a:t>:</a:t>
            </a:r>
          </a:p>
          <a:p>
            <a:pPr marR="0" fontAlgn="auto">
              <a:spcBef>
                <a:spcPct val="0"/>
              </a:spcBef>
              <a:spcAft>
                <a:spcPts val="600"/>
              </a:spcAft>
              <a:buClrTx/>
              <a:buSzTx/>
              <a:tabLst/>
              <a:defRPr/>
            </a:pPr>
            <a:endParaRPr lang="en-US" sz="3800" dirty="0">
              <a:latin typeface="+mj-lt"/>
              <a:ea typeface="+mj-ea"/>
              <a:cs typeface="+mj-cs"/>
            </a:endParaRPr>
          </a:p>
          <a:p>
            <a:pPr>
              <a:spcBef>
                <a:spcPct val="0"/>
              </a:spcBef>
              <a:spcAft>
                <a:spcPts val="600"/>
              </a:spcAft>
            </a:pPr>
            <a:r>
              <a:rPr lang="en-US" sz="3800" dirty="0" err="1">
                <a:latin typeface="+mj-lt"/>
                <a:ea typeface="+mj-ea"/>
                <a:cs typeface="+mj-cs"/>
              </a:rPr>
              <a:t>Samenwerking</a:t>
            </a:r>
            <a:r>
              <a:rPr lang="en-US" sz="3800" dirty="0">
                <a:latin typeface="+mj-lt"/>
                <a:ea typeface="+mj-ea"/>
                <a:cs typeface="+mj-cs"/>
              </a:rPr>
              <a:t> </a:t>
            </a:r>
            <a:r>
              <a:rPr lang="en-US" sz="3800" dirty="0" err="1">
                <a:latin typeface="+mj-lt"/>
                <a:ea typeface="+mj-ea"/>
                <a:cs typeface="+mj-cs"/>
              </a:rPr>
              <a:t>verbeteren</a:t>
            </a:r>
            <a:r>
              <a:rPr lang="en-US" sz="3800" dirty="0">
                <a:latin typeface="+mj-lt"/>
                <a:ea typeface="+mj-ea"/>
                <a:cs typeface="+mj-cs"/>
              </a:rPr>
              <a:t> door </a:t>
            </a:r>
            <a:r>
              <a:rPr lang="en-US" sz="3800" dirty="0" err="1">
                <a:latin typeface="+mj-lt"/>
                <a:ea typeface="+mj-ea"/>
                <a:cs typeface="+mj-cs"/>
              </a:rPr>
              <a:t>elkaars</a:t>
            </a:r>
            <a:r>
              <a:rPr lang="en-US" sz="3800" dirty="0">
                <a:latin typeface="+mj-lt"/>
                <a:ea typeface="+mj-ea"/>
                <a:cs typeface="+mj-cs"/>
              </a:rPr>
              <a:t> </a:t>
            </a:r>
            <a:r>
              <a:rPr lang="en-US" sz="3800" dirty="0" err="1">
                <a:latin typeface="+mj-lt"/>
                <a:ea typeface="+mj-ea"/>
                <a:cs typeface="+mj-cs"/>
              </a:rPr>
              <a:t>leren</a:t>
            </a:r>
            <a:r>
              <a:rPr lang="en-US" sz="3800" dirty="0">
                <a:latin typeface="+mj-lt"/>
                <a:ea typeface="+mj-ea"/>
                <a:cs typeface="+mj-cs"/>
              </a:rPr>
              <a:t> </a:t>
            </a:r>
            <a:r>
              <a:rPr lang="en-US" sz="3800" dirty="0" err="1">
                <a:latin typeface="+mj-lt"/>
                <a:ea typeface="+mj-ea"/>
                <a:cs typeface="+mj-cs"/>
              </a:rPr>
              <a:t>te</a:t>
            </a:r>
            <a:r>
              <a:rPr lang="en-US" sz="3800" dirty="0">
                <a:latin typeface="+mj-lt"/>
                <a:ea typeface="+mj-ea"/>
                <a:cs typeface="+mj-cs"/>
              </a:rPr>
              <a:t> </a:t>
            </a:r>
            <a:r>
              <a:rPr lang="en-US" sz="3800" dirty="0" err="1">
                <a:latin typeface="+mj-lt"/>
                <a:ea typeface="+mj-ea"/>
                <a:cs typeface="+mj-cs"/>
              </a:rPr>
              <a:t>doorgronden</a:t>
            </a:r>
            <a:endParaRPr lang="en-US" sz="3800" dirty="0">
              <a:latin typeface="+mj-lt"/>
              <a:ea typeface="+mj-ea"/>
              <a:cs typeface="+mj-cs"/>
            </a:endParaRPr>
          </a:p>
        </p:txBody>
      </p:sp>
      <p:sp>
        <p:nvSpPr>
          <p:cNvPr id="3" name="Tekstvak 2">
            <a:extLst>
              <a:ext uri="{FF2B5EF4-FFF2-40B4-BE49-F238E27FC236}">
                <a16:creationId xmlns:a16="http://schemas.microsoft.com/office/drawing/2014/main" id="{874232E1-6EFF-4643-AF58-C3DE9E82F4A6}"/>
              </a:ext>
            </a:extLst>
          </p:cNvPr>
          <p:cNvSpPr txBox="1"/>
          <p:nvPr/>
        </p:nvSpPr>
        <p:spPr>
          <a:xfrm>
            <a:off x="7621031" y="1774372"/>
            <a:ext cx="4062642" cy="2754086"/>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24622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descr="Afbeelding met object&#10;&#10;Automatisch gegenereerde beschrijving">
            <a:extLst>
              <a:ext uri="{FF2B5EF4-FFF2-40B4-BE49-F238E27FC236}">
                <a16:creationId xmlns:a16="http://schemas.microsoft.com/office/drawing/2014/main" id="{8B5D54E5-8401-A34F-ABC2-7BFC440E1B65}"/>
              </a:ext>
            </a:extLst>
          </p:cNvPr>
          <p:cNvPicPr>
            <a:picLocks noGrp="1" noChangeAspect="1"/>
          </p:cNvPicPr>
          <p:nvPr>
            <p:ph idx="1"/>
          </p:nvPr>
        </p:nvPicPr>
        <p:blipFill rotWithShape="1">
          <a:blip r:embed="rId2"/>
          <a:srcRect l="9091" t="23391"/>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7729927-9E11-8C49-B9A3-BCDD02E8A660}"/>
              </a:ext>
            </a:extLst>
          </p:cNvPr>
          <p:cNvSpPr>
            <a:spLocks noGrp="1"/>
          </p:cNvSpPr>
          <p:nvPr>
            <p:ph type="title"/>
          </p:nvPr>
        </p:nvSpPr>
        <p:spPr>
          <a:xfrm>
            <a:off x="7851031" y="632990"/>
            <a:ext cx="4062643" cy="1043409"/>
          </a:xfrm>
        </p:spPr>
        <p:txBody>
          <a:bodyPr vert="horz" lIns="91440" tIns="45720" rIns="91440" bIns="45720" rtlCol="0" anchor="ctr">
            <a:normAutofit fontScale="90000"/>
          </a:bodyPr>
          <a:lstStyle/>
          <a:p>
            <a:r>
              <a:rPr lang="en-US" sz="3600" dirty="0" err="1"/>
              <a:t>Liefhebber</a:t>
            </a:r>
            <a:r>
              <a:rPr lang="en-US" sz="3600" dirty="0"/>
              <a:t> van het </a:t>
            </a:r>
            <a:r>
              <a:rPr lang="en-US" sz="3600" dirty="0" err="1"/>
              <a:t>leren</a:t>
            </a:r>
            <a:r>
              <a:rPr lang="en-US" sz="3600" dirty="0"/>
              <a:t>:</a:t>
            </a:r>
          </a:p>
        </p:txBody>
      </p:sp>
      <p:sp>
        <p:nvSpPr>
          <p:cNvPr id="6" name="Tijdelijke aanduiding voor inhoud 2">
            <a:extLst>
              <a:ext uri="{FF2B5EF4-FFF2-40B4-BE49-F238E27FC236}">
                <a16:creationId xmlns:a16="http://schemas.microsoft.com/office/drawing/2014/main" id="{EFD9D884-0FA5-1E4E-B1E1-5DE3BB04394A}"/>
              </a:ext>
            </a:extLst>
          </p:cNvPr>
          <p:cNvSpPr txBox="1">
            <a:spLocks/>
          </p:cNvSpPr>
          <p:nvPr/>
        </p:nvSpPr>
        <p:spPr>
          <a:xfrm>
            <a:off x="7621031" y="1774372"/>
            <a:ext cx="4062642" cy="27540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500" dirty="0" err="1"/>
              <a:t>Iemand</a:t>
            </a:r>
            <a:r>
              <a:rPr lang="en-US" sz="1500" dirty="0"/>
              <a:t> die heel </a:t>
            </a:r>
            <a:r>
              <a:rPr lang="en-US" sz="1500" dirty="0" err="1"/>
              <a:t>veel</a:t>
            </a:r>
            <a:r>
              <a:rPr lang="en-US" sz="1500" dirty="0"/>
              <a:t> van </a:t>
            </a:r>
            <a:r>
              <a:rPr lang="en-US" sz="1500" dirty="0" err="1"/>
              <a:t>leren</a:t>
            </a:r>
            <a:r>
              <a:rPr lang="en-US" sz="1500" dirty="0"/>
              <a:t> </a:t>
            </a:r>
            <a:r>
              <a:rPr lang="en-US" sz="1500" dirty="0" err="1"/>
              <a:t>houdt</a:t>
            </a:r>
            <a:endParaRPr lang="en-US" sz="1500" dirty="0"/>
          </a:p>
          <a:p>
            <a:pPr lvl="1"/>
            <a:r>
              <a:rPr lang="en-US" sz="1500" dirty="0" err="1"/>
              <a:t>Iemand</a:t>
            </a:r>
            <a:r>
              <a:rPr lang="en-US" sz="1500" dirty="0"/>
              <a:t> die </a:t>
            </a:r>
            <a:r>
              <a:rPr lang="en-US" sz="1500" dirty="0" err="1"/>
              <a:t>leren</a:t>
            </a:r>
            <a:r>
              <a:rPr lang="en-US" sz="1500" dirty="0"/>
              <a:t> heel </a:t>
            </a:r>
            <a:r>
              <a:rPr lang="en-US" sz="1500" dirty="0" err="1"/>
              <a:t>leuk</a:t>
            </a:r>
            <a:r>
              <a:rPr lang="en-US" sz="1500" dirty="0"/>
              <a:t> </a:t>
            </a:r>
            <a:r>
              <a:rPr lang="en-US" sz="1500" dirty="0" err="1"/>
              <a:t>vindt</a:t>
            </a:r>
            <a:endParaRPr lang="en-US" sz="1500" dirty="0"/>
          </a:p>
          <a:p>
            <a:pPr lvl="1"/>
            <a:r>
              <a:rPr lang="en-US" sz="1500" dirty="0" err="1"/>
              <a:t>Iemand</a:t>
            </a:r>
            <a:r>
              <a:rPr lang="en-US" sz="1500" dirty="0"/>
              <a:t> die steeds op </a:t>
            </a:r>
            <a:r>
              <a:rPr lang="en-US" sz="1500" dirty="0" err="1"/>
              <a:t>zoek</a:t>
            </a:r>
            <a:r>
              <a:rPr lang="en-US" sz="1500" dirty="0"/>
              <a:t> is </a:t>
            </a:r>
            <a:r>
              <a:rPr lang="en-US" sz="1500" dirty="0" err="1"/>
              <a:t>naar</a:t>
            </a:r>
            <a:r>
              <a:rPr lang="en-US" sz="1500" dirty="0"/>
              <a:t> </a:t>
            </a:r>
            <a:r>
              <a:rPr lang="en-US" sz="1500" dirty="0" err="1"/>
              <a:t>nieuwe</a:t>
            </a:r>
            <a:r>
              <a:rPr lang="en-US" sz="1500" dirty="0"/>
              <a:t> </a:t>
            </a:r>
            <a:r>
              <a:rPr lang="en-US" sz="1500" dirty="0" err="1"/>
              <a:t>inzichten</a:t>
            </a:r>
            <a:endParaRPr lang="en-US" sz="1500" dirty="0"/>
          </a:p>
          <a:p>
            <a:pPr lvl="1"/>
            <a:r>
              <a:rPr lang="en-US" sz="1500" dirty="0" err="1"/>
              <a:t>Iemand</a:t>
            </a:r>
            <a:r>
              <a:rPr lang="en-US" sz="1500" dirty="0"/>
              <a:t> die </a:t>
            </a:r>
            <a:r>
              <a:rPr lang="en-US" sz="1500" dirty="0" err="1"/>
              <a:t>veel</a:t>
            </a:r>
            <a:r>
              <a:rPr lang="en-US" sz="1500" dirty="0"/>
              <a:t> </a:t>
            </a:r>
            <a:r>
              <a:rPr lang="en-US" sz="1500" dirty="0" err="1"/>
              <a:t>tijd</a:t>
            </a:r>
            <a:r>
              <a:rPr lang="en-US" sz="1500" dirty="0"/>
              <a:t> </a:t>
            </a:r>
            <a:r>
              <a:rPr lang="en-US" sz="1500" dirty="0" err="1"/>
              <a:t>wil</a:t>
            </a:r>
            <a:r>
              <a:rPr lang="en-US" sz="1500" dirty="0"/>
              <a:t> </a:t>
            </a:r>
            <a:r>
              <a:rPr lang="en-US" sz="1500" dirty="0" err="1"/>
              <a:t>investeren</a:t>
            </a:r>
            <a:r>
              <a:rPr lang="en-US" sz="1500" dirty="0"/>
              <a:t> in </a:t>
            </a:r>
            <a:r>
              <a:rPr lang="en-US" sz="1500" dirty="0" err="1"/>
              <a:t>leren</a:t>
            </a:r>
            <a:endParaRPr lang="en-US" sz="1500" dirty="0"/>
          </a:p>
          <a:p>
            <a:pPr lvl="1"/>
            <a:r>
              <a:rPr lang="en-US" sz="1500" dirty="0" err="1"/>
              <a:t>Iemand</a:t>
            </a:r>
            <a:r>
              <a:rPr lang="en-US" sz="1500" dirty="0"/>
              <a:t> die </a:t>
            </a:r>
            <a:r>
              <a:rPr lang="en-US" sz="1500" dirty="0" err="1"/>
              <a:t>mogelijkheden</a:t>
            </a:r>
            <a:r>
              <a:rPr lang="en-US" sz="1500" dirty="0"/>
              <a:t> om </a:t>
            </a:r>
            <a:r>
              <a:rPr lang="en-US" sz="1500" dirty="0" err="1"/>
              <a:t>te</a:t>
            </a:r>
            <a:r>
              <a:rPr lang="en-US" sz="1500" dirty="0"/>
              <a:t> </a:t>
            </a:r>
            <a:r>
              <a:rPr lang="en-US" sz="1500" dirty="0" err="1"/>
              <a:t>leren</a:t>
            </a:r>
            <a:r>
              <a:rPr lang="en-US" sz="1500" dirty="0"/>
              <a:t> op </a:t>
            </a:r>
            <a:r>
              <a:rPr lang="en-US" sz="1500" dirty="0" err="1"/>
              <a:t>zoekt</a:t>
            </a:r>
            <a:endParaRPr lang="en-US" sz="1500" dirty="0"/>
          </a:p>
          <a:p>
            <a:pPr lvl="1"/>
            <a:r>
              <a:rPr lang="en-US" sz="1500" dirty="0" err="1"/>
              <a:t>Iemand</a:t>
            </a:r>
            <a:r>
              <a:rPr lang="en-US" sz="1500" dirty="0"/>
              <a:t> die </a:t>
            </a:r>
            <a:r>
              <a:rPr lang="en-US" sz="1500" dirty="0" err="1"/>
              <a:t>kennis</a:t>
            </a:r>
            <a:r>
              <a:rPr lang="en-US" sz="1500" dirty="0"/>
              <a:t>, </a:t>
            </a:r>
            <a:r>
              <a:rPr lang="en-US" sz="1500" dirty="0" err="1"/>
              <a:t>en</a:t>
            </a:r>
            <a:r>
              <a:rPr lang="en-US" sz="1500" dirty="0"/>
              <a:t> </a:t>
            </a:r>
            <a:r>
              <a:rPr lang="en-US" sz="1500" dirty="0" err="1"/>
              <a:t>vaardigheden</a:t>
            </a:r>
            <a:r>
              <a:rPr lang="en-US" sz="1500" dirty="0"/>
              <a:t> </a:t>
            </a:r>
            <a:r>
              <a:rPr lang="en-US" sz="1500" dirty="0" err="1"/>
              <a:t>wil</a:t>
            </a:r>
            <a:r>
              <a:rPr lang="en-US" sz="1500" dirty="0"/>
              <a:t> </a:t>
            </a:r>
            <a:r>
              <a:rPr lang="en-US" sz="1500" dirty="0" err="1"/>
              <a:t>uitbreiden</a:t>
            </a:r>
            <a:endParaRPr lang="en-US" sz="1500" dirty="0"/>
          </a:p>
        </p:txBody>
      </p:sp>
    </p:spTree>
    <p:extLst>
      <p:ext uri="{BB962C8B-B14F-4D97-AF65-F5344CB8AC3E}">
        <p14:creationId xmlns:p14="http://schemas.microsoft.com/office/powerpoint/2010/main" val="1316934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3301B"/>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gras, buiten, kind, jong&#10;&#10;Automatisch gegenereerde beschrijving">
            <a:extLst>
              <a:ext uri="{FF2B5EF4-FFF2-40B4-BE49-F238E27FC236}">
                <a16:creationId xmlns:a16="http://schemas.microsoft.com/office/drawing/2014/main" id="{B38A885E-E9FC-014F-B259-ED160D185D22}"/>
              </a:ext>
            </a:extLst>
          </p:cNvPr>
          <p:cNvPicPr>
            <a:picLocks noChangeAspect="1"/>
          </p:cNvPicPr>
          <p:nvPr/>
        </p:nvPicPr>
        <p:blipFill rotWithShape="1">
          <a:blip r:embed="rId2"/>
          <a:srcRect l="25278" r="16087"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Rechthoek 3">
            <a:extLst>
              <a:ext uri="{FF2B5EF4-FFF2-40B4-BE49-F238E27FC236}">
                <a16:creationId xmlns:a16="http://schemas.microsoft.com/office/drawing/2014/main" id="{86577337-E577-BE48-BDD1-DE05854EAC64}"/>
              </a:ext>
            </a:extLst>
          </p:cNvPr>
          <p:cNvSpPr/>
          <p:nvPr/>
        </p:nvSpPr>
        <p:spPr>
          <a:xfrm>
            <a:off x="6648437" y="2764406"/>
            <a:ext cx="5004073" cy="3181684"/>
          </a:xfrm>
          <a:prstGeom prst="rect">
            <a:avLst/>
          </a:prstGeom>
        </p:spPr>
        <p:txBody>
          <a:bodyPr vert="horz" lIns="91440" tIns="45720" rIns="91440" bIns="45720" rtlCol="0" anchor="t">
            <a:normAutofit lnSpcReduction="10000"/>
          </a:bodyPr>
          <a:lstStyle/>
          <a:p>
            <a:pPr marR="0" fontAlgn="auto">
              <a:lnSpc>
                <a:spcPct val="90000"/>
              </a:lnSpc>
              <a:spcBef>
                <a:spcPct val="0"/>
              </a:spcBef>
              <a:spcAft>
                <a:spcPts val="600"/>
              </a:spcAft>
              <a:buClrTx/>
              <a:buSzTx/>
              <a:tabLst/>
              <a:defRPr/>
            </a:pPr>
            <a:r>
              <a:rPr lang="en-US" sz="3800" dirty="0" err="1">
                <a:latin typeface="+mj-lt"/>
                <a:ea typeface="+mj-ea"/>
                <a:cs typeface="+mj-cs"/>
              </a:rPr>
              <a:t>Liefde</a:t>
            </a:r>
            <a:r>
              <a:rPr lang="en-US" sz="3800" dirty="0">
                <a:latin typeface="+mj-lt"/>
                <a:ea typeface="+mj-ea"/>
                <a:cs typeface="+mj-cs"/>
              </a:rPr>
              <a:t> </a:t>
            </a:r>
            <a:r>
              <a:rPr lang="en-US" sz="3800" dirty="0" err="1">
                <a:latin typeface="+mj-lt"/>
                <a:ea typeface="+mj-ea"/>
                <a:cs typeface="+mj-cs"/>
              </a:rPr>
              <a:t>voor</a:t>
            </a:r>
            <a:r>
              <a:rPr lang="en-US" sz="3800" dirty="0">
                <a:latin typeface="+mj-lt"/>
                <a:ea typeface="+mj-ea"/>
                <a:cs typeface="+mj-cs"/>
              </a:rPr>
              <a:t> </a:t>
            </a:r>
            <a:r>
              <a:rPr lang="en-US" sz="3800" dirty="0" err="1">
                <a:latin typeface="+mj-lt"/>
                <a:ea typeface="+mj-ea"/>
                <a:cs typeface="+mj-cs"/>
              </a:rPr>
              <a:t>leren</a:t>
            </a:r>
            <a:r>
              <a:rPr lang="en-US" sz="3800" dirty="0">
                <a:latin typeface="+mj-lt"/>
                <a:ea typeface="+mj-ea"/>
                <a:cs typeface="+mj-cs"/>
              </a:rPr>
              <a:t> </a:t>
            </a:r>
            <a:br>
              <a:rPr lang="en-US" sz="3800" dirty="0">
                <a:latin typeface="+mj-lt"/>
                <a:ea typeface="+mj-ea"/>
                <a:cs typeface="+mj-cs"/>
              </a:rPr>
            </a:br>
            <a:r>
              <a:rPr lang="en-US" sz="3800" dirty="0">
                <a:latin typeface="+mj-lt"/>
                <a:ea typeface="+mj-ea"/>
                <a:cs typeface="+mj-cs"/>
              </a:rPr>
              <a:t>is </a:t>
            </a:r>
            <a:r>
              <a:rPr lang="en-US" sz="3800" dirty="0" err="1">
                <a:latin typeface="+mj-lt"/>
                <a:ea typeface="+mj-ea"/>
                <a:cs typeface="+mj-cs"/>
              </a:rPr>
              <a:t>ook</a:t>
            </a:r>
            <a:r>
              <a:rPr lang="en-US" sz="3800" dirty="0">
                <a:latin typeface="+mj-lt"/>
                <a:ea typeface="+mj-ea"/>
                <a:cs typeface="+mj-cs"/>
              </a:rPr>
              <a:t>:</a:t>
            </a:r>
          </a:p>
          <a:p>
            <a:pPr marR="0" fontAlgn="auto">
              <a:lnSpc>
                <a:spcPct val="90000"/>
              </a:lnSpc>
              <a:spcBef>
                <a:spcPct val="0"/>
              </a:spcBef>
              <a:spcAft>
                <a:spcPts val="600"/>
              </a:spcAft>
              <a:buClrTx/>
              <a:buSzTx/>
              <a:tabLst/>
              <a:defRPr/>
            </a:pPr>
            <a:endParaRPr lang="en-US" sz="3800" dirty="0">
              <a:latin typeface="+mj-lt"/>
              <a:ea typeface="+mj-ea"/>
              <a:cs typeface="+mj-cs"/>
            </a:endParaRPr>
          </a:p>
          <a:p>
            <a:pPr>
              <a:lnSpc>
                <a:spcPct val="90000"/>
              </a:lnSpc>
              <a:spcBef>
                <a:spcPct val="0"/>
              </a:spcBef>
              <a:spcAft>
                <a:spcPts val="600"/>
              </a:spcAft>
            </a:pPr>
            <a:r>
              <a:rPr lang="en-US" sz="3800" dirty="0" err="1">
                <a:latin typeface="+mj-lt"/>
                <a:ea typeface="+mj-ea"/>
                <a:cs typeface="+mj-cs"/>
              </a:rPr>
              <a:t>onderkennen</a:t>
            </a:r>
            <a:r>
              <a:rPr lang="en-US" sz="3800" dirty="0">
                <a:latin typeface="+mj-lt"/>
                <a:ea typeface="+mj-ea"/>
                <a:cs typeface="+mj-cs"/>
              </a:rPr>
              <a:t> </a:t>
            </a:r>
            <a:r>
              <a:rPr lang="en-US" sz="3800" dirty="0" err="1">
                <a:latin typeface="+mj-lt"/>
                <a:ea typeface="+mj-ea"/>
                <a:cs typeface="+mj-cs"/>
              </a:rPr>
              <a:t>dat</a:t>
            </a:r>
            <a:r>
              <a:rPr lang="en-US" sz="3800" dirty="0">
                <a:latin typeface="+mj-lt"/>
                <a:ea typeface="+mj-ea"/>
                <a:cs typeface="+mj-cs"/>
              </a:rPr>
              <a:t> de </a:t>
            </a:r>
            <a:r>
              <a:rPr lang="en-US" sz="3800" dirty="0" err="1">
                <a:latin typeface="+mj-lt"/>
                <a:ea typeface="+mj-ea"/>
                <a:cs typeface="+mj-cs"/>
              </a:rPr>
              <a:t>ander</a:t>
            </a:r>
            <a:r>
              <a:rPr lang="en-US" sz="3800" dirty="0">
                <a:latin typeface="+mj-lt"/>
                <a:ea typeface="+mj-ea"/>
                <a:cs typeface="+mj-cs"/>
              </a:rPr>
              <a:t> </a:t>
            </a:r>
            <a:r>
              <a:rPr lang="en-US" sz="3800" dirty="0" err="1">
                <a:latin typeface="+mj-lt"/>
                <a:ea typeface="+mj-ea"/>
                <a:cs typeface="+mj-cs"/>
              </a:rPr>
              <a:t>anders</a:t>
            </a:r>
            <a:r>
              <a:rPr lang="en-US" sz="3800" dirty="0">
                <a:latin typeface="+mj-lt"/>
                <a:ea typeface="+mj-ea"/>
                <a:cs typeface="+mj-cs"/>
              </a:rPr>
              <a:t> </a:t>
            </a:r>
            <a:r>
              <a:rPr lang="en-US" sz="3800" dirty="0" err="1">
                <a:latin typeface="+mj-lt"/>
                <a:ea typeface="+mj-ea"/>
                <a:cs typeface="+mj-cs"/>
              </a:rPr>
              <a:t>leert</a:t>
            </a:r>
            <a:r>
              <a:rPr lang="en-US" sz="3800" dirty="0">
                <a:latin typeface="+mj-lt"/>
                <a:ea typeface="+mj-ea"/>
                <a:cs typeface="+mj-cs"/>
              </a:rPr>
              <a:t> dan </a:t>
            </a:r>
            <a:r>
              <a:rPr lang="en-US" sz="3800" dirty="0" err="1">
                <a:latin typeface="+mj-lt"/>
                <a:ea typeface="+mj-ea"/>
                <a:cs typeface="+mj-cs"/>
              </a:rPr>
              <a:t>jĳ</a:t>
            </a:r>
            <a:endParaRPr lang="en-US" sz="3800" dirty="0">
              <a:latin typeface="+mj-lt"/>
              <a:ea typeface="+mj-ea"/>
              <a:cs typeface="+mj-cs"/>
            </a:endParaRPr>
          </a:p>
        </p:txBody>
      </p:sp>
      <p:sp>
        <p:nvSpPr>
          <p:cNvPr id="3" name="Tekstvak 2">
            <a:extLst>
              <a:ext uri="{FF2B5EF4-FFF2-40B4-BE49-F238E27FC236}">
                <a16:creationId xmlns:a16="http://schemas.microsoft.com/office/drawing/2014/main" id="{874232E1-6EFF-4643-AF58-C3DE9E82F4A6}"/>
              </a:ext>
            </a:extLst>
          </p:cNvPr>
          <p:cNvSpPr txBox="1"/>
          <p:nvPr/>
        </p:nvSpPr>
        <p:spPr>
          <a:xfrm>
            <a:off x="7621031" y="1774372"/>
            <a:ext cx="4062642" cy="2754086"/>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753475"/>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3301B"/>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6746628" y="1783959"/>
            <a:ext cx="4645250" cy="2889114"/>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3800" b="0" i="0" u="none" strike="noStrike" cap="none" spc="0" normalizeH="0" baseline="0" noProof="0">
                <a:ln>
                  <a:noFill/>
                </a:ln>
                <a:effectLst/>
                <a:uLnTx/>
                <a:uFillTx/>
                <a:latin typeface="+mj-lt"/>
                <a:ea typeface="+mj-ea"/>
                <a:cs typeface="+mj-cs"/>
              </a:rPr>
              <a:t>Liefde voor leren </a:t>
            </a:r>
            <a:br>
              <a:rPr kumimoji="0" lang="en-US" sz="3800" b="0" i="0" u="none" strike="noStrike" cap="none" spc="0" normalizeH="0" baseline="0" noProof="0">
                <a:ln>
                  <a:noFill/>
                </a:ln>
                <a:effectLst/>
                <a:uLnTx/>
                <a:uFillTx/>
                <a:latin typeface="+mj-lt"/>
                <a:ea typeface="+mj-ea"/>
                <a:cs typeface="+mj-cs"/>
              </a:rPr>
            </a:br>
            <a:r>
              <a:rPr kumimoji="0" lang="en-US" sz="3800" b="0" i="0" u="none" strike="noStrike" cap="none" spc="0" normalizeH="0" baseline="0" noProof="0">
                <a:ln>
                  <a:noFill/>
                </a:ln>
                <a:effectLst/>
                <a:uLnTx/>
                <a:uFillTx/>
                <a:latin typeface="+mj-lt"/>
                <a:ea typeface="+mj-ea"/>
                <a:cs typeface="+mj-cs"/>
              </a:rPr>
              <a:t>is ook:</a:t>
            </a:r>
          </a:p>
          <a:p>
            <a:pPr marL="0" marR="0" lvl="0" indent="0" fontAlgn="auto">
              <a:lnSpc>
                <a:spcPct val="90000"/>
              </a:lnSpc>
              <a:spcBef>
                <a:spcPct val="0"/>
              </a:spcBef>
              <a:spcAft>
                <a:spcPts val="600"/>
              </a:spcAft>
              <a:buClrTx/>
              <a:buSzTx/>
              <a:tabLst/>
              <a:defRPr/>
            </a:pPr>
            <a:endParaRPr kumimoji="0" lang="en-US" sz="3800" b="0" i="0" u="none" strike="noStrike" cap="none" spc="0" normalizeH="0" baseline="0" noProof="0">
              <a:ln>
                <a:noFill/>
              </a:ln>
              <a:effectLst/>
              <a:uLnTx/>
              <a:uFillTx/>
              <a:latin typeface="+mj-lt"/>
              <a:ea typeface="+mj-ea"/>
              <a:cs typeface="+mj-cs"/>
            </a:endParaRPr>
          </a:p>
          <a:p>
            <a:pPr lvl="0">
              <a:lnSpc>
                <a:spcPct val="90000"/>
              </a:lnSpc>
              <a:spcBef>
                <a:spcPct val="0"/>
              </a:spcBef>
              <a:spcAft>
                <a:spcPts val="600"/>
              </a:spcAft>
            </a:pPr>
            <a:r>
              <a:rPr lang="en-US" sz="3800">
                <a:latin typeface="+mj-lt"/>
                <a:ea typeface="+mj-ea"/>
                <a:cs typeface="+mj-cs"/>
              </a:rPr>
              <a:t>samen betekenis maken </a:t>
            </a:r>
          </a:p>
        </p:txBody>
      </p:sp>
      <p:sp>
        <p:nvSpPr>
          <p:cNvPr id="19" name="Freeform: Shape 1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gras, buiten, kind, jong&#10;&#10;Automatisch gegenereerde beschrijving">
            <a:extLst>
              <a:ext uri="{FF2B5EF4-FFF2-40B4-BE49-F238E27FC236}">
                <a16:creationId xmlns:a16="http://schemas.microsoft.com/office/drawing/2014/main" id="{B38A885E-E9FC-014F-B259-ED160D185D22}"/>
              </a:ext>
            </a:extLst>
          </p:cNvPr>
          <p:cNvPicPr>
            <a:picLocks noChangeAspect="1"/>
          </p:cNvPicPr>
          <p:nvPr/>
        </p:nvPicPr>
        <p:blipFill rotWithShape="1">
          <a:blip r:embed="rId2"/>
          <a:srcRect l="25278" r="16087"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Tekstvak 2">
            <a:extLst>
              <a:ext uri="{FF2B5EF4-FFF2-40B4-BE49-F238E27FC236}">
                <a16:creationId xmlns:a16="http://schemas.microsoft.com/office/drawing/2014/main" id="{874232E1-6EFF-4643-AF58-C3DE9E82F4A6}"/>
              </a:ext>
            </a:extLst>
          </p:cNvPr>
          <p:cNvSpPr txBox="1"/>
          <p:nvPr/>
        </p:nvSpPr>
        <p:spPr>
          <a:xfrm>
            <a:off x="7621031" y="1774372"/>
            <a:ext cx="4062642" cy="2754086"/>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0575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3301B"/>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7464614" y="1783959"/>
            <a:ext cx="4087306" cy="2889114"/>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200" b="0" i="0" u="none" strike="noStrike" cap="none" spc="0" normalizeH="0" baseline="0" noProof="0">
                <a:ln>
                  <a:noFill/>
                </a:ln>
                <a:effectLst/>
                <a:uLnTx/>
                <a:uFillTx/>
                <a:latin typeface="+mj-lt"/>
                <a:ea typeface="+mj-ea"/>
                <a:cs typeface="+mj-cs"/>
              </a:rPr>
              <a:t>Liefde voor leren </a:t>
            </a:r>
            <a:br>
              <a:rPr kumimoji="0" lang="en-US" sz="4200" b="0" i="0" u="none" strike="noStrike" cap="none" spc="0" normalizeH="0" baseline="0" noProof="0">
                <a:ln>
                  <a:noFill/>
                </a:ln>
                <a:effectLst/>
                <a:uLnTx/>
                <a:uFillTx/>
                <a:latin typeface="+mj-lt"/>
                <a:ea typeface="+mj-ea"/>
                <a:cs typeface="+mj-cs"/>
              </a:rPr>
            </a:br>
            <a:r>
              <a:rPr kumimoji="0" lang="en-US" sz="4200" b="0" i="0" u="none" strike="noStrike" cap="none" spc="0" normalizeH="0" baseline="0" noProof="0">
                <a:ln>
                  <a:noFill/>
                </a:ln>
                <a:effectLst/>
                <a:uLnTx/>
                <a:uFillTx/>
                <a:latin typeface="+mj-lt"/>
                <a:ea typeface="+mj-ea"/>
                <a:cs typeface="+mj-cs"/>
              </a:rPr>
              <a:t>is ook:</a:t>
            </a:r>
          </a:p>
          <a:p>
            <a:pPr marL="0" marR="0" lvl="0" indent="0" fontAlgn="auto">
              <a:lnSpc>
                <a:spcPct val="90000"/>
              </a:lnSpc>
              <a:spcBef>
                <a:spcPct val="0"/>
              </a:spcBef>
              <a:spcAft>
                <a:spcPts val="600"/>
              </a:spcAft>
              <a:buClrTx/>
              <a:buSzTx/>
              <a:tabLst/>
              <a:defRPr/>
            </a:pPr>
            <a:endParaRPr kumimoji="0" lang="en-US" sz="4200" b="0" i="0" u="none" strike="noStrike" cap="none" spc="0" normalizeH="0" baseline="0" noProof="0">
              <a:ln>
                <a:noFill/>
              </a:ln>
              <a:effectLst/>
              <a:uLnTx/>
              <a:uFillTx/>
              <a:latin typeface="+mj-lt"/>
              <a:ea typeface="+mj-ea"/>
              <a:cs typeface="+mj-cs"/>
            </a:endParaRPr>
          </a:p>
          <a:p>
            <a:pPr marL="0" marR="0" lvl="0" indent="0" fontAlgn="auto">
              <a:lnSpc>
                <a:spcPct val="90000"/>
              </a:lnSpc>
              <a:spcBef>
                <a:spcPct val="0"/>
              </a:spcBef>
              <a:spcAft>
                <a:spcPts val="600"/>
              </a:spcAft>
              <a:buClrTx/>
              <a:buSzTx/>
              <a:tabLst/>
              <a:defRPr/>
            </a:pPr>
            <a:r>
              <a:rPr kumimoji="0" lang="en-US" sz="4200" b="0" i="0" u="none" strike="noStrike" cap="none" spc="0" normalizeH="0" baseline="0" noProof="0">
                <a:ln>
                  <a:noFill/>
                </a:ln>
                <a:effectLst/>
                <a:uLnTx/>
                <a:uFillTx/>
                <a:latin typeface="+mj-lt"/>
                <a:ea typeface="+mj-ea"/>
                <a:cs typeface="+mj-cs"/>
              </a:rPr>
              <a:t>Netwerken</a:t>
            </a:r>
          </a:p>
        </p:txBody>
      </p:sp>
      <p:sp>
        <p:nvSpPr>
          <p:cNvPr id="19" name="Freeform: Shape 1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Afbeelding 6" descr="Afbeelding met gras, buiten, kind, jong&#10;&#10;Automatisch gegenereerde beschrijving">
            <a:extLst>
              <a:ext uri="{FF2B5EF4-FFF2-40B4-BE49-F238E27FC236}">
                <a16:creationId xmlns:a16="http://schemas.microsoft.com/office/drawing/2014/main" id="{B38A885E-E9FC-014F-B259-ED160D185D22}"/>
              </a:ext>
            </a:extLst>
          </p:cNvPr>
          <p:cNvPicPr>
            <a:picLocks noChangeAspect="1"/>
          </p:cNvPicPr>
          <p:nvPr/>
        </p:nvPicPr>
        <p:blipFill rotWithShape="1">
          <a:blip r:embed="rId2"/>
          <a:srcRect l="20390" r="11199"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3" name="Tekstvak 2">
            <a:extLst>
              <a:ext uri="{FF2B5EF4-FFF2-40B4-BE49-F238E27FC236}">
                <a16:creationId xmlns:a16="http://schemas.microsoft.com/office/drawing/2014/main" id="{874232E1-6EFF-4643-AF58-C3DE9E82F4A6}"/>
              </a:ext>
            </a:extLst>
          </p:cNvPr>
          <p:cNvSpPr txBox="1"/>
          <p:nvPr/>
        </p:nvSpPr>
        <p:spPr>
          <a:xfrm>
            <a:off x="7621031" y="1774372"/>
            <a:ext cx="4062642" cy="2754086"/>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392563"/>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39F4D"/>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persoon, binnen, person, snijden&#10;&#10;Automatisch gegenereerde beschrijving">
            <a:extLst>
              <a:ext uri="{FF2B5EF4-FFF2-40B4-BE49-F238E27FC236}">
                <a16:creationId xmlns:a16="http://schemas.microsoft.com/office/drawing/2014/main" id="{EAF98E3D-0C6E-1C48-B5F7-9E092C56B79E}"/>
              </a:ext>
            </a:extLst>
          </p:cNvPr>
          <p:cNvPicPr>
            <a:picLocks noChangeAspect="1"/>
          </p:cNvPicPr>
          <p:nvPr/>
        </p:nvPicPr>
        <p:blipFill rotWithShape="1">
          <a:blip r:embed="rId2"/>
          <a:srcRect l="28685" r="25845"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Rechthoek 3">
            <a:extLst>
              <a:ext uri="{FF2B5EF4-FFF2-40B4-BE49-F238E27FC236}">
                <a16:creationId xmlns:a16="http://schemas.microsoft.com/office/drawing/2014/main" id="{86577337-E577-BE48-BDD1-DE05854EAC64}"/>
              </a:ext>
            </a:extLst>
          </p:cNvPr>
          <p:cNvSpPr/>
          <p:nvPr/>
        </p:nvSpPr>
        <p:spPr>
          <a:xfrm>
            <a:off x="520791" y="3822334"/>
            <a:ext cx="6229350" cy="2015936"/>
          </a:xfrm>
          <a:prstGeom prst="rect">
            <a:avLst/>
          </a:prstGeom>
        </p:spPr>
        <p:txBody>
          <a:bodyPr wrap="square">
            <a:spAutoFit/>
          </a:bodyPr>
          <a:lstStyle/>
          <a:p>
            <a:pPr>
              <a:spcAft>
                <a:spcPts val="600"/>
              </a:spcAft>
            </a:pPr>
            <a:r>
              <a:rPr lang="nl-NL" sz="4000" dirty="0"/>
              <a:t>Liefde voor leren is ook:</a:t>
            </a:r>
          </a:p>
          <a:p>
            <a:pPr>
              <a:spcAft>
                <a:spcPts val="600"/>
              </a:spcAft>
            </a:pPr>
            <a:r>
              <a:rPr lang="nl-NL" sz="4000" dirty="0"/>
              <a:t>weten dat denken en doen altijd samen gaan</a:t>
            </a:r>
          </a:p>
        </p:txBody>
      </p:sp>
    </p:spTree>
    <p:extLst>
      <p:ext uri="{BB962C8B-B14F-4D97-AF65-F5344CB8AC3E}">
        <p14:creationId xmlns:p14="http://schemas.microsoft.com/office/powerpoint/2010/main" val="75879128"/>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39F4D"/>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persoon, binnen, person, snijden&#10;&#10;Automatisch gegenereerde beschrijving">
            <a:extLst>
              <a:ext uri="{FF2B5EF4-FFF2-40B4-BE49-F238E27FC236}">
                <a16:creationId xmlns:a16="http://schemas.microsoft.com/office/drawing/2014/main" id="{EAF98E3D-0C6E-1C48-B5F7-9E092C56B79E}"/>
              </a:ext>
            </a:extLst>
          </p:cNvPr>
          <p:cNvPicPr>
            <a:picLocks noChangeAspect="1"/>
          </p:cNvPicPr>
          <p:nvPr/>
        </p:nvPicPr>
        <p:blipFill rotWithShape="1">
          <a:blip r:embed="rId2"/>
          <a:srcRect l="28685" r="25845"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Rechthoek 3">
            <a:extLst>
              <a:ext uri="{FF2B5EF4-FFF2-40B4-BE49-F238E27FC236}">
                <a16:creationId xmlns:a16="http://schemas.microsoft.com/office/drawing/2014/main" id="{86577337-E577-BE48-BDD1-DE05854EAC64}"/>
              </a:ext>
            </a:extLst>
          </p:cNvPr>
          <p:cNvSpPr/>
          <p:nvPr/>
        </p:nvSpPr>
        <p:spPr>
          <a:xfrm>
            <a:off x="520791" y="3822334"/>
            <a:ext cx="6229350" cy="201593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Calibri" panose="020F0502020204030204"/>
                <a:ea typeface="+mn-ea"/>
                <a:cs typeface="+mn-cs"/>
              </a:rPr>
              <a:t>Liefde voor leren is ook:</a:t>
            </a:r>
          </a:p>
          <a:p>
            <a:pPr lvl="0"/>
            <a:r>
              <a:rPr lang="nl-NL" sz="4000" dirty="0"/>
              <a:t>Op zoek gaan naar een veilige situatie</a:t>
            </a:r>
          </a:p>
        </p:txBody>
      </p:sp>
    </p:spTree>
    <p:extLst>
      <p:ext uri="{BB962C8B-B14F-4D97-AF65-F5344CB8AC3E}">
        <p14:creationId xmlns:p14="http://schemas.microsoft.com/office/powerpoint/2010/main" val="306115080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39F4D"/>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persoon, binnen, person, snijden&#10;&#10;Automatisch gegenereerde beschrijving">
            <a:extLst>
              <a:ext uri="{FF2B5EF4-FFF2-40B4-BE49-F238E27FC236}">
                <a16:creationId xmlns:a16="http://schemas.microsoft.com/office/drawing/2014/main" id="{EAF98E3D-0C6E-1C48-B5F7-9E092C56B79E}"/>
              </a:ext>
            </a:extLst>
          </p:cNvPr>
          <p:cNvPicPr>
            <a:picLocks noChangeAspect="1"/>
          </p:cNvPicPr>
          <p:nvPr/>
        </p:nvPicPr>
        <p:blipFill rotWithShape="1">
          <a:blip r:embed="rId2"/>
          <a:srcRect l="28685" r="25845"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Rechthoek 3">
            <a:extLst>
              <a:ext uri="{FF2B5EF4-FFF2-40B4-BE49-F238E27FC236}">
                <a16:creationId xmlns:a16="http://schemas.microsoft.com/office/drawing/2014/main" id="{86577337-E577-BE48-BDD1-DE05854EAC64}"/>
              </a:ext>
            </a:extLst>
          </p:cNvPr>
          <p:cNvSpPr/>
          <p:nvPr/>
        </p:nvSpPr>
        <p:spPr>
          <a:xfrm>
            <a:off x="520791" y="3822334"/>
            <a:ext cx="6229350" cy="201593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Calibri" panose="020F0502020204030204"/>
                <a:ea typeface="+mn-ea"/>
                <a:cs typeface="+mn-cs"/>
              </a:rPr>
              <a:t>Liefde voor leren is ook:</a:t>
            </a:r>
          </a:p>
          <a:p>
            <a:pPr lvl="0"/>
            <a:r>
              <a:rPr lang="nl-NL" sz="4000" dirty="0"/>
              <a:t>Weten dat oefening kunst baart</a:t>
            </a:r>
          </a:p>
        </p:txBody>
      </p:sp>
    </p:spTree>
    <p:extLst>
      <p:ext uri="{BB962C8B-B14F-4D97-AF65-F5344CB8AC3E}">
        <p14:creationId xmlns:p14="http://schemas.microsoft.com/office/powerpoint/2010/main" val="173819650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39F4D"/>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persoon, binnen, person, snijden&#10;&#10;Automatisch gegenereerde beschrijving">
            <a:extLst>
              <a:ext uri="{FF2B5EF4-FFF2-40B4-BE49-F238E27FC236}">
                <a16:creationId xmlns:a16="http://schemas.microsoft.com/office/drawing/2014/main" id="{EAF98E3D-0C6E-1C48-B5F7-9E092C56B79E}"/>
              </a:ext>
            </a:extLst>
          </p:cNvPr>
          <p:cNvPicPr>
            <a:picLocks noChangeAspect="1"/>
          </p:cNvPicPr>
          <p:nvPr/>
        </p:nvPicPr>
        <p:blipFill rotWithShape="1">
          <a:blip r:embed="rId2"/>
          <a:srcRect l="28685" r="25845"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Rechthoek 3">
            <a:extLst>
              <a:ext uri="{FF2B5EF4-FFF2-40B4-BE49-F238E27FC236}">
                <a16:creationId xmlns:a16="http://schemas.microsoft.com/office/drawing/2014/main" id="{86577337-E577-BE48-BDD1-DE05854EAC64}"/>
              </a:ext>
            </a:extLst>
          </p:cNvPr>
          <p:cNvSpPr/>
          <p:nvPr/>
        </p:nvSpPr>
        <p:spPr>
          <a:xfrm>
            <a:off x="520791" y="3822334"/>
            <a:ext cx="6229350" cy="201593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Calibri" panose="020F0502020204030204"/>
                <a:ea typeface="+mn-ea"/>
                <a:cs typeface="+mn-cs"/>
              </a:rPr>
              <a:t>Liefde voor leren is ook:</a:t>
            </a:r>
          </a:p>
          <a:p>
            <a:pPr lvl="0"/>
            <a:r>
              <a:rPr lang="nl-NL" sz="4000" dirty="0"/>
              <a:t>Een goede begeleider weten te waarderen</a:t>
            </a:r>
          </a:p>
        </p:txBody>
      </p:sp>
    </p:spTree>
    <p:extLst>
      <p:ext uri="{BB962C8B-B14F-4D97-AF65-F5344CB8AC3E}">
        <p14:creationId xmlns:p14="http://schemas.microsoft.com/office/powerpoint/2010/main" val="3097344953"/>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39F4D"/>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persoon, binnen, person, snijden&#10;&#10;Automatisch gegenereerde beschrijving">
            <a:extLst>
              <a:ext uri="{FF2B5EF4-FFF2-40B4-BE49-F238E27FC236}">
                <a16:creationId xmlns:a16="http://schemas.microsoft.com/office/drawing/2014/main" id="{EAF98E3D-0C6E-1C48-B5F7-9E092C56B79E}"/>
              </a:ext>
            </a:extLst>
          </p:cNvPr>
          <p:cNvPicPr>
            <a:picLocks noChangeAspect="1"/>
          </p:cNvPicPr>
          <p:nvPr/>
        </p:nvPicPr>
        <p:blipFill rotWithShape="1">
          <a:blip r:embed="rId2"/>
          <a:srcRect l="28685" r="25845"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Rechthoek 3">
            <a:extLst>
              <a:ext uri="{FF2B5EF4-FFF2-40B4-BE49-F238E27FC236}">
                <a16:creationId xmlns:a16="http://schemas.microsoft.com/office/drawing/2014/main" id="{86577337-E577-BE48-BDD1-DE05854EAC64}"/>
              </a:ext>
            </a:extLst>
          </p:cNvPr>
          <p:cNvSpPr/>
          <p:nvPr/>
        </p:nvSpPr>
        <p:spPr>
          <a:xfrm>
            <a:off x="520791" y="3822334"/>
            <a:ext cx="6229350" cy="140038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Calibri" panose="020F0502020204030204"/>
                <a:ea typeface="+mn-ea"/>
                <a:cs typeface="+mn-cs"/>
              </a:rPr>
              <a:t>Liefde voor leren is ook:</a:t>
            </a:r>
          </a:p>
          <a:p>
            <a:pPr lvl="0"/>
            <a:r>
              <a:rPr lang="nl-NL" sz="4000" dirty="0"/>
              <a:t>Doorzetten bij tegenslag</a:t>
            </a:r>
          </a:p>
        </p:txBody>
      </p:sp>
    </p:spTree>
    <p:extLst>
      <p:ext uri="{BB962C8B-B14F-4D97-AF65-F5344CB8AC3E}">
        <p14:creationId xmlns:p14="http://schemas.microsoft.com/office/powerpoint/2010/main" val="3133182282"/>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0FB172-197E-3A40-B6A1-E5854CD1D9AB}"/>
              </a:ext>
            </a:extLst>
          </p:cNvPr>
          <p:cNvSpPr>
            <a:spLocks noGrp="1"/>
          </p:cNvSpPr>
          <p:nvPr>
            <p:ph type="title"/>
          </p:nvPr>
        </p:nvSpPr>
        <p:spPr>
          <a:xfrm>
            <a:off x="801099" y="1396289"/>
            <a:ext cx="5006336" cy="1325563"/>
          </a:xfrm>
        </p:spPr>
        <p:txBody>
          <a:bodyPr>
            <a:normAutofit/>
          </a:bodyPr>
          <a:lstStyle/>
          <a:p>
            <a:r>
              <a:rPr lang="nl-NL" dirty="0"/>
              <a:t>Ook:</a:t>
            </a:r>
          </a:p>
        </p:txBody>
      </p:sp>
      <p:sp>
        <p:nvSpPr>
          <p:cNvPr id="3" name="Tijdelijke aanduiding voor inhoud 2">
            <a:extLst>
              <a:ext uri="{FF2B5EF4-FFF2-40B4-BE49-F238E27FC236}">
                <a16:creationId xmlns:a16="http://schemas.microsoft.com/office/drawing/2014/main" id="{4A69628C-E6AC-0A40-B584-67C5E10311C5}"/>
              </a:ext>
            </a:extLst>
          </p:cNvPr>
          <p:cNvSpPr>
            <a:spLocks noGrp="1"/>
          </p:cNvSpPr>
          <p:nvPr>
            <p:ph idx="1"/>
          </p:nvPr>
        </p:nvSpPr>
        <p:spPr>
          <a:xfrm>
            <a:off x="321448" y="2925770"/>
            <a:ext cx="7065469" cy="3181684"/>
          </a:xfrm>
        </p:spPr>
        <p:txBody>
          <a:bodyPr anchor="t">
            <a:noAutofit/>
          </a:bodyPr>
          <a:lstStyle/>
          <a:p>
            <a:pPr marL="457200" lvl="1" indent="0">
              <a:buNone/>
            </a:pPr>
            <a:r>
              <a:rPr lang="nl-NL" sz="4000" dirty="0"/>
              <a:t>Je kunt verliefd gemaakt worden via verleiding.</a:t>
            </a:r>
          </a:p>
          <a:p>
            <a:pPr marL="457200" lvl="1" indent="0">
              <a:buNone/>
            </a:pPr>
            <a:r>
              <a:rPr lang="nl-NL" sz="4000" dirty="0"/>
              <a:t>Dus:</a:t>
            </a:r>
          </a:p>
          <a:p>
            <a:pPr marL="457200" lvl="1" indent="0">
              <a:buNone/>
            </a:pPr>
            <a:r>
              <a:rPr lang="nl-NL" sz="4000" dirty="0"/>
              <a:t>Hoe verleid je iemand om te leren en om leren leuk te gaan vinden?</a:t>
            </a:r>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descr="Module: prikkelen en verleiden - v456 - Lesmateriaal ...">
            <a:extLst>
              <a:ext uri="{FF2B5EF4-FFF2-40B4-BE49-F238E27FC236}">
                <a16:creationId xmlns:a16="http://schemas.microsoft.com/office/drawing/2014/main" id="{B2CBFBFB-1200-A843-BBEF-47988EFE5F8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4619"/>
          <a:stretch/>
        </p:blipFill>
        <p:spPr>
          <a:xfrm>
            <a:off x="6167846" y="10"/>
            <a:ext cx="6024154" cy="6857990"/>
          </a:xfrm>
          <a:custGeom>
            <a:avLst/>
            <a:gdLst/>
            <a:ahLst/>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3771830114"/>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B92344-8FD3-AE4C-96D4-F42AE1E4C1CC}"/>
              </a:ext>
            </a:extLst>
          </p:cNvPr>
          <p:cNvSpPr>
            <a:spLocks noGrp="1"/>
          </p:cNvSpPr>
          <p:nvPr>
            <p:ph type="title"/>
          </p:nvPr>
        </p:nvSpPr>
        <p:spPr>
          <a:xfrm>
            <a:off x="6289158" y="803325"/>
            <a:ext cx="5259707" cy="1325563"/>
          </a:xfrm>
        </p:spPr>
        <p:txBody>
          <a:bodyPr>
            <a:normAutofit/>
          </a:bodyPr>
          <a:lstStyle/>
          <a:p>
            <a:r>
              <a:rPr lang="nl-NL" sz="4100"/>
              <a:t>Hoe maken we mensen verliefd op leren?</a:t>
            </a:r>
          </a:p>
        </p:txBody>
      </p:sp>
      <p:sp>
        <p:nvSpPr>
          <p:cNvPr id="10" name="Freeform: Shape 9">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Afbeelding 4" descr="Afbeelding met vervagen&#10;&#10;Automatisch gegenereerde beschrijving">
            <a:extLst>
              <a:ext uri="{FF2B5EF4-FFF2-40B4-BE49-F238E27FC236}">
                <a16:creationId xmlns:a16="http://schemas.microsoft.com/office/drawing/2014/main" id="{70697ED3-7067-A744-BAF5-EEF9EE765948}"/>
              </a:ext>
            </a:extLst>
          </p:cNvPr>
          <p:cNvPicPr>
            <a:picLocks noChangeAspect="1"/>
          </p:cNvPicPr>
          <p:nvPr/>
        </p:nvPicPr>
        <p:blipFill rotWithShape="1">
          <a:blip r:embed="rId2"/>
          <a:srcRect l="14327" r="5922" b="2"/>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Tijdelijke aanduiding voor inhoud 2">
            <a:extLst>
              <a:ext uri="{FF2B5EF4-FFF2-40B4-BE49-F238E27FC236}">
                <a16:creationId xmlns:a16="http://schemas.microsoft.com/office/drawing/2014/main" id="{4210BB1C-571F-C445-8250-4766CBA2AB4E}"/>
              </a:ext>
            </a:extLst>
          </p:cNvPr>
          <p:cNvSpPr>
            <a:spLocks noGrp="1"/>
          </p:cNvSpPr>
          <p:nvPr>
            <p:ph idx="1"/>
          </p:nvPr>
        </p:nvSpPr>
        <p:spPr>
          <a:xfrm>
            <a:off x="6289158" y="2279017"/>
            <a:ext cx="5259714" cy="3775657"/>
          </a:xfrm>
        </p:spPr>
        <p:txBody>
          <a:bodyPr anchor="t">
            <a:normAutofit fontScale="92500" lnSpcReduction="10000"/>
          </a:bodyPr>
          <a:lstStyle/>
          <a:p>
            <a:pPr marL="0" indent="0">
              <a:buNone/>
            </a:pPr>
            <a:r>
              <a:rPr lang="nl-NL" sz="3200" i="1" dirty="0"/>
              <a:t>Essentiële</a:t>
            </a:r>
            <a:r>
              <a:rPr lang="nl-NL" sz="3200" dirty="0"/>
              <a:t> ervaringen laten opdoen met alle vormen van leren</a:t>
            </a:r>
          </a:p>
          <a:p>
            <a:pPr lvl="1"/>
            <a:r>
              <a:rPr lang="nl-NL" sz="3200" dirty="0"/>
              <a:t>Ervaren dat leren leuk kan zijn</a:t>
            </a:r>
          </a:p>
          <a:p>
            <a:pPr lvl="1"/>
            <a:r>
              <a:rPr lang="nl-NL" sz="3200" dirty="0"/>
              <a:t>Ervaren dat leren in allerlei vormen plaats kan vinden</a:t>
            </a:r>
          </a:p>
          <a:p>
            <a:pPr lvl="1"/>
            <a:r>
              <a:rPr lang="nl-NL" sz="3200" dirty="0"/>
              <a:t>Ervaren dat leren op je eigen manier kan en mag</a:t>
            </a:r>
          </a:p>
          <a:p>
            <a:pPr marL="457200" lvl="1" indent="0">
              <a:buNone/>
            </a:pPr>
            <a:endParaRPr lang="nl-NL" sz="3200" dirty="0"/>
          </a:p>
        </p:txBody>
      </p:sp>
    </p:spTree>
    <p:extLst>
      <p:ext uri="{BB962C8B-B14F-4D97-AF65-F5344CB8AC3E}">
        <p14:creationId xmlns:p14="http://schemas.microsoft.com/office/powerpoint/2010/main" val="386231194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7464614" y="1783959"/>
            <a:ext cx="4087306" cy="2889114"/>
          </a:xfrm>
          <a:prstGeom prst="rect">
            <a:avLst/>
          </a:prstGeom>
        </p:spPr>
        <p:txBody>
          <a:bodyPr vert="horz" lIns="91440" tIns="45720" rIns="91440" bIns="45720" rtlCol="0" anchor="b">
            <a:normAutofit/>
          </a:bodyPr>
          <a:lstStyle/>
          <a:p>
            <a:pPr lvl="0">
              <a:lnSpc>
                <a:spcPct val="90000"/>
              </a:lnSpc>
              <a:spcBef>
                <a:spcPct val="0"/>
              </a:spcBef>
              <a:spcAft>
                <a:spcPts val="600"/>
              </a:spcAft>
            </a:pPr>
            <a:r>
              <a:rPr lang="en-US" sz="4600">
                <a:latin typeface="+mj-lt"/>
                <a:ea typeface="+mj-ea"/>
                <a:cs typeface="+mj-cs"/>
              </a:rPr>
              <a:t>Is ook: </a:t>
            </a:r>
          </a:p>
          <a:p>
            <a:pPr lvl="0">
              <a:lnSpc>
                <a:spcPct val="90000"/>
              </a:lnSpc>
              <a:spcBef>
                <a:spcPct val="0"/>
              </a:spcBef>
              <a:spcAft>
                <a:spcPts val="600"/>
              </a:spcAft>
            </a:pPr>
            <a:r>
              <a:rPr lang="en-US" sz="4600">
                <a:latin typeface="+mj-lt"/>
                <a:ea typeface="+mj-ea"/>
                <a:cs typeface="+mj-cs"/>
              </a:rPr>
              <a:t>houden van Ieren in alle diversiteit</a:t>
            </a:r>
          </a:p>
        </p:txBody>
      </p:sp>
      <p:sp>
        <p:nvSpPr>
          <p:cNvPr id="16" name="Freeform: Shape 15">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Afbeelding 10" descr="Afbeelding met teken, stoppen, buiten, geschilderd&#10;&#10;Automatisch gegenereerde beschrijving">
            <a:extLst>
              <a:ext uri="{FF2B5EF4-FFF2-40B4-BE49-F238E27FC236}">
                <a16:creationId xmlns:a16="http://schemas.microsoft.com/office/drawing/2014/main" id="{03626211-8631-4E43-9C10-3E269E57FA95}"/>
              </a:ext>
            </a:extLst>
          </p:cNvPr>
          <p:cNvPicPr>
            <a:picLocks noChangeAspect="1"/>
          </p:cNvPicPr>
          <p:nvPr/>
        </p:nvPicPr>
        <p:blipFill rotWithShape="1">
          <a:blip r:embed="rId2"/>
          <a:srcRect r="2" b="364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192692079"/>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Afbeelding 4" descr="Afbeelding met zitten, ster, stoppen, onscherp&#10;&#10;Automatisch gegenereerde beschrijving">
            <a:extLst>
              <a:ext uri="{FF2B5EF4-FFF2-40B4-BE49-F238E27FC236}">
                <a16:creationId xmlns:a16="http://schemas.microsoft.com/office/drawing/2014/main" id="{8E53E8D5-191C-4645-9674-AB861276B3C3}"/>
              </a:ext>
            </a:extLst>
          </p:cNvPr>
          <p:cNvPicPr>
            <a:picLocks noChangeAspect="1"/>
          </p:cNvPicPr>
          <p:nvPr/>
        </p:nvPicPr>
        <p:blipFill rotWithShape="1">
          <a:blip r:embed="rId2"/>
          <a:srcRect l="26574" r="15930"/>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0" name="Freeform: Shape 9">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Freeform: Shape 11">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8EF84B2D-2F4E-6747-AF23-FECC290B7F83}"/>
              </a:ext>
            </a:extLst>
          </p:cNvPr>
          <p:cNvSpPr>
            <a:spLocks noGrp="1"/>
          </p:cNvSpPr>
          <p:nvPr>
            <p:ph type="title"/>
          </p:nvPr>
        </p:nvSpPr>
        <p:spPr>
          <a:xfrm>
            <a:off x="6801436" y="1396289"/>
            <a:ext cx="4819952" cy="1325563"/>
          </a:xfrm>
        </p:spPr>
        <p:txBody>
          <a:bodyPr>
            <a:normAutofit fontScale="90000"/>
          </a:bodyPr>
          <a:lstStyle/>
          <a:p>
            <a:r>
              <a:rPr lang="nl-NL" dirty="0"/>
              <a:t>Zorgen voor succesvolle ervaringen</a:t>
            </a:r>
          </a:p>
        </p:txBody>
      </p:sp>
      <p:sp>
        <p:nvSpPr>
          <p:cNvPr id="3" name="Tijdelijke aanduiding voor inhoud 2">
            <a:extLst>
              <a:ext uri="{FF2B5EF4-FFF2-40B4-BE49-F238E27FC236}">
                <a16:creationId xmlns:a16="http://schemas.microsoft.com/office/drawing/2014/main" id="{AA0FEB08-B6E4-AB45-8679-6244075E6BA3}"/>
              </a:ext>
            </a:extLst>
          </p:cNvPr>
          <p:cNvSpPr>
            <a:spLocks noGrp="1"/>
          </p:cNvSpPr>
          <p:nvPr>
            <p:ph idx="1"/>
          </p:nvPr>
        </p:nvSpPr>
        <p:spPr>
          <a:xfrm>
            <a:off x="6801435" y="2871982"/>
            <a:ext cx="5103694" cy="3654324"/>
          </a:xfrm>
        </p:spPr>
        <p:txBody>
          <a:bodyPr anchor="t">
            <a:normAutofit/>
          </a:bodyPr>
          <a:lstStyle/>
          <a:p>
            <a:r>
              <a:rPr lang="nl-NL" sz="2000" dirty="0"/>
              <a:t>Kleinere leerervaringen laten meemaken </a:t>
            </a:r>
          </a:p>
          <a:p>
            <a:r>
              <a:rPr lang="nl-NL" sz="2000" dirty="0"/>
              <a:t>Succes programmeren: resultaten boeken door te leren</a:t>
            </a:r>
          </a:p>
          <a:p>
            <a:r>
              <a:rPr lang="nl-NL" sz="2000" dirty="0"/>
              <a:t>Ervaren dat leren loont</a:t>
            </a:r>
          </a:p>
          <a:p>
            <a:r>
              <a:rPr lang="nl-NL" sz="2000" dirty="0"/>
              <a:t>Ervaren dat leren bijdraagt aan de organisatieontwikkeling</a:t>
            </a:r>
          </a:p>
          <a:p>
            <a:r>
              <a:rPr lang="nl-NL" sz="2000" dirty="0"/>
              <a:t>Ervaren dat leren bijdraagt aan teamontwikkeling</a:t>
            </a:r>
          </a:p>
          <a:p>
            <a:r>
              <a:rPr lang="nl-NL" sz="2000" dirty="0"/>
              <a:t>Ervaren dat leren het werk leuker maakt</a:t>
            </a:r>
          </a:p>
          <a:p>
            <a:endParaRPr lang="nl-NL" sz="1200" dirty="0"/>
          </a:p>
        </p:txBody>
      </p:sp>
    </p:spTree>
    <p:extLst>
      <p:ext uri="{BB962C8B-B14F-4D97-AF65-F5344CB8AC3E}">
        <p14:creationId xmlns:p14="http://schemas.microsoft.com/office/powerpoint/2010/main" val="1782834558"/>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4E6F6F-977A-FA4A-8391-F663CD35E805}"/>
              </a:ext>
            </a:extLst>
          </p:cNvPr>
          <p:cNvSpPr>
            <a:spLocks noGrp="1"/>
          </p:cNvSpPr>
          <p:nvPr>
            <p:ph type="title"/>
          </p:nvPr>
        </p:nvSpPr>
        <p:spPr>
          <a:xfrm>
            <a:off x="762001" y="803325"/>
            <a:ext cx="5314536" cy="1325563"/>
          </a:xfrm>
        </p:spPr>
        <p:txBody>
          <a:bodyPr>
            <a:normAutofit/>
          </a:bodyPr>
          <a:lstStyle/>
          <a:p>
            <a:r>
              <a:rPr lang="nl-NL" dirty="0"/>
              <a:t>Verleiden om te leren:</a:t>
            </a:r>
          </a:p>
        </p:txBody>
      </p:sp>
      <p:sp>
        <p:nvSpPr>
          <p:cNvPr id="3" name="Tijdelijke aanduiding voor inhoud 2">
            <a:extLst>
              <a:ext uri="{FF2B5EF4-FFF2-40B4-BE49-F238E27FC236}">
                <a16:creationId xmlns:a16="http://schemas.microsoft.com/office/drawing/2014/main" id="{DAA6806F-6066-0947-B735-1AA344BFF679}"/>
              </a:ext>
            </a:extLst>
          </p:cNvPr>
          <p:cNvSpPr>
            <a:spLocks noGrp="1"/>
          </p:cNvSpPr>
          <p:nvPr>
            <p:ph idx="1"/>
          </p:nvPr>
        </p:nvSpPr>
        <p:spPr>
          <a:xfrm>
            <a:off x="762000" y="2279018"/>
            <a:ext cx="5314543" cy="3375920"/>
          </a:xfrm>
        </p:spPr>
        <p:txBody>
          <a:bodyPr anchor="t">
            <a:normAutofit/>
          </a:bodyPr>
          <a:lstStyle/>
          <a:p>
            <a:r>
              <a:rPr lang="nl-NL" sz="2000" dirty="0"/>
              <a:t>Niet verplicht stellen</a:t>
            </a:r>
          </a:p>
          <a:p>
            <a:r>
              <a:rPr lang="nl-NL" sz="2000" dirty="0"/>
              <a:t>Aantrekkelijk maken van leren (broodje kroket serveren)</a:t>
            </a:r>
          </a:p>
          <a:p>
            <a:r>
              <a:rPr lang="nl-NL" sz="2000" dirty="0"/>
              <a:t>Aantrekkelijke anderen inschakelen (experts; humor; deskundigen, bekenden)</a:t>
            </a:r>
          </a:p>
          <a:p>
            <a:r>
              <a:rPr lang="nl-NL" sz="2000" dirty="0"/>
              <a:t>Samen doen, samen leren</a:t>
            </a:r>
          </a:p>
          <a:p>
            <a:r>
              <a:rPr lang="nl-NL" sz="2000" dirty="0"/>
              <a:t>Voet tussen de deur strategie: eerst klein stapje</a:t>
            </a:r>
          </a:p>
          <a:p>
            <a:r>
              <a:rPr lang="nl-NL" sz="2000" dirty="0"/>
              <a:t>Het goede voorbeeld geven</a:t>
            </a:r>
          </a:p>
          <a:p>
            <a:endParaRPr lang="nl-NL" sz="2000" dirty="0"/>
          </a:p>
          <a:p>
            <a:endParaRPr lang="nl-NL" sz="20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descr="Afbeelding met buiten, bewolkt, wolken, vliegtuig&#10;&#10;Automatisch gegenereerde beschrijving">
            <a:extLst>
              <a:ext uri="{FF2B5EF4-FFF2-40B4-BE49-F238E27FC236}">
                <a16:creationId xmlns:a16="http://schemas.microsoft.com/office/drawing/2014/main" id="{BEF13E54-7475-6446-9E22-BAFD3AC59ED7}"/>
              </a:ext>
            </a:extLst>
          </p:cNvPr>
          <p:cNvPicPr>
            <a:picLocks noChangeAspect="1"/>
          </p:cNvPicPr>
          <p:nvPr/>
        </p:nvPicPr>
        <p:blipFill rotWithShape="1">
          <a:blip r:embed="rId2"/>
          <a:srcRect l="19672" r="19701"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678983561"/>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5C6AA-4E0D-EE4D-BBFD-BEEEE71B7CF3}"/>
              </a:ext>
            </a:extLst>
          </p:cNvPr>
          <p:cNvSpPr>
            <a:spLocks noGrp="1"/>
          </p:cNvSpPr>
          <p:nvPr>
            <p:ph type="title"/>
          </p:nvPr>
        </p:nvSpPr>
        <p:spPr>
          <a:xfrm>
            <a:off x="6234330" y="803325"/>
            <a:ext cx="5314536" cy="1325563"/>
          </a:xfrm>
        </p:spPr>
        <p:txBody>
          <a:bodyPr>
            <a:normAutofit/>
          </a:bodyPr>
          <a:lstStyle/>
          <a:p>
            <a:r>
              <a:rPr lang="nl-NL" sz="4100"/>
              <a:t>Hoe maken we mensen verliefd op leren?</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descr="Afbeelding met binnen, verlicht, licht, tafel&#10;&#10;Automatisch gegenereerde beschrijving">
            <a:extLst>
              <a:ext uri="{FF2B5EF4-FFF2-40B4-BE49-F238E27FC236}">
                <a16:creationId xmlns:a16="http://schemas.microsoft.com/office/drawing/2014/main" id="{174F2140-3FA0-8D47-AF69-E763122A3E11}"/>
              </a:ext>
            </a:extLst>
          </p:cNvPr>
          <p:cNvPicPr>
            <a:picLocks noChangeAspect="1"/>
          </p:cNvPicPr>
          <p:nvPr/>
        </p:nvPicPr>
        <p:blipFill rotWithShape="1">
          <a:blip r:embed="rId2"/>
          <a:srcRect t="12278" r="3" b="9787"/>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Tijdelijke aanduiding voor inhoud 2">
            <a:extLst>
              <a:ext uri="{FF2B5EF4-FFF2-40B4-BE49-F238E27FC236}">
                <a16:creationId xmlns:a16="http://schemas.microsoft.com/office/drawing/2014/main" id="{7B01A284-C0CC-3B44-B6A7-6DA28C73B3DF}"/>
              </a:ext>
            </a:extLst>
          </p:cNvPr>
          <p:cNvSpPr>
            <a:spLocks noGrp="1"/>
          </p:cNvSpPr>
          <p:nvPr>
            <p:ph idx="1"/>
          </p:nvPr>
        </p:nvSpPr>
        <p:spPr>
          <a:xfrm>
            <a:off x="6234329" y="2279018"/>
            <a:ext cx="5314543" cy="3375920"/>
          </a:xfrm>
        </p:spPr>
        <p:txBody>
          <a:bodyPr anchor="t">
            <a:normAutofit lnSpcReduction="10000"/>
          </a:bodyPr>
          <a:lstStyle/>
          <a:p>
            <a:r>
              <a:rPr lang="nl-NL" sz="2400" dirty="0"/>
              <a:t>Insteken op de brede liefde voor leren</a:t>
            </a:r>
          </a:p>
          <a:p>
            <a:r>
              <a:rPr lang="nl-NL" sz="2400" dirty="0"/>
              <a:t>Condities scheppen voor alle liefdes</a:t>
            </a:r>
          </a:p>
          <a:p>
            <a:r>
              <a:rPr lang="nl-NL" sz="2400" dirty="0"/>
              <a:t>Feedback geven op leren</a:t>
            </a:r>
          </a:p>
          <a:p>
            <a:r>
              <a:rPr lang="nl-NL" sz="2400" dirty="0"/>
              <a:t>Reflectie organiseren</a:t>
            </a:r>
          </a:p>
          <a:p>
            <a:r>
              <a:rPr lang="nl-NL" sz="2400" dirty="0"/>
              <a:t>Voorleven</a:t>
            </a:r>
          </a:p>
          <a:p>
            <a:r>
              <a:rPr lang="nl-NL" sz="2400" dirty="0"/>
              <a:t>Passie voor leren tonen</a:t>
            </a:r>
          </a:p>
          <a:p>
            <a:r>
              <a:rPr lang="nl-NL" sz="2400" dirty="0"/>
              <a:t>De ruilhandel tussen ruimte nemen en ruimte geven mogelijk maken</a:t>
            </a:r>
          </a:p>
        </p:txBody>
      </p:sp>
    </p:spTree>
    <p:extLst>
      <p:ext uri="{BB962C8B-B14F-4D97-AF65-F5344CB8AC3E}">
        <p14:creationId xmlns:p14="http://schemas.microsoft.com/office/powerpoint/2010/main" val="307710820"/>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5C6AA-4E0D-EE4D-BBFD-BEEEE71B7CF3}"/>
              </a:ext>
            </a:extLst>
          </p:cNvPr>
          <p:cNvSpPr>
            <a:spLocks noGrp="1"/>
          </p:cNvSpPr>
          <p:nvPr>
            <p:ph type="title"/>
          </p:nvPr>
        </p:nvSpPr>
        <p:spPr>
          <a:xfrm>
            <a:off x="6222823" y="482139"/>
            <a:ext cx="5686121" cy="2128888"/>
          </a:xfrm>
        </p:spPr>
        <p:txBody>
          <a:bodyPr>
            <a:normAutofit fontScale="90000"/>
          </a:bodyPr>
          <a:lstStyle/>
          <a:p>
            <a:r>
              <a:rPr lang="nl-NL" dirty="0">
                <a:solidFill>
                  <a:schemeClr val="bg1"/>
                </a:solidFill>
              </a:rPr>
              <a:t>De ene manier van leren gebruiken om de liefde voor de andere op te wekken:</a:t>
            </a:r>
          </a:p>
        </p:txBody>
      </p:sp>
      <p:pic>
        <p:nvPicPr>
          <p:cNvPr id="5" name="Afbeelding 4" descr="Afbeelding met binnen, verlicht, licht, tafel&#10;&#10;Automatisch gegenereerde beschrijving">
            <a:extLst>
              <a:ext uri="{FF2B5EF4-FFF2-40B4-BE49-F238E27FC236}">
                <a16:creationId xmlns:a16="http://schemas.microsoft.com/office/drawing/2014/main" id="{174F2140-3FA0-8D47-AF69-E763122A3E11}"/>
              </a:ext>
            </a:extLst>
          </p:cNvPr>
          <p:cNvPicPr>
            <a:picLocks noChangeAspect="1"/>
          </p:cNvPicPr>
          <p:nvPr/>
        </p:nvPicPr>
        <p:blipFill rotWithShape="1">
          <a:blip r:embed="rId2"/>
          <a:srcRect t="12278" r="3" b="9787"/>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Tijdelijke aanduiding voor inhoud 2">
            <a:extLst>
              <a:ext uri="{FF2B5EF4-FFF2-40B4-BE49-F238E27FC236}">
                <a16:creationId xmlns:a16="http://schemas.microsoft.com/office/drawing/2014/main" id="{7B01A284-C0CC-3B44-B6A7-6DA28C73B3DF}"/>
              </a:ext>
            </a:extLst>
          </p:cNvPr>
          <p:cNvSpPr>
            <a:spLocks noGrp="1"/>
          </p:cNvSpPr>
          <p:nvPr>
            <p:ph idx="1"/>
          </p:nvPr>
        </p:nvSpPr>
        <p:spPr>
          <a:xfrm>
            <a:off x="5713614" y="2919098"/>
            <a:ext cx="5314537" cy="3938902"/>
          </a:xfrm>
        </p:spPr>
        <p:txBody>
          <a:bodyPr anchor="t">
            <a:noAutofit/>
          </a:bodyPr>
          <a:lstStyle/>
          <a:p>
            <a:pPr lvl="1"/>
            <a:r>
              <a:rPr lang="nl-NL" dirty="0">
                <a:solidFill>
                  <a:schemeClr val="bg1"/>
                </a:solidFill>
              </a:rPr>
              <a:t>Vanuit ervaringsleren behoefte krijgen aan een opleiding</a:t>
            </a:r>
          </a:p>
          <a:p>
            <a:pPr lvl="1"/>
            <a:r>
              <a:rPr lang="nl-NL" dirty="0">
                <a:solidFill>
                  <a:schemeClr val="bg1"/>
                </a:solidFill>
              </a:rPr>
              <a:t>Vanuit een opleiding behoefte krijgen aan ervaringsleren</a:t>
            </a:r>
          </a:p>
          <a:p>
            <a:pPr lvl="1"/>
            <a:r>
              <a:rPr lang="nl-NL" dirty="0">
                <a:solidFill>
                  <a:schemeClr val="bg1"/>
                </a:solidFill>
              </a:rPr>
              <a:t>Opleiden en ervaringsleren als basis voor zelfgestuurd leren</a:t>
            </a:r>
          </a:p>
          <a:p>
            <a:pPr lvl="1"/>
            <a:r>
              <a:rPr lang="nl-NL" dirty="0">
                <a:solidFill>
                  <a:schemeClr val="bg1"/>
                </a:solidFill>
              </a:rPr>
              <a:t>Zelfgestuurd leren als basis voor </a:t>
            </a:r>
            <a:r>
              <a:rPr lang="nl-NL" dirty="0" err="1">
                <a:solidFill>
                  <a:schemeClr val="bg1"/>
                </a:solidFill>
              </a:rPr>
              <a:t>ervaringleren</a:t>
            </a:r>
            <a:r>
              <a:rPr lang="nl-NL" dirty="0">
                <a:solidFill>
                  <a:schemeClr val="bg1"/>
                </a:solidFill>
              </a:rPr>
              <a:t> en opgeleid worden</a:t>
            </a:r>
          </a:p>
        </p:txBody>
      </p:sp>
    </p:spTree>
    <p:extLst>
      <p:ext uri="{BB962C8B-B14F-4D97-AF65-F5344CB8AC3E}">
        <p14:creationId xmlns:p14="http://schemas.microsoft.com/office/powerpoint/2010/main" val="1751740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7464614" y="1783959"/>
            <a:ext cx="4087306" cy="28891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Calibri Light" panose="020F0302020204030204"/>
                <a:ea typeface="+mn-ea"/>
                <a:cs typeface="+mn-cs"/>
              </a:rPr>
              <a:t>Is </a:t>
            </a:r>
            <a:r>
              <a:rPr kumimoji="0" lang="en-US" sz="4600" b="0" i="0" u="none" strike="noStrike" kern="1200" cap="none" spc="0" normalizeH="0" baseline="0" noProof="0" dirty="0" err="1">
                <a:ln>
                  <a:noFill/>
                </a:ln>
                <a:solidFill>
                  <a:prstClr val="white"/>
                </a:solidFill>
                <a:effectLst/>
                <a:uLnTx/>
                <a:uFillTx/>
                <a:latin typeface="Calibri Light" panose="020F0302020204030204"/>
                <a:ea typeface="+mn-ea"/>
                <a:cs typeface="+mn-cs"/>
              </a:rPr>
              <a:t>ook</a:t>
            </a:r>
            <a:r>
              <a:rPr kumimoji="0" lang="en-US" sz="4600" b="0"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lvl="0">
              <a:lnSpc>
                <a:spcPct val="90000"/>
              </a:lnSpc>
              <a:spcBef>
                <a:spcPct val="0"/>
              </a:spcBef>
              <a:spcAft>
                <a:spcPts val="600"/>
              </a:spcAft>
            </a:pPr>
            <a:r>
              <a:rPr lang="en-US" sz="4600" dirty="0">
                <a:solidFill>
                  <a:prstClr val="white"/>
                </a:solidFill>
                <a:latin typeface="Calibri Light" panose="020F0302020204030204"/>
              </a:rPr>
              <a:t>Het </a:t>
            </a:r>
            <a:r>
              <a:rPr lang="en-US" sz="4600" dirty="0" err="1">
                <a:solidFill>
                  <a:prstClr val="white"/>
                </a:solidFill>
                <a:latin typeface="Calibri Light" panose="020F0302020204030204"/>
              </a:rPr>
              <a:t>leren</a:t>
            </a:r>
            <a:r>
              <a:rPr lang="en-US" sz="4600" dirty="0">
                <a:solidFill>
                  <a:prstClr val="white"/>
                </a:solidFill>
                <a:latin typeface="Calibri Light" panose="020F0302020204030204"/>
              </a:rPr>
              <a:t> </a:t>
            </a:r>
            <a:r>
              <a:rPr lang="en-US" sz="4600" dirty="0" err="1">
                <a:solidFill>
                  <a:prstClr val="white"/>
                </a:solidFill>
                <a:latin typeface="Calibri Light" panose="020F0302020204030204"/>
              </a:rPr>
              <a:t>juist</a:t>
            </a:r>
            <a:r>
              <a:rPr lang="en-US" sz="4600" dirty="0">
                <a:solidFill>
                  <a:prstClr val="white"/>
                </a:solidFill>
                <a:latin typeface="Calibri Light" panose="020F0302020204030204"/>
              </a:rPr>
              <a:t> </a:t>
            </a:r>
            <a:r>
              <a:rPr lang="en-US" sz="4600" dirty="0" err="1">
                <a:solidFill>
                  <a:prstClr val="white"/>
                </a:solidFill>
                <a:latin typeface="Calibri Light" panose="020F0302020204030204"/>
              </a:rPr>
              <a:t>niet</a:t>
            </a:r>
            <a:r>
              <a:rPr lang="en-US" sz="4600" dirty="0">
                <a:solidFill>
                  <a:prstClr val="white"/>
                </a:solidFill>
                <a:latin typeface="Calibri Light" panose="020F0302020204030204"/>
              </a:rPr>
              <a:t> </a:t>
            </a:r>
            <a:r>
              <a:rPr lang="en-US" sz="4600" dirty="0" err="1">
                <a:solidFill>
                  <a:prstClr val="white"/>
                </a:solidFill>
                <a:latin typeface="Calibri Light" panose="020F0302020204030204"/>
              </a:rPr>
              <a:t>organiseren</a:t>
            </a:r>
            <a:endParaRPr lang="en-US" sz="4600" dirty="0">
              <a:solidFill>
                <a:prstClr val="white"/>
              </a:solidFill>
              <a:latin typeface="Calibri Light" panose="020F0302020204030204"/>
            </a:endParaRPr>
          </a:p>
        </p:txBody>
      </p:sp>
      <p:sp>
        <p:nvSpPr>
          <p:cNvPr id="16" name="Freeform: Shape 15">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Afbeelding 10" descr="Afbeelding met teken, stoppen, buiten, geschilderd&#10;&#10;Automatisch gegenereerde beschrijving">
            <a:extLst>
              <a:ext uri="{FF2B5EF4-FFF2-40B4-BE49-F238E27FC236}">
                <a16:creationId xmlns:a16="http://schemas.microsoft.com/office/drawing/2014/main" id="{03626211-8631-4E43-9C10-3E269E57FA95}"/>
              </a:ext>
            </a:extLst>
          </p:cNvPr>
          <p:cNvPicPr>
            <a:picLocks noChangeAspect="1"/>
          </p:cNvPicPr>
          <p:nvPr/>
        </p:nvPicPr>
        <p:blipFill rotWithShape="1">
          <a:blip r:embed="rId2"/>
          <a:srcRect r="2" b="364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95311838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7464614" y="1783959"/>
            <a:ext cx="4087306" cy="28891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Calibri Light" panose="020F0302020204030204"/>
                <a:ea typeface="+mn-ea"/>
                <a:cs typeface="+mn-cs"/>
              </a:rPr>
              <a:t>Is </a:t>
            </a:r>
            <a:r>
              <a:rPr kumimoji="0" lang="en-US" sz="4600" b="0" i="0" u="none" strike="noStrike" kern="1200" cap="none" spc="0" normalizeH="0" baseline="0" noProof="0" dirty="0" err="1">
                <a:ln>
                  <a:noFill/>
                </a:ln>
                <a:solidFill>
                  <a:prstClr val="white"/>
                </a:solidFill>
                <a:effectLst/>
                <a:uLnTx/>
                <a:uFillTx/>
                <a:latin typeface="Calibri Light" panose="020F0302020204030204"/>
                <a:ea typeface="+mn-ea"/>
                <a:cs typeface="+mn-cs"/>
              </a:rPr>
              <a:t>ook</a:t>
            </a:r>
            <a:r>
              <a:rPr kumimoji="0" lang="en-US" sz="4600" b="0"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lvl="0">
              <a:lnSpc>
                <a:spcPct val="90000"/>
              </a:lnSpc>
              <a:spcBef>
                <a:spcPct val="0"/>
              </a:spcBef>
              <a:spcAft>
                <a:spcPts val="600"/>
              </a:spcAft>
            </a:pPr>
            <a:r>
              <a:rPr lang="en-US" sz="4600" dirty="0" err="1">
                <a:solidFill>
                  <a:prstClr val="white"/>
                </a:solidFill>
                <a:latin typeface="Calibri Light" panose="020F0302020204030204"/>
              </a:rPr>
              <a:t>Tijd</a:t>
            </a:r>
            <a:r>
              <a:rPr lang="en-US" sz="4600" dirty="0">
                <a:solidFill>
                  <a:prstClr val="white"/>
                </a:solidFill>
                <a:latin typeface="Calibri Light" panose="020F0302020204030204"/>
              </a:rPr>
              <a:t> </a:t>
            </a:r>
            <a:r>
              <a:rPr lang="en-US" sz="4600" dirty="0" err="1">
                <a:solidFill>
                  <a:prstClr val="white"/>
                </a:solidFill>
                <a:latin typeface="Calibri Light" panose="020F0302020204030204"/>
              </a:rPr>
              <a:t>nemen</a:t>
            </a:r>
            <a:r>
              <a:rPr lang="en-US" sz="4600" dirty="0">
                <a:solidFill>
                  <a:prstClr val="white"/>
                </a:solidFill>
                <a:latin typeface="Calibri Light" panose="020F0302020204030204"/>
              </a:rPr>
              <a:t> om </a:t>
            </a:r>
            <a:r>
              <a:rPr lang="en-US" sz="4600" dirty="0" err="1">
                <a:solidFill>
                  <a:prstClr val="white"/>
                </a:solidFill>
                <a:latin typeface="Calibri Light" panose="020F0302020204030204"/>
              </a:rPr>
              <a:t>te</a:t>
            </a:r>
            <a:r>
              <a:rPr lang="en-US" sz="4600" dirty="0">
                <a:solidFill>
                  <a:prstClr val="white"/>
                </a:solidFill>
                <a:latin typeface="Calibri Light" panose="020F0302020204030204"/>
              </a:rPr>
              <a:t> </a:t>
            </a:r>
            <a:r>
              <a:rPr lang="en-US" sz="4600" dirty="0" err="1">
                <a:solidFill>
                  <a:prstClr val="white"/>
                </a:solidFill>
                <a:latin typeface="Calibri Light" panose="020F0302020204030204"/>
              </a:rPr>
              <a:t>reflecteren</a:t>
            </a:r>
            <a:endParaRPr lang="en-US" sz="4600" dirty="0">
              <a:solidFill>
                <a:prstClr val="white"/>
              </a:solidFill>
              <a:latin typeface="Calibri Light" panose="020F0302020204030204"/>
            </a:endParaRPr>
          </a:p>
        </p:txBody>
      </p:sp>
      <p:sp>
        <p:nvSpPr>
          <p:cNvPr id="16" name="Freeform: Shape 15">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Afbeelding 10" descr="Afbeelding met teken, stoppen, buiten, geschilderd&#10;&#10;Automatisch gegenereerde beschrijving">
            <a:extLst>
              <a:ext uri="{FF2B5EF4-FFF2-40B4-BE49-F238E27FC236}">
                <a16:creationId xmlns:a16="http://schemas.microsoft.com/office/drawing/2014/main" id="{03626211-8631-4E43-9C10-3E269E57FA95}"/>
              </a:ext>
            </a:extLst>
          </p:cNvPr>
          <p:cNvPicPr>
            <a:picLocks noChangeAspect="1"/>
          </p:cNvPicPr>
          <p:nvPr/>
        </p:nvPicPr>
        <p:blipFill rotWithShape="1">
          <a:blip r:embed="rId2"/>
          <a:srcRect r="2" b="364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82712130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7464614" y="1783959"/>
            <a:ext cx="4087306" cy="28891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Calibri Light" panose="020F0302020204030204"/>
                <a:ea typeface="+mn-ea"/>
                <a:cs typeface="+mn-cs"/>
              </a:rPr>
              <a:t>Is </a:t>
            </a:r>
            <a:r>
              <a:rPr kumimoji="0" lang="en-US" sz="4600" b="0" i="0" u="none" strike="noStrike" kern="1200" cap="none" spc="0" normalizeH="0" baseline="0" noProof="0" dirty="0" err="1">
                <a:ln>
                  <a:noFill/>
                </a:ln>
                <a:solidFill>
                  <a:prstClr val="white"/>
                </a:solidFill>
                <a:effectLst/>
                <a:uLnTx/>
                <a:uFillTx/>
                <a:latin typeface="Calibri Light" panose="020F0302020204030204"/>
                <a:ea typeface="+mn-ea"/>
                <a:cs typeface="+mn-cs"/>
              </a:rPr>
              <a:t>ook</a:t>
            </a:r>
            <a:r>
              <a:rPr kumimoji="0" lang="en-US" sz="4600" b="0"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lvl="0">
              <a:lnSpc>
                <a:spcPct val="90000"/>
              </a:lnSpc>
              <a:spcBef>
                <a:spcPct val="0"/>
              </a:spcBef>
              <a:spcAft>
                <a:spcPts val="600"/>
              </a:spcAft>
            </a:pPr>
            <a:r>
              <a:rPr lang="en-US" sz="4600" dirty="0">
                <a:solidFill>
                  <a:prstClr val="white"/>
                </a:solidFill>
                <a:latin typeface="Calibri Light" panose="020F0302020204030204"/>
              </a:rPr>
              <a:t>het </a:t>
            </a:r>
            <a:r>
              <a:rPr lang="en-US" sz="4600" dirty="0" err="1">
                <a:solidFill>
                  <a:prstClr val="white"/>
                </a:solidFill>
                <a:latin typeface="Calibri Light" panose="020F0302020204030204"/>
              </a:rPr>
              <a:t>niet-weten</a:t>
            </a:r>
            <a:r>
              <a:rPr lang="en-US" sz="4600" dirty="0">
                <a:solidFill>
                  <a:prstClr val="white"/>
                </a:solidFill>
                <a:latin typeface="Calibri Light" panose="020F0302020204030204"/>
              </a:rPr>
              <a:t> </a:t>
            </a:r>
            <a:r>
              <a:rPr lang="en-US" sz="4600" dirty="0" err="1">
                <a:solidFill>
                  <a:prstClr val="white"/>
                </a:solidFill>
                <a:latin typeface="Calibri Light" panose="020F0302020204030204"/>
              </a:rPr>
              <a:t>waarderen</a:t>
            </a:r>
            <a:endParaRPr lang="en-US" sz="4600" dirty="0">
              <a:solidFill>
                <a:prstClr val="white"/>
              </a:solidFill>
              <a:latin typeface="Calibri Light" panose="020F0302020204030204"/>
            </a:endParaRPr>
          </a:p>
        </p:txBody>
      </p:sp>
      <p:sp>
        <p:nvSpPr>
          <p:cNvPr id="16" name="Freeform: Shape 15">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Afbeelding 10" descr="Afbeelding met teken, stoppen, buiten, geschilderd&#10;&#10;Automatisch gegenereerde beschrijving">
            <a:extLst>
              <a:ext uri="{FF2B5EF4-FFF2-40B4-BE49-F238E27FC236}">
                <a16:creationId xmlns:a16="http://schemas.microsoft.com/office/drawing/2014/main" id="{03626211-8631-4E43-9C10-3E269E57FA95}"/>
              </a:ext>
            </a:extLst>
          </p:cNvPr>
          <p:cNvPicPr>
            <a:picLocks noChangeAspect="1"/>
          </p:cNvPicPr>
          <p:nvPr/>
        </p:nvPicPr>
        <p:blipFill rotWithShape="1">
          <a:blip r:embed="rId2"/>
          <a:srcRect r="2" b="364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49465188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7464614" y="1783959"/>
            <a:ext cx="4087306" cy="28891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Calibri Light" panose="020F0302020204030204"/>
                <a:ea typeface="+mn-ea"/>
                <a:cs typeface="+mn-cs"/>
              </a:rPr>
              <a:t>Is </a:t>
            </a:r>
            <a:r>
              <a:rPr kumimoji="0" lang="en-US" sz="4600" b="0" i="0" u="none" strike="noStrike" kern="1200" cap="none" spc="0" normalizeH="0" baseline="0" noProof="0" dirty="0" err="1">
                <a:ln>
                  <a:noFill/>
                </a:ln>
                <a:solidFill>
                  <a:prstClr val="white"/>
                </a:solidFill>
                <a:effectLst/>
                <a:uLnTx/>
                <a:uFillTx/>
                <a:latin typeface="Calibri Light" panose="020F0302020204030204"/>
                <a:ea typeface="+mn-ea"/>
                <a:cs typeface="+mn-cs"/>
              </a:rPr>
              <a:t>ook</a:t>
            </a:r>
            <a:r>
              <a:rPr kumimoji="0" lang="en-US" sz="4600" b="0"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0" i="0" u="none" strike="noStrike" kern="1200" cap="none" spc="0" normalizeH="0" baseline="0" noProof="0" dirty="0" err="1">
                <a:ln>
                  <a:noFill/>
                </a:ln>
                <a:solidFill>
                  <a:prstClr val="white"/>
                </a:solidFill>
                <a:effectLst/>
                <a:uLnTx/>
                <a:uFillTx/>
                <a:latin typeface="Calibri Light" panose="020F0302020204030204"/>
                <a:ea typeface="+mn-ea"/>
                <a:cs typeface="+mn-cs"/>
              </a:rPr>
              <a:t>houden</a:t>
            </a:r>
            <a:r>
              <a:rPr kumimoji="0" lang="en-US" sz="4600" b="0" i="0" u="none" strike="noStrike" kern="1200" cap="none" spc="0" normalizeH="0" baseline="0" noProof="0" dirty="0">
                <a:ln>
                  <a:noFill/>
                </a:ln>
                <a:solidFill>
                  <a:prstClr val="white"/>
                </a:solidFill>
                <a:effectLst/>
                <a:uLnTx/>
                <a:uFillTx/>
                <a:latin typeface="Calibri Light" panose="020F0302020204030204"/>
                <a:ea typeface="+mn-ea"/>
                <a:cs typeface="+mn-cs"/>
              </a:rPr>
              <a:t> van </a:t>
            </a:r>
            <a:r>
              <a:rPr kumimoji="0" lang="en-US" sz="4600" b="0" i="0" u="none" strike="noStrike" kern="1200" cap="none" spc="0" normalizeH="0" baseline="0" noProof="0" dirty="0" err="1">
                <a:ln>
                  <a:noFill/>
                </a:ln>
                <a:solidFill>
                  <a:prstClr val="white"/>
                </a:solidFill>
                <a:effectLst/>
                <a:uLnTx/>
                <a:uFillTx/>
                <a:latin typeface="Calibri Light" panose="020F0302020204030204"/>
                <a:ea typeface="+mn-ea"/>
                <a:cs typeface="+mn-cs"/>
              </a:rPr>
              <a:t>Ieren</a:t>
            </a:r>
            <a:r>
              <a:rPr kumimoji="0" lang="en-US" sz="4600" b="0" i="0" u="none" strike="noStrike" kern="1200" cap="none" spc="0" normalizeH="0" baseline="0" noProof="0" dirty="0">
                <a:ln>
                  <a:noFill/>
                </a:ln>
                <a:solidFill>
                  <a:prstClr val="white"/>
                </a:solidFill>
                <a:effectLst/>
                <a:uLnTx/>
                <a:uFillTx/>
                <a:latin typeface="Calibri Light" panose="020F0302020204030204"/>
                <a:ea typeface="+mn-ea"/>
                <a:cs typeface="+mn-cs"/>
              </a:rPr>
              <a:t> in alle </a:t>
            </a:r>
            <a:r>
              <a:rPr kumimoji="0" lang="en-US" sz="4600" b="0" i="0" u="none" strike="noStrike" kern="1200" cap="none" spc="0" normalizeH="0" baseline="0" noProof="0" dirty="0" err="1">
                <a:ln>
                  <a:noFill/>
                </a:ln>
                <a:solidFill>
                  <a:prstClr val="white"/>
                </a:solidFill>
                <a:effectLst/>
                <a:uLnTx/>
                <a:uFillTx/>
                <a:latin typeface="Calibri Light" panose="020F0302020204030204"/>
                <a:ea typeface="+mn-ea"/>
                <a:cs typeface="+mn-cs"/>
              </a:rPr>
              <a:t>diversiteit</a:t>
            </a:r>
            <a:endParaRPr kumimoji="0" lang="en-US" sz="4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6" name="Freeform: Shape 15">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Afbeelding 10" descr="Afbeelding met teken, stoppen, buiten, geschilderd&#10;&#10;Automatisch gegenereerde beschrijving">
            <a:extLst>
              <a:ext uri="{FF2B5EF4-FFF2-40B4-BE49-F238E27FC236}">
                <a16:creationId xmlns:a16="http://schemas.microsoft.com/office/drawing/2014/main" id="{03626211-8631-4E43-9C10-3E269E57FA95}"/>
              </a:ext>
            </a:extLst>
          </p:cNvPr>
          <p:cNvPicPr>
            <a:picLocks noChangeAspect="1"/>
          </p:cNvPicPr>
          <p:nvPr/>
        </p:nvPicPr>
        <p:blipFill rotWithShape="1">
          <a:blip r:embed="rId2"/>
          <a:srcRect r="2" b="364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14151746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6577337-E577-BE48-BDD1-DE05854EAC64}"/>
              </a:ext>
            </a:extLst>
          </p:cNvPr>
          <p:cNvSpPr/>
          <p:nvPr/>
        </p:nvSpPr>
        <p:spPr>
          <a:xfrm>
            <a:off x="7464614" y="1783959"/>
            <a:ext cx="4087306" cy="2889114"/>
          </a:xfrm>
          <a:prstGeom prst="rect">
            <a:avLst/>
          </a:prstGeom>
        </p:spPr>
        <p:txBody>
          <a:bodyPr vert="horz" lIns="91440" tIns="45720" rIns="91440" bIns="45720" rtlCol="0" anchor="b">
            <a:noAutofit/>
          </a:bodyPr>
          <a:lstStyle/>
          <a:p>
            <a:pPr lvl="0">
              <a:lnSpc>
                <a:spcPct val="90000"/>
              </a:lnSpc>
              <a:spcBef>
                <a:spcPct val="0"/>
              </a:spcBef>
              <a:spcAft>
                <a:spcPts val="600"/>
              </a:spcAft>
            </a:pPr>
            <a:r>
              <a:rPr lang="en-US" sz="4600" dirty="0">
                <a:solidFill>
                  <a:schemeClr val="bg1"/>
                </a:solidFill>
                <a:latin typeface="+mj-lt"/>
                <a:ea typeface="+mj-ea"/>
                <a:cs typeface="+mj-cs"/>
              </a:rPr>
              <a:t>Is </a:t>
            </a:r>
            <a:r>
              <a:rPr lang="en-US" sz="4600" dirty="0" err="1">
                <a:solidFill>
                  <a:schemeClr val="bg1"/>
                </a:solidFill>
                <a:latin typeface="+mj-lt"/>
                <a:ea typeface="+mj-ea"/>
                <a:cs typeface="+mj-cs"/>
              </a:rPr>
              <a:t>ook</a:t>
            </a:r>
            <a:r>
              <a:rPr lang="en-US" sz="4600" dirty="0">
                <a:solidFill>
                  <a:schemeClr val="bg1"/>
                </a:solidFill>
                <a:latin typeface="+mj-lt"/>
                <a:ea typeface="+mj-ea"/>
                <a:cs typeface="+mj-cs"/>
              </a:rPr>
              <a:t>: </a:t>
            </a:r>
          </a:p>
          <a:p>
            <a:pPr lvl="0"/>
            <a:r>
              <a:rPr lang="nl-NL" sz="4600" dirty="0">
                <a:solidFill>
                  <a:schemeClr val="bg1"/>
                </a:solidFill>
              </a:rPr>
              <a:t>Leren niet zien als onderbreking van het werk</a:t>
            </a:r>
          </a:p>
        </p:txBody>
      </p:sp>
      <p:pic>
        <p:nvPicPr>
          <p:cNvPr id="11" name="Afbeelding 10" descr="Afbeelding met teken, stoppen, buiten, geschilderd&#10;&#10;Automatisch gegenereerde beschrijving">
            <a:extLst>
              <a:ext uri="{FF2B5EF4-FFF2-40B4-BE49-F238E27FC236}">
                <a16:creationId xmlns:a16="http://schemas.microsoft.com/office/drawing/2014/main" id="{03626211-8631-4E43-9C10-3E269E57FA95}"/>
              </a:ext>
            </a:extLst>
          </p:cNvPr>
          <p:cNvPicPr>
            <a:picLocks noChangeAspect="1"/>
          </p:cNvPicPr>
          <p:nvPr/>
        </p:nvPicPr>
        <p:blipFill rotWithShape="1">
          <a:blip r:embed="rId2"/>
          <a:srcRect r="2" b="364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42886565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796</Words>
  <Application>Microsoft Macintosh PowerPoint</Application>
  <PresentationFormat>Breedbeeld</PresentationFormat>
  <Paragraphs>118</Paragraphs>
  <Slides>43</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43</vt:i4>
      </vt:variant>
    </vt:vector>
  </HeadingPairs>
  <TitlesOfParts>
    <vt:vector size="47" baseType="lpstr">
      <vt:lpstr>Arial</vt:lpstr>
      <vt:lpstr>Calibri</vt:lpstr>
      <vt:lpstr>Calibri Light</vt:lpstr>
      <vt:lpstr>Kantoorthema</vt:lpstr>
      <vt:lpstr>PowerPoint-presentatie</vt:lpstr>
      <vt:lpstr>Manon’s vader zei ooit: “mij krijg je niet meer naar een opleiding. Ik heb wel genoeg geleerd” </vt:lpstr>
      <vt:lpstr>Liefhebber van het leren: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Liefde voor leren  is ook:  waarheidsliefde</vt:lpstr>
      <vt:lpstr>Liefde voor leren  is ook:  liefde voor vakkennis</vt:lpstr>
      <vt:lpstr>Liefde voor leren  is ook:  houden van feiten</vt:lpstr>
      <vt:lpstr>Liefde voor leren  is ook:  evidence based werken</vt:lpstr>
      <vt:lpstr>Liefde voor leren  is ook:  meten is weten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Ook:</vt:lpstr>
      <vt:lpstr>Hoe maken we mensen verliefd op leren?</vt:lpstr>
      <vt:lpstr>Zorgen voor succesvolle ervaringen</vt:lpstr>
      <vt:lpstr>Verleiden om te leren:</vt:lpstr>
      <vt:lpstr>Hoe maken we mensen verliefd op leren?</vt:lpstr>
      <vt:lpstr>De ene manier van leren gebruiken om de liefde voor de andere op te wekken: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Ruijters, Manon</dc:creator>
  <cp:lastModifiedBy>P.Robert-Jan Simons</cp:lastModifiedBy>
  <cp:revision>3</cp:revision>
  <dcterms:created xsi:type="dcterms:W3CDTF">2020-10-23T12:46:59Z</dcterms:created>
  <dcterms:modified xsi:type="dcterms:W3CDTF">2020-10-27T09:17:14Z</dcterms:modified>
</cp:coreProperties>
</file>