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66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56"/>
    <a:srgbClr val="E50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/>
    <p:restoredTop sz="94647"/>
  </p:normalViewPr>
  <p:slideViewPr>
    <p:cSldViewPr snapToGrid="0" snapToObjects="1" showGuides="1">
      <p:cViewPr varScale="1">
        <p:scale>
          <a:sx n="72" d="100"/>
          <a:sy n="72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FDED8E11-341A-45D2-85B1-F7C4DB532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3235" y="5095875"/>
            <a:ext cx="8397864" cy="1009650"/>
          </a:xfrm>
        </p:spPr>
        <p:txBody>
          <a:bodyPr>
            <a:normAutofit/>
          </a:bodyPr>
          <a:lstStyle>
            <a:lvl1pPr marL="0" indent="0">
              <a:buNone/>
              <a:defRPr lang="en-GB" sz="2475" b="0" i="0" u="none" strike="noStrike" cap="all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Avenir Next Condensed Medium" panose="020B0606020202020204" pitchFamily="34" charset="0"/>
                <a:ea typeface="Avenir Next Condensed Medium" panose="020B0606020202020204" pitchFamily="34" charset="0"/>
                <a:cs typeface="Avenir Next Condensed Medium" panose="020B0606020202020204" pitchFamily="34" charset="0"/>
                <a:sym typeface="Avenir Next Condensed Medium"/>
              </a:defRPr>
            </a:lvl1pPr>
          </a:lstStyle>
          <a:p>
            <a:pPr lvl="0"/>
            <a:r>
              <a:rPr lang="nl-NL" dirty="0"/>
              <a:t>VOORBEELD VAN EEN ONDERTITEL</a:t>
            </a:r>
            <a:endParaRPr lang="en-GB" dirty="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D9C3A310-643B-4139-9F62-77D0667471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33" y="1196300"/>
            <a:ext cx="10458803" cy="588915"/>
          </a:xfrm>
        </p:spPr>
        <p:txBody>
          <a:bodyPr anchor="b">
            <a:noAutofit/>
          </a:bodyPr>
          <a:lstStyle>
            <a:lvl1pPr marL="0" indent="0">
              <a:buNone/>
              <a:defRPr lang="nl-NL" sz="1846" b="0" kern="1200" cap="all" baseline="0" dirty="0" smtClean="0">
                <a:solidFill>
                  <a:schemeClr val="tx2"/>
                </a:solidFill>
                <a:latin typeface="Avenir Next Condensed Medium" panose="020B0606020202020204" pitchFamily="34" charset="0"/>
                <a:ea typeface="Avenir Next Condensed Medium" panose="020B0606020202020204" pitchFamily="34" charset="0"/>
                <a:cs typeface="Avenir Next Condensed Medium" panose="020B0606020202020204" pitchFamily="34" charset="0"/>
                <a:sym typeface="Avenir Next Condensed Demi Bold"/>
              </a:defRPr>
            </a:lvl1pPr>
          </a:lstStyle>
          <a:p>
            <a:pPr lvl="0"/>
            <a:r>
              <a:rPr lang="nl-NL" dirty="0"/>
              <a:t>NAAM OPLEIDING/FACULTEIT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983EC9-36B1-B744-A87D-1AA0BEB3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3234" y="2214000"/>
            <a:ext cx="10452100" cy="280800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750" b="1" cap="all" baseline="0">
                <a:latin typeface="Avenir Next Condensed Medium" panose="020B0606020202020204" pitchFamily="34" charset="0"/>
              </a:defRPr>
            </a:lvl1pPr>
          </a:lstStyle>
          <a:p>
            <a:r>
              <a:rPr lang="nl-NL" dirty="0"/>
              <a:t>Titel van de presentatie_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01D1CB6-6B35-4216-835D-4B6D7DC10AA2}"/>
              </a:ext>
            </a:extLst>
          </p:cNvPr>
          <p:cNvSpPr/>
          <p:nvPr userDrawn="1"/>
        </p:nvSpPr>
        <p:spPr>
          <a:xfrm>
            <a:off x="9227489" y="5111778"/>
            <a:ext cx="2119048" cy="17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570D387-A9DA-4389-8749-9601C83AD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89" y="5111779"/>
            <a:ext cx="2387821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3B7015-BB4D-A84E-84E4-520C33B85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10515600" cy="424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3155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24158585-8C9B-2444-8413-2968F1CB9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838200" y="1925638"/>
            <a:ext cx="5257800" cy="424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4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260C8E6A-14DF-4CBC-B795-FDA284EC47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3203" y="1917701"/>
            <a:ext cx="4800600" cy="4248000"/>
          </a:xfrm>
        </p:spPr>
        <p:txBody>
          <a:bodyPr>
            <a:normAutofit/>
          </a:bodyPr>
          <a:lstStyle>
            <a:lvl1pPr marL="0" indent="0">
              <a:buNone/>
              <a:defRPr sz="12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0688633-6D41-064D-B005-BBA9338D0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838200" y="1926000"/>
            <a:ext cx="5257800" cy="424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136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B8653B3-70AE-4E3E-9A4D-3EAF4B4F4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778435"/>
            <a:ext cx="4800600" cy="413103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en-GB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60C7571E-BBB1-4DDF-9329-A0C028CAE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78435"/>
            <a:ext cx="4800600" cy="413103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en-GB" dirty="0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AB6897B6-1B30-8840-AEF5-653E3015C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ONDERWERP /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838200" y="2286000"/>
            <a:ext cx="4800600" cy="3905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6553200" y="2286000"/>
            <a:ext cx="4800600" cy="3905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3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2F35E840-7D0C-489A-B88C-9B5B6A358F43}"/>
              </a:ext>
            </a:extLst>
          </p:cNvPr>
          <p:cNvSpPr/>
          <p:nvPr/>
        </p:nvSpPr>
        <p:spPr>
          <a:xfrm>
            <a:off x="3149600" y="733425"/>
            <a:ext cx="5892800" cy="53911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E150451-5081-475D-A7BF-2CE6F5C377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216" y="5429602"/>
            <a:ext cx="4910667" cy="49371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DA6865-FA7E-094E-A575-DAADE998A2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0216" y="1628775"/>
            <a:ext cx="4910667" cy="36004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‘QUOTE’</a:t>
            </a:r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FFDA8079-95BD-45E3-8313-ABF6A59ED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574" y="601590"/>
            <a:ext cx="355939" cy="2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486190-F1D1-43BB-B712-AB7BE1C1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C46703-C372-4CCF-BBDB-349EF159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936B9B-9586-48DE-B845-C54BC129D8B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87" y="6227764"/>
            <a:ext cx="1359194" cy="5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7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nl-NL" sz="3200" b="1" kern="1200" cap="all" baseline="0" dirty="0">
          <a:solidFill>
            <a:schemeClr val="tx2"/>
          </a:solidFill>
          <a:latin typeface="Avenir Next Condensed Medium" panose="020B0606020202020204" pitchFamily="34" charset="0"/>
          <a:ea typeface="+mj-ea"/>
          <a:cs typeface="Arial" panose="020B0604020202020204" pitchFamily="34" charset="0"/>
          <a:sym typeface="Avenir Next Condensed Demi Bold"/>
        </a:defRPr>
      </a:lvl1pPr>
    </p:titleStyle>
    <p:bodyStyle>
      <a:lvl1pPr marL="18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51433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Peter.dehaan@han.n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Ir Marjolein bron</a:t>
            </a:r>
          </a:p>
          <a:p>
            <a:r>
              <a:rPr lang="nl-NL" dirty="0"/>
              <a:t>namens peter de haan en </a:t>
            </a:r>
            <a:r>
              <a:rPr lang="nl-NL" dirty="0" err="1"/>
              <a:t>rené</a:t>
            </a:r>
            <a:r>
              <a:rPr lang="nl-NL" dirty="0"/>
              <a:t> </a:t>
            </a:r>
            <a:r>
              <a:rPr lang="nl-NL" dirty="0" err="1"/>
              <a:t>beem</a:t>
            </a:r>
            <a:r>
              <a:rPr lang="nl-NL" dirty="0"/>
              <a:t>, Bachelor </a:t>
            </a:r>
            <a:r>
              <a:rPr lang="nl-NL" dirty="0" err="1"/>
              <a:t>automotive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Academie Engineering en Automotive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Kennisclips en </a:t>
            </a:r>
            <a:r>
              <a:rPr lang="nl-NL" dirty="0" err="1"/>
              <a:t>weblectures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329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AD3DE-0415-405B-9AEE-DBB4A753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trek ik de aandacht, nu???</a:t>
            </a:r>
          </a:p>
        </p:txBody>
      </p:sp>
      <p:pic>
        <p:nvPicPr>
          <p:cNvPr id="1026" name="Picture 2" descr="Moois van ' M(i)e': bomma-onderbroek">
            <a:extLst>
              <a:ext uri="{FF2B5EF4-FFF2-40B4-BE49-F238E27FC236}">
                <a16:creationId xmlns:a16="http://schemas.microsoft.com/office/drawing/2014/main" id="{894939FE-FD96-473F-B503-3D8019BB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8" y="1847860"/>
            <a:ext cx="3293270" cy="24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lp-wanted-royalty-free-stock-photos-image-31368648-iucelp-clipart |  Buurtcentra Hellevoetsluis">
            <a:extLst>
              <a:ext uri="{FF2B5EF4-FFF2-40B4-BE49-F238E27FC236}">
                <a16:creationId xmlns:a16="http://schemas.microsoft.com/office/drawing/2014/main" id="{BEF14CA6-B7ED-4AB9-889C-B9B3532DD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3"/>
          <a:stretch/>
        </p:blipFill>
        <p:spPr bwMode="auto">
          <a:xfrm>
            <a:off x="6514448" y="1009071"/>
            <a:ext cx="3835224" cy="37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en liefde die alles verdraagt, is dat niet hopeloos naïef? - Lazarus">
            <a:extLst>
              <a:ext uri="{FF2B5EF4-FFF2-40B4-BE49-F238E27FC236}">
                <a16:creationId xmlns:a16="http://schemas.microsoft.com/office/drawing/2014/main" id="{7772B3B7-819D-4C01-A020-4FAA7398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10" y="4403491"/>
            <a:ext cx="3420692" cy="19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E1F54E2-BB3A-46D3-A3CA-6D63182FB477}"/>
              </a:ext>
            </a:extLst>
          </p:cNvPr>
          <p:cNvSpPr txBox="1"/>
          <p:nvPr/>
        </p:nvSpPr>
        <p:spPr>
          <a:xfrm>
            <a:off x="7920111" y="5261317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E50056"/>
                </a:solidFill>
              </a:rPr>
              <a:t>Liefde voor leren……….</a:t>
            </a:r>
          </a:p>
        </p:txBody>
      </p:sp>
    </p:spTree>
    <p:extLst>
      <p:ext uri="{BB962C8B-B14F-4D97-AF65-F5344CB8AC3E}">
        <p14:creationId xmlns:p14="http://schemas.microsoft.com/office/powerpoint/2010/main" val="3666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44AE1A0-4130-4EDD-98E7-68BCDFCFD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0" t="21372" r="70413" b="46532"/>
          <a:stretch/>
        </p:blipFill>
        <p:spPr>
          <a:xfrm>
            <a:off x="6553203" y="2688635"/>
            <a:ext cx="4800600" cy="2706131"/>
          </a:xfrm>
          <a:prstGeom prst="rect">
            <a:avLst/>
          </a:prstGeom>
          <a:noFill/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9D257544-A903-443D-8A14-8C564E54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 dirty="0"/>
              <a:t>Flipped classroom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B26E9BC-46D1-4AB4-8DF2-C9685EBC62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26000"/>
            <a:ext cx="5257800" cy="4248000"/>
          </a:xfrm>
        </p:spPr>
        <p:txBody>
          <a:bodyPr/>
          <a:lstStyle/>
          <a:p>
            <a:r>
              <a:rPr lang="en-US" dirty="0" err="1"/>
              <a:t>Wellicht</a:t>
            </a:r>
            <a:r>
              <a:rPr lang="en-US" dirty="0"/>
              <a:t> (over)</a:t>
            </a:r>
            <a:r>
              <a:rPr lang="en-US" dirty="0" err="1"/>
              <a:t>bekend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Basis </a:t>
            </a:r>
            <a:r>
              <a:rPr lang="en-US" dirty="0" err="1"/>
              <a:t>wordt</a:t>
            </a:r>
            <a:r>
              <a:rPr lang="en-US" dirty="0"/>
              <a:t> door de </a:t>
            </a:r>
            <a:r>
              <a:rPr lang="en-US" dirty="0" err="1"/>
              <a:t>studenten</a:t>
            </a:r>
            <a:r>
              <a:rPr lang="en-US" dirty="0"/>
              <a:t> </a:t>
            </a:r>
            <a:r>
              <a:rPr lang="en-US" dirty="0" err="1"/>
              <a:t>thuis</a:t>
            </a:r>
            <a:r>
              <a:rPr lang="en-US" dirty="0"/>
              <a:t> </a:t>
            </a:r>
            <a:r>
              <a:rPr lang="en-US" dirty="0" err="1"/>
              <a:t>verworven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Filmpjes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het </a:t>
            </a:r>
            <a:r>
              <a:rPr lang="en-US" dirty="0" err="1"/>
              <a:t>aantrekkelijker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4E4E9-BCF2-4D41-B76E-04DDF66D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Controle / stimuleren voorbereiding??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A70E53-02F6-4290-B066-B11DAFE402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l-NL" sz="1600" dirty="0"/>
              <a:t>Tijdens de pilot </a:t>
            </a:r>
            <a:r>
              <a:rPr lang="nl-NL" sz="1600" b="1" dirty="0"/>
              <a:t>moesten</a:t>
            </a:r>
            <a:r>
              <a:rPr lang="nl-NL" sz="1600" dirty="0"/>
              <a:t> de studenten de voorbereidingsopdracht  maken</a:t>
            </a:r>
          </a:p>
          <a:p>
            <a:r>
              <a:rPr lang="nl-NL" sz="1600" dirty="0"/>
              <a:t>Opdracht was verwerkt in de voorbereidingsfilm voor het practicum</a:t>
            </a:r>
          </a:p>
          <a:p>
            <a:r>
              <a:rPr lang="nl-NL" sz="1600" dirty="0"/>
              <a:t>Resultaat meenemen naar de les</a:t>
            </a:r>
          </a:p>
          <a:p>
            <a:r>
              <a:rPr lang="nl-NL" sz="1600" dirty="0"/>
              <a:t>Geen voorbereiding: Géén toegang tot het practicum </a:t>
            </a:r>
          </a:p>
          <a:p>
            <a:endParaRPr lang="nl-NL" sz="1600" dirty="0"/>
          </a:p>
          <a:p>
            <a:r>
              <a:rPr lang="nl-NL" sz="1600" i="1" dirty="0"/>
              <a:t>Toelichting: omdat ze anders belangrijke informatie missen en het practicum verstoren (en de docent gaat dit niet herhalen)</a:t>
            </a:r>
          </a:p>
          <a:p>
            <a:r>
              <a:rPr lang="nl-NL" sz="1600" i="1" dirty="0"/>
              <a:t>Studenten (m.n. eerstejaars) trainen in wat er van hen verwacht wordt: “zo doen wij het hier”</a:t>
            </a:r>
          </a:p>
          <a:p>
            <a:pPr marL="0" indent="0">
              <a:buNone/>
            </a:pPr>
            <a:r>
              <a:rPr lang="nl-NL" i="1" dirty="0"/>
              <a:t> </a:t>
            </a:r>
          </a:p>
          <a:p>
            <a:endParaRPr lang="nl-NL" sz="120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23446AB-1661-4B7B-B967-2CBBD89F435F}"/>
              </a:ext>
            </a:extLst>
          </p:cNvPr>
          <p:cNvSpPr/>
          <p:nvPr/>
        </p:nvSpPr>
        <p:spPr>
          <a:xfrm>
            <a:off x="6096000" y="1926000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600" dirty="0"/>
              <a:t>De volgende middelen kunnen worden gebruikt om de voorbereiding te controleren: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Afnemen van een korte toets aan het begin van de les</a:t>
            </a:r>
            <a:br>
              <a:rPr lang="nl-NL" sz="1600" dirty="0"/>
            </a:br>
            <a:r>
              <a:rPr lang="nl-NL" sz="1600" dirty="0"/>
              <a:t>(In de pilot werd gebruik gemaakt van de ‘</a:t>
            </a:r>
            <a:r>
              <a:rPr lang="nl-NL" sz="1600" dirty="0" err="1"/>
              <a:t>Socrative</a:t>
            </a:r>
            <a:r>
              <a:rPr lang="nl-NL" sz="1600" dirty="0"/>
              <a:t> APP’);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Controle van de voorbereiding aan het begin van de les;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Digitaal in laten leveren van de voorbereiding vóór de les;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Digitale toets vóór de les.</a:t>
            </a:r>
          </a:p>
          <a:p>
            <a:r>
              <a:rPr lang="nl-NL" dirty="0"/>
              <a:t> </a:t>
            </a:r>
          </a:p>
        </p:txBody>
      </p:sp>
      <p:pic>
        <p:nvPicPr>
          <p:cNvPr id="1026" name="Picture 2" descr="Van wortel en stok naar intrinsieke motivatie - Ruimte voor Veranderen">
            <a:extLst>
              <a:ext uri="{FF2B5EF4-FFF2-40B4-BE49-F238E27FC236}">
                <a16:creationId xmlns:a16="http://schemas.microsoft.com/office/drawing/2014/main" id="{A0A17BB3-7942-4C8E-828C-47D81C9B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15" y="3872203"/>
            <a:ext cx="2767950" cy="19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0E327AC3-2DBA-40CA-935A-A806C584A8E4}"/>
              </a:ext>
            </a:extLst>
          </p:cNvPr>
          <p:cNvSpPr/>
          <p:nvPr/>
        </p:nvSpPr>
        <p:spPr>
          <a:xfrm>
            <a:off x="6096000" y="585736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/>
              <a:t>Bron: https://ruimtevoorveranderen.nl/2014/11/01/van-wortel-en-stok-naar-intrinsieke-motivatie/</a:t>
            </a:r>
          </a:p>
        </p:txBody>
      </p:sp>
    </p:spTree>
    <p:extLst>
      <p:ext uri="{BB962C8B-B14F-4D97-AF65-F5344CB8AC3E}">
        <p14:creationId xmlns:p14="http://schemas.microsoft.com/office/powerpoint/2010/main" val="418997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504E4-806C-46BA-9269-5723529A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geleerd?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946CCD-CFBA-4004-A80F-C0BDAE6CE4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Voorbereiding practica:	vooral tijdbesparing!</a:t>
            </a:r>
          </a:p>
          <a:p>
            <a:r>
              <a:rPr lang="nl-NL" dirty="0"/>
              <a:t>Voorbereiding theorie:	‘</a:t>
            </a:r>
            <a:r>
              <a:rPr lang="nl-NL" dirty="0" err="1"/>
              <a:t>priming</a:t>
            </a:r>
            <a:r>
              <a:rPr lang="nl-NL" dirty="0"/>
              <a:t>’ bij moeilijke onderwerpen; verdieping in de les</a:t>
            </a:r>
          </a:p>
          <a:p>
            <a:endParaRPr lang="nl-NL" dirty="0"/>
          </a:p>
          <a:p>
            <a:r>
              <a:rPr lang="nl-NL" dirty="0"/>
              <a:t>In Corona-tijd:			combi asynchroon (opgenomen filmpjes) en synchroon (les via</a:t>
            </a:r>
          </a:p>
          <a:p>
            <a:pPr marL="0" indent="0">
              <a:buNone/>
            </a:pPr>
            <a:r>
              <a:rPr lang="nl-NL" dirty="0"/>
              <a:t>						Teams)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Zorg altijd voor een kijkopdracht: </a:t>
            </a:r>
            <a:r>
              <a:rPr lang="nl-NL" i="1" dirty="0"/>
              <a:t>waarom moet ik naar deze video kijken?</a:t>
            </a:r>
          </a:p>
          <a:p>
            <a:endParaRPr lang="nl-NL" i="1" dirty="0"/>
          </a:p>
          <a:p>
            <a:r>
              <a:rPr lang="nl-NL" dirty="0"/>
              <a:t>Opbouw: </a:t>
            </a:r>
            <a:r>
              <a:rPr lang="nl-NL" dirty="0" err="1"/>
              <a:t>Why</a:t>
            </a:r>
            <a:r>
              <a:rPr lang="nl-NL" dirty="0"/>
              <a:t> – How – </a:t>
            </a:r>
            <a:r>
              <a:rPr lang="nl-NL" dirty="0" err="1"/>
              <a:t>What</a:t>
            </a:r>
            <a:r>
              <a:rPr lang="nl-NL" dirty="0"/>
              <a:t> </a:t>
            </a:r>
          </a:p>
          <a:p>
            <a:r>
              <a:rPr lang="nl-NL" sz="1600" dirty="0">
                <a:solidFill>
                  <a:srgbClr val="FF0000"/>
                </a:solidFill>
              </a:rPr>
              <a:t>(vergelijk Zelfdeterminatie van Robert-Jan Simons: Relevantie – Competentie – Verbinding – Autonomie)</a:t>
            </a:r>
          </a:p>
          <a:p>
            <a:endParaRPr lang="nl-NL" dirty="0"/>
          </a:p>
          <a:p>
            <a:r>
              <a:rPr lang="nl-NL" dirty="0"/>
              <a:t>Vind niet altijd zelf het wiel uit, veel open leermateriaal is beschikbaar</a:t>
            </a:r>
          </a:p>
        </p:txBody>
      </p:sp>
    </p:spTree>
    <p:extLst>
      <p:ext uri="{BB962C8B-B14F-4D97-AF65-F5344CB8AC3E}">
        <p14:creationId xmlns:p14="http://schemas.microsoft.com/office/powerpoint/2010/main" val="94451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802DF4-9B01-4EF7-ACAB-563BBDC40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46A9B9-98BD-40A8-AA2D-EE2ED0AC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Technische weetjes en tips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A079F5-0764-4D59-95B7-6B156B84A9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Script uitschrijven (autocue)</a:t>
            </a:r>
          </a:p>
          <a:p>
            <a:r>
              <a:rPr lang="nl-NL" dirty="0"/>
              <a:t>Maakt ondertiteling makkelijk</a:t>
            </a:r>
          </a:p>
          <a:p>
            <a:endParaRPr lang="nl-NL" dirty="0"/>
          </a:p>
          <a:p>
            <a:r>
              <a:rPr lang="nl-NL" dirty="0"/>
              <a:t>Max. 10 minuten</a:t>
            </a:r>
          </a:p>
          <a:p>
            <a:r>
              <a:rPr lang="nl-NL" dirty="0"/>
              <a:t>Gebruik draadloze microfoon</a:t>
            </a:r>
          </a:p>
          <a:p>
            <a:endParaRPr lang="nl-NL" dirty="0"/>
          </a:p>
          <a:p>
            <a:r>
              <a:rPr lang="nl-NL" dirty="0"/>
              <a:t>Het raadsel van het transparante schoolbord…….</a:t>
            </a:r>
          </a:p>
        </p:txBody>
      </p:sp>
      <p:pic>
        <p:nvPicPr>
          <p:cNvPr id="2050" name="Afbeelding 1">
            <a:extLst>
              <a:ext uri="{FF2B5EF4-FFF2-40B4-BE49-F238E27FC236}">
                <a16:creationId xmlns:a16="http://schemas.microsoft.com/office/drawing/2014/main" id="{0E59C4F5-5BB3-4459-AEAC-8401B32EB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08" y="2169974"/>
            <a:ext cx="4003281" cy="30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48A7A7-8A5C-4601-9D67-FD20818153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7" y="4751413"/>
            <a:ext cx="3050528" cy="14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5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Dank voor jullie aandacht!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Meer weten?</a:t>
            </a:r>
          </a:p>
          <a:p>
            <a:endParaRPr lang="nl-NL" dirty="0"/>
          </a:p>
          <a:p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Peter.dehaan@han.nl</a:t>
            </a:r>
            <a:endParaRPr lang="nl-NL" dirty="0"/>
          </a:p>
          <a:p>
            <a:r>
              <a:rPr lang="nl-NL" dirty="0"/>
              <a:t>06-55206393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Peter de Haan">
            <a:extLst>
              <a:ext uri="{FF2B5EF4-FFF2-40B4-BE49-F238E27FC236}">
                <a16:creationId xmlns:a16="http://schemas.microsoft.com/office/drawing/2014/main" id="{9E2B164C-BDAA-4A06-A110-A3217D9B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51" y="3343451"/>
            <a:ext cx="10191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9731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Smal">
  <a:themeElements>
    <a:clrScheme name="HAN">
      <a:dk1>
        <a:sysClr val="windowText" lastClr="000000"/>
      </a:dk1>
      <a:lt1>
        <a:sysClr val="window" lastClr="FFFFFF"/>
      </a:lt1>
      <a:dk2>
        <a:srgbClr val="E50056"/>
      </a:dk2>
      <a:lt2>
        <a:srgbClr val="F8F8F8"/>
      </a:lt2>
      <a:accent1>
        <a:srgbClr val="000000"/>
      </a:accent1>
      <a:accent2>
        <a:srgbClr val="454545"/>
      </a:accent2>
      <a:accent3>
        <a:srgbClr val="757575"/>
      </a:accent3>
      <a:accent4>
        <a:srgbClr val="919191"/>
      </a:accent4>
      <a:accent5>
        <a:srgbClr val="E3E3E3"/>
      </a:accent5>
      <a:accent6>
        <a:srgbClr val="F8F8F8"/>
      </a:accent6>
      <a:hlink>
        <a:srgbClr val="000000"/>
      </a:hlink>
      <a:folHlink>
        <a:srgbClr val="000000"/>
      </a:folHlink>
    </a:clrScheme>
    <a:fontScheme name="HAN-PP">
      <a:majorFont>
        <a:latin typeface="Avenir Next Condensed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eed_wit_v5.potx" id="{4D97D74B-59CE-4775-B6A4-1321AC25E8B5}" vid="{EB38D629-E6E7-4519-8AEA-AE1008E760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1A8C218745A4CB1951571369713C3" ma:contentTypeVersion="13" ma:contentTypeDescription="Een nieuw document maken." ma:contentTypeScope="" ma:versionID="fd74ff448a4f238292efae996b307def">
  <xsd:schema xmlns:xsd="http://www.w3.org/2001/XMLSchema" xmlns:xs="http://www.w3.org/2001/XMLSchema" xmlns:p="http://schemas.microsoft.com/office/2006/metadata/properties" xmlns:ns3="acc84996-6fef-4fe6-9a34-0e7e060abb38" xmlns:ns4="af9c4c8b-dba3-4400-be87-27e9b0227737" targetNamespace="http://schemas.microsoft.com/office/2006/metadata/properties" ma:root="true" ma:fieldsID="acaa0c4dc72de01fdacd9b97ca6ea85b" ns3:_="" ns4:_="">
    <xsd:import namespace="acc84996-6fef-4fe6-9a34-0e7e060abb38"/>
    <xsd:import namespace="af9c4c8b-dba3-4400-be87-27e9b02277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84996-6fef-4fe6-9a34-0e7e060ab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c4c8b-dba3-4400-be87-27e9b02277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87E11F-656C-43B1-91F7-B8C998C85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84996-6fef-4fe6-9a34-0e7e060abb38"/>
    <ds:schemaRef ds:uri="af9c4c8b-dba3-4400-be87-27e9b0227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B0E9C5-9344-4E8B-96AF-B53FF535AC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EE9AE4-F533-4A86-BDFF-16EF938E75F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Breedbeeld</PresentationFormat>
  <Paragraphs>54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Avenir Next Condensed Medium</vt:lpstr>
      <vt:lpstr>Presentatie_Smal</vt:lpstr>
      <vt:lpstr>PowerPoint-presentatie</vt:lpstr>
      <vt:lpstr>Hoe trek ik de aandacht, nu???</vt:lpstr>
      <vt:lpstr>Flipped classroom</vt:lpstr>
      <vt:lpstr>Controle / stimuleren voorbereiding??</vt:lpstr>
      <vt:lpstr>Wat hebben we geleerd?</vt:lpstr>
      <vt:lpstr>Technische weetjes en tips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Marjolein Bron</dc:creator>
  <cp:lastModifiedBy>Marjolein Bron</cp:lastModifiedBy>
  <cp:revision>12</cp:revision>
  <dcterms:created xsi:type="dcterms:W3CDTF">2020-11-03T20:24:01Z</dcterms:created>
  <dcterms:modified xsi:type="dcterms:W3CDTF">2020-11-04T10:19:57Z</dcterms:modified>
</cp:coreProperties>
</file>