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329" r:id="rId7"/>
    <p:sldId id="321" r:id="rId8"/>
    <p:sldId id="314" r:id="rId9"/>
    <p:sldId id="317" r:id="rId10"/>
    <p:sldId id="320" r:id="rId11"/>
    <p:sldId id="318" r:id="rId12"/>
    <p:sldId id="306" r:id="rId13"/>
    <p:sldId id="327" r:id="rId14"/>
    <p:sldId id="32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456"/>
  </p:normalViewPr>
  <p:slideViewPr>
    <p:cSldViewPr snapToGrid="0" snapToObjects="1">
      <p:cViewPr varScale="1">
        <p:scale>
          <a:sx n="66" d="100"/>
          <a:sy n="66" d="100"/>
        </p:scale>
        <p:origin x="4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Kuil" userId="45981f69-d6ea-43ec-8d0a-84f0accc48df" providerId="ADAL" clId="{C7C74C73-0166-044C-BB1B-AAA242E81E33}"/>
    <pc:docChg chg="custSel modSld">
      <pc:chgData name="Susanne Kuil" userId="45981f69-d6ea-43ec-8d0a-84f0accc48df" providerId="ADAL" clId="{C7C74C73-0166-044C-BB1B-AAA242E81E33}" dt="2020-11-02T20:17:31.531" v="130" actId="20577"/>
      <pc:docMkLst>
        <pc:docMk/>
      </pc:docMkLst>
      <pc:sldChg chg="modSp mod">
        <pc:chgData name="Susanne Kuil" userId="45981f69-d6ea-43ec-8d0a-84f0accc48df" providerId="ADAL" clId="{C7C74C73-0166-044C-BB1B-AAA242E81E33}" dt="2020-11-02T20:17:31.531" v="130" actId="20577"/>
        <pc:sldMkLst>
          <pc:docMk/>
          <pc:sldMk cId="913026156" sldId="256"/>
        </pc:sldMkLst>
        <pc:spChg chg="mod">
          <ac:chgData name="Susanne Kuil" userId="45981f69-d6ea-43ec-8d0a-84f0accc48df" providerId="ADAL" clId="{C7C74C73-0166-044C-BB1B-AAA242E81E33}" dt="2020-11-02T20:17:07.094" v="33" actId="20577"/>
          <ac:spMkLst>
            <pc:docMk/>
            <pc:sldMk cId="913026156" sldId="256"/>
            <ac:spMk id="2" creationId="{CA2E4CFC-E6E9-F54D-8910-241C83F55F8C}"/>
          </ac:spMkLst>
        </pc:spChg>
        <pc:spChg chg="mod">
          <ac:chgData name="Susanne Kuil" userId="45981f69-d6ea-43ec-8d0a-84f0accc48df" providerId="ADAL" clId="{C7C74C73-0166-044C-BB1B-AAA242E81E33}" dt="2020-11-02T20:17:31.531" v="130" actId="20577"/>
          <ac:spMkLst>
            <pc:docMk/>
            <pc:sldMk cId="913026156" sldId="256"/>
            <ac:spMk id="3" creationId="{74F4DAFD-940A-804C-AEB9-60DDAE2608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C491B-11F0-6144-8A8B-9CEB997035A4}" type="datetimeFigureOut">
              <a:rPr lang="en-NL" smtClean="0"/>
              <a:t>11/03/2020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E3F90-9616-A84E-90B8-773724BE35E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2460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Inleiding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tegenaan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stage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onze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opleidingen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uitdagingen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oplossingen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geschikte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stage-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afstudeerplekken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begeleiden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beoordelen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Of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samenhang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rest van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verkennen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mogelijkheden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 practices in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vertrekpunt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het Pop-up lab van de Aviation Academy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  <a:p>
            <a:r>
              <a:rPr lang="en-GB" dirty="0" err="1"/>
              <a:t>Introductie</a:t>
            </a:r>
            <a:r>
              <a:rPr lang="en-GB" dirty="0"/>
              <a:t> </a:t>
            </a:r>
            <a:r>
              <a:rPr lang="en-GB" dirty="0" err="1"/>
              <a:t>deelnemers</a:t>
            </a:r>
            <a:r>
              <a:rPr lang="en-GB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/>
              <a:t>Circa 20 </a:t>
            </a:r>
            <a:r>
              <a:rPr lang="en-GB" dirty="0" err="1"/>
              <a:t>deelnemers</a:t>
            </a:r>
            <a:r>
              <a:rPr lang="en-GB" dirty="0"/>
              <a:t>: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spelers</a:t>
            </a:r>
            <a:r>
              <a:rPr lang="en-GB" dirty="0"/>
              <a:t> present?</a:t>
            </a:r>
          </a:p>
          <a:p>
            <a:pPr marL="171450" indent="-171450">
              <a:buFontTx/>
              <a:buChar char="-"/>
            </a:pPr>
            <a:r>
              <a:rPr lang="en-GB" dirty="0"/>
              <a:t>Albert </a:t>
            </a:r>
          </a:p>
          <a:p>
            <a:pPr marL="171450" indent="-171450">
              <a:buFontTx/>
              <a:buChar char="-"/>
            </a:pPr>
            <a:r>
              <a:rPr lang="en-GB" dirty="0"/>
              <a:t>Susanne</a:t>
            </a:r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3F90-9616-A84E-90B8-773724BE35EA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769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Inleiding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tegenaan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stage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onze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opleidingen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uitdagingen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oplossingen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geschikte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stage-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afstudeerplekken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begeleiden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beoordelen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Of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samenhang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rest van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verkennen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mogelijkheden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 practices in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kaart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vertrekpunt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het Pop-up lab van de Aviation Academy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  <a:p>
            <a:r>
              <a:rPr lang="en-GB" dirty="0" err="1"/>
              <a:t>Introductie</a:t>
            </a:r>
            <a:r>
              <a:rPr lang="en-GB" dirty="0"/>
              <a:t> </a:t>
            </a:r>
            <a:r>
              <a:rPr lang="en-GB" dirty="0" err="1"/>
              <a:t>deelnemers</a:t>
            </a:r>
            <a:r>
              <a:rPr lang="en-GB" dirty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/>
              <a:t>Circa 20 </a:t>
            </a:r>
            <a:r>
              <a:rPr lang="en-GB" dirty="0" err="1"/>
              <a:t>deelnemers</a:t>
            </a:r>
            <a:r>
              <a:rPr lang="en-GB" dirty="0"/>
              <a:t>: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spelers</a:t>
            </a:r>
            <a:r>
              <a:rPr lang="en-GB" dirty="0"/>
              <a:t> present?</a:t>
            </a:r>
          </a:p>
          <a:p>
            <a:pPr marL="171450" indent="-171450">
              <a:buFontTx/>
              <a:buChar char="-"/>
            </a:pPr>
            <a:r>
              <a:rPr lang="en-GB" dirty="0"/>
              <a:t>Albert </a:t>
            </a:r>
          </a:p>
          <a:p>
            <a:pPr marL="171450" indent="-171450">
              <a:buFontTx/>
              <a:buChar char="-"/>
            </a:pPr>
            <a:r>
              <a:rPr lang="en-GB" dirty="0"/>
              <a:t>Susanne</a:t>
            </a:r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3F90-9616-A84E-90B8-773724BE35EA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510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Concrete </a:t>
            </a:r>
            <a:r>
              <a:rPr lang="en-GB" b="1" dirty="0" err="1"/>
              <a:t>acties</a:t>
            </a:r>
            <a:r>
              <a:rPr lang="en-GB" b="1" dirty="0"/>
              <a:t>:</a:t>
            </a:r>
            <a:endParaRPr lang="en-GB" dirty="0"/>
          </a:p>
          <a:p>
            <a:r>
              <a:rPr lang="en-GB" dirty="0"/>
              <a:t>- mailing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studenten</a:t>
            </a:r>
            <a:r>
              <a:rPr lang="en-GB" dirty="0"/>
              <a:t>: </a:t>
            </a:r>
            <a:r>
              <a:rPr lang="en-GB" dirty="0" err="1"/>
              <a:t>een</a:t>
            </a:r>
            <a:r>
              <a:rPr lang="en-GB" dirty="0"/>
              <a:t> hart </a:t>
            </a:r>
            <a:r>
              <a:rPr lang="en-GB" dirty="0" err="1"/>
              <a:t>onder</a:t>
            </a:r>
            <a:r>
              <a:rPr lang="en-GB" dirty="0"/>
              <a:t> de </a:t>
            </a:r>
            <a:r>
              <a:rPr lang="en-GB" dirty="0" err="1"/>
              <a:t>riem</a:t>
            </a:r>
            <a:r>
              <a:rPr lang="en-GB" dirty="0"/>
              <a:t> 'student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welkome</a:t>
            </a:r>
            <a:r>
              <a:rPr lang="en-GB" dirty="0"/>
              <a:t> </a:t>
            </a:r>
            <a:r>
              <a:rPr lang="en-GB" dirty="0" err="1"/>
              <a:t>frisse</a:t>
            </a:r>
            <a:r>
              <a:rPr lang="en-GB" dirty="0"/>
              <a:t> </a:t>
            </a:r>
            <a:r>
              <a:rPr lang="en-GB" dirty="0" err="1"/>
              <a:t>denkkracht</a:t>
            </a:r>
            <a:r>
              <a:rPr lang="en-GB" dirty="0"/>
              <a:t> in </a:t>
            </a:r>
            <a:r>
              <a:rPr lang="en-GB" dirty="0" err="1"/>
              <a:t>tijden</a:t>
            </a:r>
            <a:r>
              <a:rPr lang="en-GB" dirty="0"/>
              <a:t> van crisis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behoefte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 </a:t>
            </a:r>
            <a:r>
              <a:rPr lang="en-GB" dirty="0" err="1"/>
              <a:t>verandering</a:t>
            </a:r>
            <a:r>
              <a:rPr lang="en-GB" dirty="0"/>
              <a:t>' &amp; </a:t>
            </a:r>
            <a:r>
              <a:rPr lang="en-GB" dirty="0" err="1"/>
              <a:t>advies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open </a:t>
            </a:r>
            <a:r>
              <a:rPr lang="en-GB" dirty="0" err="1"/>
              <a:t>sollicitaties</a:t>
            </a:r>
            <a:r>
              <a:rPr lang="en-GB" dirty="0"/>
              <a:t>: </a:t>
            </a:r>
            <a:r>
              <a:rPr lang="en-GB" dirty="0" err="1"/>
              <a:t>persoonlijke</a:t>
            </a:r>
            <a:r>
              <a:rPr lang="en-GB" dirty="0"/>
              <a:t> </a:t>
            </a:r>
            <a:r>
              <a:rPr lang="en-GB" dirty="0" err="1"/>
              <a:t>profilering</a:t>
            </a:r>
            <a:r>
              <a:rPr lang="en-GB" dirty="0"/>
              <a:t> door student. </a:t>
            </a:r>
            <a:br>
              <a:rPr lang="en-GB" dirty="0"/>
            </a:b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- mailing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werkveld</a:t>
            </a:r>
            <a:r>
              <a:rPr lang="en-GB" dirty="0"/>
              <a:t>: </a:t>
            </a:r>
            <a:r>
              <a:rPr lang="en-GB" dirty="0" err="1"/>
              <a:t>vanuit</a:t>
            </a:r>
            <a:r>
              <a:rPr lang="en-GB" dirty="0"/>
              <a:t> de </a:t>
            </a:r>
            <a:r>
              <a:rPr lang="en-GB" dirty="0" err="1"/>
              <a:t>opleiding</a:t>
            </a:r>
            <a:r>
              <a:rPr lang="en-GB" dirty="0"/>
              <a:t> </a:t>
            </a:r>
            <a:r>
              <a:rPr lang="en-GB" dirty="0" err="1"/>
              <a:t>informeren</a:t>
            </a:r>
            <a:r>
              <a:rPr lang="en-GB" dirty="0"/>
              <a:t> over de </a:t>
            </a:r>
            <a:r>
              <a:rPr lang="en-GB" dirty="0" err="1"/>
              <a:t>mogelijkheden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oproep</a:t>
            </a:r>
            <a:r>
              <a:rPr lang="en-GB" dirty="0"/>
              <a:t> om </a:t>
            </a:r>
            <a:r>
              <a:rPr lang="en-GB" dirty="0" err="1"/>
              <a:t>ondanks</a:t>
            </a:r>
            <a:r>
              <a:rPr lang="en-GB" dirty="0"/>
              <a:t> de crisis </a:t>
            </a:r>
            <a:r>
              <a:rPr lang="en-GB" dirty="0" err="1"/>
              <a:t>toch</a:t>
            </a:r>
            <a:r>
              <a:rPr lang="en-GB" dirty="0"/>
              <a:t> met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samen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werken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stages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afstudeeropdrachten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genereren</a:t>
            </a:r>
            <a:r>
              <a:rPr lang="en-GB" dirty="0"/>
              <a:t>. Korte </a:t>
            </a:r>
            <a:r>
              <a:rPr lang="en-GB" dirty="0" err="1"/>
              <a:t>termijn</a:t>
            </a:r>
            <a:r>
              <a:rPr lang="en-GB" dirty="0"/>
              <a:t>: </a:t>
            </a:r>
            <a:r>
              <a:rPr lang="en-GB" dirty="0" err="1"/>
              <a:t>onderzoek</a:t>
            </a:r>
            <a:r>
              <a:rPr lang="en-GB" dirty="0"/>
              <a:t> </a:t>
            </a:r>
            <a:r>
              <a:rPr lang="en-GB" dirty="0" err="1"/>
              <a:t>adopteren</a:t>
            </a:r>
            <a:r>
              <a:rPr lang="en-GB" dirty="0"/>
              <a:t> in het Pop-up lab; 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lange</a:t>
            </a:r>
            <a:r>
              <a:rPr lang="en-GB" dirty="0"/>
              <a:t> </a:t>
            </a:r>
            <a:r>
              <a:rPr lang="en-GB" dirty="0" err="1"/>
              <a:t>termijn</a:t>
            </a:r>
            <a:r>
              <a:rPr lang="en-GB" dirty="0"/>
              <a:t>: </a:t>
            </a:r>
            <a:r>
              <a:rPr lang="en-GB" dirty="0" err="1"/>
              <a:t>samenwerkingsmogelijkheden</a:t>
            </a:r>
            <a:r>
              <a:rPr lang="en-GB" dirty="0"/>
              <a:t> in  partnerships. 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- student </a:t>
            </a:r>
            <a:r>
              <a:rPr lang="en-GB" dirty="0" err="1"/>
              <a:t>enquête</a:t>
            </a:r>
            <a:r>
              <a:rPr lang="en-GB" dirty="0"/>
              <a:t>: </a:t>
            </a:r>
            <a:r>
              <a:rPr lang="en-GB" dirty="0" err="1"/>
              <a:t>inzicht</a:t>
            </a:r>
            <a:r>
              <a:rPr lang="en-GB" dirty="0"/>
              <a:t> in het </a:t>
            </a:r>
            <a:r>
              <a:rPr lang="en-GB" dirty="0" err="1"/>
              <a:t>probleem</a:t>
            </a:r>
            <a:r>
              <a:rPr lang="en-GB" dirty="0"/>
              <a:t> </a:t>
            </a:r>
            <a:r>
              <a:rPr lang="en-GB" dirty="0" err="1"/>
              <a:t>verkrijgen</a:t>
            </a:r>
            <a:r>
              <a:rPr lang="en-GB" dirty="0"/>
              <a:t>. Door </a:t>
            </a:r>
            <a:r>
              <a:rPr lang="en-GB" dirty="0" err="1"/>
              <a:t>middel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enquête</a:t>
            </a:r>
            <a:r>
              <a:rPr lang="en-GB" dirty="0"/>
              <a:t> </a:t>
            </a:r>
            <a:r>
              <a:rPr lang="en-GB" dirty="0" err="1"/>
              <a:t>uitvragen</a:t>
            </a:r>
            <a:r>
              <a:rPr lang="en-GB" dirty="0"/>
              <a:t> wat de status in de </a:t>
            </a:r>
            <a:r>
              <a:rPr lang="en-GB" dirty="0" err="1"/>
              <a:t>zoektocht</a:t>
            </a:r>
            <a:r>
              <a:rPr lang="en-GB" dirty="0"/>
              <a:t> van de </a:t>
            </a:r>
            <a:r>
              <a:rPr lang="en-GB" dirty="0" err="1"/>
              <a:t>studenten</a:t>
            </a:r>
            <a:r>
              <a:rPr lang="en-GB" dirty="0"/>
              <a:t> is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behoefte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support </a:t>
            </a:r>
            <a:r>
              <a:rPr lang="en-GB" dirty="0" err="1"/>
              <a:t>inventariseren</a:t>
            </a:r>
            <a:r>
              <a:rPr lang="en-GB" dirty="0"/>
              <a:t>; </a:t>
            </a:r>
            <a:r>
              <a:rPr lang="en-GB" dirty="0" err="1"/>
              <a:t>opdracht</a:t>
            </a:r>
            <a:r>
              <a:rPr lang="en-GB" dirty="0"/>
              <a:t> </a:t>
            </a:r>
            <a:r>
              <a:rPr lang="en-GB" dirty="0" err="1"/>
              <a:t>gevonden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/nee </a:t>
            </a:r>
            <a:r>
              <a:rPr lang="en-GB" dirty="0" err="1"/>
              <a:t>en</a:t>
            </a:r>
            <a:r>
              <a:rPr lang="en-GB" dirty="0"/>
              <a:t> wat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eraan</a:t>
            </a:r>
            <a:r>
              <a:rPr lang="en-GB" dirty="0"/>
              <a:t> </a:t>
            </a:r>
            <a:r>
              <a:rPr lang="en-GB" dirty="0" err="1"/>
              <a:t>gedaan</a:t>
            </a:r>
            <a:r>
              <a:rPr lang="en-GB" dirty="0"/>
              <a:t>/doe je er </a:t>
            </a:r>
            <a:r>
              <a:rPr lang="en-GB" dirty="0" err="1"/>
              <a:t>aan</a:t>
            </a:r>
            <a:r>
              <a:rPr lang="en-GB" dirty="0"/>
              <a:t>? 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- workshop Professional skills: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aanleiding</a:t>
            </a:r>
            <a:r>
              <a:rPr lang="en-GB" dirty="0"/>
              <a:t> van de </a:t>
            </a:r>
            <a:r>
              <a:rPr lang="en-GB" dirty="0" err="1"/>
              <a:t>enquête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online </a:t>
            </a:r>
            <a:r>
              <a:rPr lang="en-GB" dirty="0" err="1"/>
              <a:t>bijeenkomst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zoekende</a:t>
            </a:r>
            <a:r>
              <a:rPr lang="en-GB" dirty="0"/>
              <a:t> </a:t>
            </a:r>
            <a:r>
              <a:rPr lang="en-GB" dirty="0" err="1"/>
              <a:t>studenten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docenten</a:t>
            </a:r>
            <a:r>
              <a:rPr lang="en-GB" dirty="0"/>
              <a:t> om </a:t>
            </a:r>
            <a:r>
              <a:rPr lang="en-GB" dirty="0" err="1"/>
              <a:t>zoektocht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ondersteunen</a:t>
            </a:r>
            <a:r>
              <a:rPr lang="en-GB" dirty="0"/>
              <a:t>. 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- interne </a:t>
            </a:r>
            <a:r>
              <a:rPr lang="en-GB" dirty="0" err="1"/>
              <a:t>samenwerking</a:t>
            </a:r>
            <a:r>
              <a:rPr lang="en-GB" dirty="0"/>
              <a:t> </a:t>
            </a:r>
            <a:r>
              <a:rPr lang="en-GB" dirty="0" err="1"/>
              <a:t>opzoeken</a:t>
            </a:r>
            <a:r>
              <a:rPr lang="en-GB" dirty="0"/>
              <a:t>: in </a:t>
            </a:r>
            <a:r>
              <a:rPr lang="en-GB" dirty="0" err="1"/>
              <a:t>onderzoeksgroepen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docententeams</a:t>
            </a:r>
            <a:r>
              <a:rPr lang="en-GB" dirty="0"/>
              <a:t> </a:t>
            </a:r>
            <a:r>
              <a:rPr lang="en-GB" dirty="0" err="1"/>
              <a:t>oproep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vraagstukken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vertalen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vacatures</a:t>
            </a:r>
            <a:r>
              <a:rPr lang="en-GB" dirty="0"/>
              <a:t> </a:t>
            </a:r>
            <a:r>
              <a:rPr lang="en-GB" dirty="0" err="1"/>
              <a:t>voor</a:t>
            </a:r>
            <a:r>
              <a:rPr lang="en-GB" dirty="0"/>
              <a:t> stage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afstuderen</a:t>
            </a:r>
            <a:r>
              <a:rPr lang="en-GB" dirty="0"/>
              <a:t>. </a:t>
            </a:r>
            <a:br>
              <a:rPr lang="en-GB" dirty="0"/>
            </a:b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- interne </a:t>
            </a:r>
            <a:r>
              <a:rPr lang="en-GB" dirty="0" err="1"/>
              <a:t>processen</a:t>
            </a:r>
            <a:r>
              <a:rPr lang="en-GB" dirty="0"/>
              <a:t> </a:t>
            </a:r>
            <a:r>
              <a:rPr lang="en-GB" dirty="0" err="1"/>
              <a:t>optimaliseren</a:t>
            </a:r>
            <a:r>
              <a:rPr lang="en-GB" dirty="0"/>
              <a:t> </a:t>
            </a:r>
            <a:r>
              <a:rPr lang="en-GB" dirty="0" err="1"/>
              <a:t>zodat</a:t>
            </a:r>
            <a:r>
              <a:rPr lang="en-GB" dirty="0"/>
              <a:t> er </a:t>
            </a:r>
            <a:r>
              <a:rPr lang="en-GB" dirty="0" err="1"/>
              <a:t>tijd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ruimte</a:t>
            </a:r>
            <a:r>
              <a:rPr lang="en-GB" dirty="0"/>
              <a:t> </a:t>
            </a:r>
            <a:r>
              <a:rPr lang="en-GB" dirty="0" err="1"/>
              <a:t>ontstaat</a:t>
            </a:r>
            <a:r>
              <a:rPr lang="en-GB" dirty="0"/>
              <a:t> </a:t>
            </a:r>
            <a:r>
              <a:rPr lang="en-GB" dirty="0" err="1"/>
              <a:t>voor</a:t>
            </a:r>
            <a:r>
              <a:rPr lang="en-GB" dirty="0"/>
              <a:t> </a:t>
            </a:r>
            <a:r>
              <a:rPr lang="en-GB" dirty="0" err="1"/>
              <a:t>opvangen</a:t>
            </a:r>
            <a:r>
              <a:rPr lang="en-GB" dirty="0"/>
              <a:t> van de </a:t>
            </a:r>
            <a:r>
              <a:rPr lang="en-GB" dirty="0" err="1"/>
              <a:t>crisissituatie</a:t>
            </a:r>
            <a:r>
              <a:rPr lang="en-GB" dirty="0"/>
              <a:t>. 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- </a:t>
            </a:r>
            <a:r>
              <a:rPr lang="en-GB" dirty="0" err="1"/>
              <a:t>aanscherpen</a:t>
            </a:r>
            <a:r>
              <a:rPr lang="en-GB" dirty="0"/>
              <a:t> marketing van je </a:t>
            </a:r>
            <a:r>
              <a:rPr lang="en-GB" dirty="0" err="1"/>
              <a:t>opleiding</a:t>
            </a:r>
            <a:r>
              <a:rPr lang="en-GB" dirty="0"/>
              <a:t>: </a:t>
            </a:r>
            <a:r>
              <a:rPr lang="en-GB" dirty="0" err="1"/>
              <a:t>etaleren</a:t>
            </a:r>
            <a:r>
              <a:rPr lang="en-GB" dirty="0"/>
              <a:t> wat we </a:t>
            </a:r>
            <a:r>
              <a:rPr lang="en-GB" dirty="0" err="1"/>
              <a:t>doen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 stakeholders </a:t>
            </a:r>
            <a:r>
              <a:rPr lang="en-GB" dirty="0" err="1"/>
              <a:t>uitnodigen</a:t>
            </a:r>
            <a:r>
              <a:rPr lang="en-GB" dirty="0"/>
              <a:t> in </a:t>
            </a:r>
            <a:r>
              <a:rPr lang="en-GB" dirty="0" err="1"/>
              <a:t>dialoog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gaan</a:t>
            </a:r>
            <a:r>
              <a:rPr lang="en-GB" dirty="0"/>
              <a:t> om het </a:t>
            </a:r>
            <a:r>
              <a:rPr lang="en-GB" dirty="0" err="1"/>
              <a:t>probleem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studenten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luchtvaartindustrie</a:t>
            </a:r>
            <a:r>
              <a:rPr lang="en-GB" dirty="0"/>
              <a:t> </a:t>
            </a:r>
            <a:r>
              <a:rPr lang="en-GB" dirty="0" err="1"/>
              <a:t>samen</a:t>
            </a:r>
            <a:r>
              <a:rPr lang="en-GB" dirty="0"/>
              <a:t> 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gaan</a:t>
            </a:r>
            <a:r>
              <a:rPr lang="en-GB" dirty="0"/>
              <a:t>. </a:t>
            </a:r>
            <a:br>
              <a:rPr lang="en-GB" dirty="0"/>
            </a:b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optuigen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 </a:t>
            </a:r>
            <a:r>
              <a:rPr lang="en-GB" dirty="0" err="1"/>
              <a:t>digitale</a:t>
            </a:r>
            <a:r>
              <a:rPr lang="en-GB" dirty="0"/>
              <a:t> </a:t>
            </a:r>
            <a:r>
              <a:rPr lang="en-GB" dirty="0" err="1"/>
              <a:t>marktplaats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</a:t>
            </a:r>
            <a:r>
              <a:rPr lang="en-GB" dirty="0" err="1"/>
              <a:t>vraag</a:t>
            </a:r>
            <a:r>
              <a:rPr lang="en-GB" dirty="0"/>
              <a:t> &amp; </a:t>
            </a:r>
            <a:r>
              <a:rPr lang="en-GB" dirty="0" err="1"/>
              <a:t>aanbod</a:t>
            </a:r>
            <a:r>
              <a:rPr lang="en-GB" dirty="0"/>
              <a:t> in </a:t>
            </a:r>
            <a:r>
              <a:rPr lang="en-GB" dirty="0" err="1"/>
              <a:t>beeld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alle stakeholders.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3F90-9616-A84E-90B8-773724BE35EA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3735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Omschrijving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de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dalende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werkgelegenheid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 stages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afstudeeropdrachten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luchtvaart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begrippen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aanbod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nieuwe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lading. Aviation Academy 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Faculteit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Techniek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gestart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het Pop-up lab: co-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vraagstukken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werkveld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docent/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hoe we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mede-eigenaar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van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probleem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Antwoord? Direct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betrekken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door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dialoog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'De student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':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duurzame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luchtvaartindustrie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stage- of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afstudeeropdrachten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creëren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match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stakeholders. 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3F90-9616-A84E-90B8-773724BE35EA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412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Omschrijving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de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dalende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werkgelegenheid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 stages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afstudeeropdrachten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luchtvaart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begrippen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aanbod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nieuwe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lading. Aviation Academy 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Faculteit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Techniek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gestart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het Pop-up lab: co-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vraagstukken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werkveld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docent/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hoe we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mede-eigenaar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van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probleem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Antwoord? Direct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betrekken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door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dialoog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'De student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':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duurzame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luchtvaartindustrie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stage- of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afstudeeropdrachten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creëren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match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stakeholders. 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3F90-9616-A84E-90B8-773724BE35EA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8018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Omschrijving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de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dalende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werkgelegenheid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 stages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afstudeeropdrachten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luchtvaart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begrippen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aanbod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nieuwe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lading. Aviation Academy 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Faculteit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Techniek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gestart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het Pop-up lab: co-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vraagstukken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werkveld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docent/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onderzoekers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hoe we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mede-eigenaar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van het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probleem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Antwoord? Direct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betrekken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door 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dialoog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'De student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':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van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duurzame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luchtvaartindustrie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mooie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stage- of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afstudeeropdrachten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creëren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match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stakeholders. 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E3F90-9616-A84E-90B8-773724BE35EA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4683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A1FC2-C702-C04F-A475-381AF59DA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03445B-A78B-3342-B198-2B162B06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7E3DE8-D830-194C-8900-4069EB74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9A0C2-0F0C-1941-84A8-A213F332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0B9F63-3E7D-EE4F-8764-D5DD4E4E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26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7F23A-EDFA-EE42-88F7-A4243B1C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7A8EDE-3AD7-0741-94CA-165413EAE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D7B070-E4DE-1545-9DE7-19D57B9D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C78C5D-D469-9E49-8B54-4652540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D822BE-10F9-EF4F-89CB-3757ECA8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77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998445A-0CE4-8C4E-8B3A-E2C41EC11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AA3993-4CC2-E445-8234-C111168D3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545B1-4DBF-D144-8893-CB9E31BC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2C5A67-B0C5-4041-8C35-B672F2F4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812DEE-2D17-DB4C-B5DD-ACB743C0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60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CAD85-58E9-0147-B578-29B4CDD2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EE0B0B-6C7A-7C42-82ED-2FF57B613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C25A13-C4A7-2348-82A9-A7247650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94D4FC-6C5C-414C-96E7-09F334DE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3815EB-D38C-4A48-AF0A-43DE05FF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24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A9CE7-0CC8-9346-BFE7-6155EF10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0950E0-3E3D-A54A-9A8B-7AE0C4DD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4ACA38-24A0-284A-9DDB-7286A021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3279F6-FF67-F94A-91A7-CCC95757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2AE4B3-55E2-2844-89C6-A9CDBCA2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49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4C1FC-5AC8-C445-8317-01BA03B9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64E110-7278-9141-B927-8C103013C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9862F9-E8EC-1F49-B873-CED18F5BA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E9054B-30D7-9348-82D9-5E543653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CB5ACF-DCEF-824E-9624-8C8C4286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DE2BE4-EB80-2B48-A902-B54F0DF7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F3A02-7963-514E-BB24-7BD400E4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6FDC69-60DA-0240-A7BF-35C42E1A8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113043-74FF-C24E-97C9-6F909C7B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DAD336-C00E-6847-BE36-735A0B231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67DF55-6565-AE41-9825-CC7A221EF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A31182-88E5-074F-B448-481B1E78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55AF70E-1B2B-6349-802C-F166EB4D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55AB26E-A131-E747-BB34-E874763E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3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20B87-CBFE-7945-A434-F35BE7FE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37C420-FEB5-FA43-8ED3-1374936C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207F30-A5E9-A449-9D24-D46CA56C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1210E0-D8A3-4E47-A2C7-B181E5D9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70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98817F-5DAD-2142-87FB-C7A9E098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151372-3E9C-F245-8ECC-3913DC7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3D8352-711F-1E4E-BAA8-9EFDDD22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26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66D39-74A1-BC46-973F-6F4EAE9C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FEEEA-64AB-D44F-98FD-1FDD32C7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235E5B-71A0-9E47-B411-3394ED89B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328F73-43BE-0C4E-949D-BBB089E0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634A84-4C8F-124A-A3CC-2E87EDB2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71A802-31A2-F749-964D-BE662ED1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0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56292-792E-C644-8E42-D4EDACE6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68549F-916E-7F4A-B997-8E5B02FDC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205EDF-9C70-D645-AC4A-26D00FB90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440D45-D398-EC49-8E73-6E9ADBB7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A5F1C4-21AE-C04D-844F-2E108156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496B4C-D514-3B4E-A04E-78F6DA69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9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88B147-8E31-CD44-B248-99F9800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AF5875-59E4-374C-9B8F-11EA0F1E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28A3DF-2F85-A34B-AE24-569BCDFC9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1E437-5B33-0F4A-B3C5-B95F2D4B9254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4F2C70-034C-4847-8E5E-65C5F63E4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C474AB-50BB-064F-9A15-9A9EC314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51EA-6197-B34C-B95B-CED2E1B65A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68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adlet.com/albert_moes/stageafstuder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adlet.com/albert_moes/stageafstuder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adlet.com/albert_moes/stageafstuder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A2E4CFC-E6E9-F54D-8910-241C83F55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FFFFFE"/>
                </a:solidFill>
              </a:rPr>
              <a:t>Workshop Stage en afstuderen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4F4DAFD-940A-804C-AEB9-60DDAE260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707986"/>
            <a:ext cx="8673427" cy="522636"/>
          </a:xfrm>
        </p:spPr>
        <p:txBody>
          <a:bodyPr>
            <a:normAutofit/>
          </a:bodyPr>
          <a:lstStyle/>
          <a:p>
            <a:r>
              <a:rPr lang="nl-NL" sz="1600" dirty="0">
                <a:solidFill>
                  <a:srgbClr val="FFFFFE"/>
                </a:solidFill>
              </a:rPr>
              <a:t>Met een casus van </a:t>
            </a:r>
            <a:r>
              <a:rPr lang="nl-NL" sz="1600" dirty="0" err="1">
                <a:solidFill>
                  <a:srgbClr val="FFFFFE"/>
                </a:solidFill>
              </a:rPr>
              <a:t>Aviation</a:t>
            </a:r>
            <a:r>
              <a:rPr lang="nl-NL" sz="1600" dirty="0">
                <a:solidFill>
                  <a:srgbClr val="FFFFFE"/>
                </a:solidFill>
              </a:rPr>
              <a:t> Academy, Hogeschool van Amsterdam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A65AE9-AA38-0744-A818-E230C23D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24" y="1346402"/>
            <a:ext cx="7271008" cy="230248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91302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07944" y="2618072"/>
            <a:ext cx="3295574" cy="3128211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 smtClean="0">
                <a:solidFill>
                  <a:srgbClr val="0070C0"/>
                </a:solidFill>
              </a:rPr>
              <a:t>Zoek de verbinding</a:t>
            </a:r>
            <a:endParaRPr lang="en-NL" sz="3600" dirty="0">
              <a:solidFill>
                <a:srgbClr val="0070C0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14324" y="2055714"/>
            <a:ext cx="1848051" cy="14052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Student</a:t>
            </a:r>
            <a:endParaRPr lang="nl-NL" sz="2000" dirty="0"/>
          </a:p>
        </p:txBody>
      </p:sp>
      <p:sp>
        <p:nvSpPr>
          <p:cNvPr id="12" name="Oval 11"/>
          <p:cNvSpPr/>
          <p:nvPr/>
        </p:nvSpPr>
        <p:spPr>
          <a:xfrm>
            <a:off x="1314579" y="4357957"/>
            <a:ext cx="1888543" cy="14752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Opleiding</a:t>
            </a:r>
            <a:endParaRPr lang="nl-NL" sz="2000" dirty="0"/>
          </a:p>
        </p:txBody>
      </p:sp>
      <p:sp>
        <p:nvSpPr>
          <p:cNvPr id="13" name="Oval 12"/>
          <p:cNvSpPr/>
          <p:nvPr/>
        </p:nvSpPr>
        <p:spPr>
          <a:xfrm>
            <a:off x="4232154" y="4387761"/>
            <a:ext cx="1899137" cy="14156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 smtClean="0"/>
              <a:t>Beroepen-veld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2654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NL" sz="3600" dirty="0"/>
              <a:t>Tot slot</a:t>
            </a:r>
            <a:br>
              <a:rPr lang="en-NL" sz="3600" dirty="0"/>
            </a:br>
            <a:r>
              <a:rPr lang="nl-NL" sz="3600" dirty="0">
                <a:solidFill>
                  <a:srgbClr val="0070C0"/>
                </a:solidFill>
              </a:rPr>
              <a:t>W</a:t>
            </a:r>
            <a:r>
              <a:rPr lang="nl-NL" sz="3600" dirty="0" smtClean="0">
                <a:solidFill>
                  <a:srgbClr val="0070C0"/>
                </a:solidFill>
              </a:rPr>
              <a:t>at neem je mee?</a:t>
            </a:r>
            <a:endParaRPr lang="en-NL" sz="3600" dirty="0">
              <a:solidFill>
                <a:srgbClr val="0070C0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14566-F915-7E43-857A-FE2DA0C71E24}"/>
              </a:ext>
            </a:extLst>
          </p:cNvPr>
          <p:cNvSpPr txBox="1"/>
          <p:nvPr/>
        </p:nvSpPr>
        <p:spPr>
          <a:xfrm>
            <a:off x="856527" y="2442258"/>
            <a:ext cx="74772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Waar</a:t>
            </a:r>
            <a:r>
              <a:rPr lang="en-GB" sz="2400" dirty="0"/>
              <a:t> </a:t>
            </a:r>
            <a:r>
              <a:rPr lang="en-GB" sz="2400" dirty="0" err="1"/>
              <a:t>staan</a:t>
            </a:r>
            <a:r>
              <a:rPr lang="en-GB" sz="2400" dirty="0"/>
              <a:t> we nu?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</a:t>
            </a:r>
            <a:r>
              <a:rPr lang="en-NL" sz="2400" dirty="0"/>
              <a:t>at weten we van de student?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Onzekere tijden vragen om flexibiliteit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Wat kunnen we (landelijk) voor elkaar betekenen? </a:t>
            </a:r>
            <a:endParaRPr lang="en-NL" sz="2400" dirty="0"/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/>
              <a:t>Graag </a:t>
            </a:r>
            <a:r>
              <a:rPr lang="nl-NL" sz="2400" dirty="0"/>
              <a:t>jouw antwoord in de </a:t>
            </a:r>
            <a:r>
              <a:rPr lang="nl-NL" sz="2400" dirty="0" err="1"/>
              <a:t>padlet</a:t>
            </a:r>
            <a:r>
              <a:rPr lang="nl-NL" sz="2400" dirty="0"/>
              <a:t>: </a:t>
            </a:r>
          </a:p>
          <a:p>
            <a:r>
              <a:rPr lang="nl-NL" sz="2400" dirty="0">
                <a:hlinkClick r:id="rId4"/>
              </a:rPr>
              <a:t>https://padlet.com/albert_moes/stageafstuderen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0EA4B-7CF4-AC46-8C0D-50520DCE24AE}"/>
              </a:ext>
            </a:extLst>
          </p:cNvPr>
          <p:cNvSpPr txBox="1"/>
          <p:nvPr/>
        </p:nvSpPr>
        <p:spPr>
          <a:xfrm>
            <a:off x="972272" y="4618300"/>
            <a:ext cx="794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0559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Stage </a:t>
            </a:r>
            <a:r>
              <a:rPr lang="en-US" sz="36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 </a:t>
            </a:r>
            <a:r>
              <a:rPr lang="en-US" sz="36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afstuderen</a:t>
            </a:r>
            <a:endParaRPr lang="en-US" sz="36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14566-F915-7E43-857A-FE2DA0C71E24}"/>
              </a:ext>
            </a:extLst>
          </p:cNvPr>
          <p:cNvSpPr txBox="1"/>
          <p:nvPr/>
        </p:nvSpPr>
        <p:spPr>
          <a:xfrm>
            <a:off x="856527" y="2442258"/>
            <a:ext cx="747724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</a:t>
            </a:r>
            <a:r>
              <a:rPr lang="en-GB" sz="2400" dirty="0" err="1"/>
              <a:t>deze</a:t>
            </a:r>
            <a:r>
              <a:rPr lang="en-GB" sz="2400" dirty="0"/>
              <a:t>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Stage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afstuderen</a:t>
            </a:r>
            <a:r>
              <a:rPr lang="en-GB" sz="2400" dirty="0"/>
              <a:t>: </a:t>
            </a:r>
            <a:r>
              <a:rPr lang="en-GB" sz="2400" dirty="0" err="1"/>
              <a:t>uitdagingen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oplossingen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Casus Aviation Academy, </a:t>
            </a:r>
            <a:r>
              <a:rPr lang="en-GB" sz="2400" dirty="0" err="1"/>
              <a:t>HvA</a:t>
            </a:r>
            <a:r>
              <a:rPr lang="en-GB" sz="2400" dirty="0"/>
              <a:t> </a:t>
            </a:r>
            <a:r>
              <a:rPr lang="en-GB" sz="2400" dirty="0" err="1"/>
              <a:t>Faculteit</a:t>
            </a:r>
            <a:r>
              <a:rPr lang="en-GB" sz="2400" dirty="0"/>
              <a:t> </a:t>
            </a:r>
            <a:r>
              <a:rPr lang="en-GB" sz="2400" dirty="0" err="1"/>
              <a:t>Techniek</a:t>
            </a:r>
            <a:endParaRPr lang="en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sz="2400" dirty="0"/>
              <a:t>Hoe gaat het bij andere opleidingen?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Wat kunnen we voor elkaar betekenen? </a:t>
            </a:r>
            <a:endParaRPr lang="en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3554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8" y="627564"/>
            <a:ext cx="935386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Stage en Afstuderen in de </a:t>
            </a:r>
            <a:r>
              <a:rPr lang="en-US" sz="3600" dirty="0" err="1">
                <a:solidFill>
                  <a:srgbClr val="0070C0"/>
                </a:solidFill>
              </a:rPr>
              <a:t>nieuwe</a:t>
            </a:r>
            <a:r>
              <a:rPr lang="en-US" sz="3600" dirty="0">
                <a:solidFill>
                  <a:srgbClr val="0070C0"/>
                </a:solidFill>
              </a:rPr>
              <a:t> online </a:t>
            </a:r>
            <a:r>
              <a:rPr lang="en-US" sz="3600" dirty="0" err="1" smtClean="0">
                <a:solidFill>
                  <a:srgbClr val="0070C0"/>
                </a:solidFill>
              </a:rPr>
              <a:t>wereld</a:t>
            </a:r>
            <a:endParaRPr lang="en-US" sz="36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14566-F915-7E43-857A-FE2DA0C71E24}"/>
              </a:ext>
            </a:extLst>
          </p:cNvPr>
          <p:cNvSpPr txBox="1"/>
          <p:nvPr/>
        </p:nvSpPr>
        <p:spPr>
          <a:xfrm>
            <a:off x="856527" y="2442258"/>
            <a:ext cx="7477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Genoeg</a:t>
            </a:r>
            <a:r>
              <a:rPr lang="en-GB" sz="2400" dirty="0"/>
              <a:t> </a:t>
            </a:r>
            <a:r>
              <a:rPr lang="en-GB" sz="2400" dirty="0" err="1"/>
              <a:t>uitdagingen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Zien we ook kansen?</a:t>
            </a:r>
            <a:endParaRPr lang="en-NL" sz="2400" dirty="0"/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/>
              <a:t>Graag </a:t>
            </a:r>
            <a:r>
              <a:rPr lang="nl-NL" sz="2400" dirty="0"/>
              <a:t>jouw antwoord in de </a:t>
            </a:r>
            <a:r>
              <a:rPr lang="nl-NL" sz="2400" dirty="0" err="1"/>
              <a:t>padlet</a:t>
            </a:r>
            <a:r>
              <a:rPr lang="nl-NL" sz="2400" dirty="0"/>
              <a:t>: </a:t>
            </a:r>
          </a:p>
          <a:p>
            <a:r>
              <a:rPr lang="nl-NL" sz="2400" dirty="0" smtClean="0">
                <a:hlinkClick r:id="rId4"/>
              </a:rPr>
              <a:t>https</a:t>
            </a:r>
            <a:r>
              <a:rPr lang="nl-NL" sz="2400" dirty="0">
                <a:hlinkClick r:id="rId4"/>
              </a:rPr>
              <a:t>://padlet.com/albert_moes/stageafstuderen</a:t>
            </a:r>
            <a:endParaRPr lang="nl-NL" sz="2400" dirty="0"/>
          </a:p>
          <a:p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220572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7C3C86-62A5-A04E-BC98-97AC29CD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Workshop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Deel 1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/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sz="1400" b="1" dirty="0">
                <a:solidFill>
                  <a:srgbClr val="FFFFFF"/>
                </a:solidFill>
              </a:rPr>
              <a:t>Susanne Kuil</a:t>
            </a:r>
            <a:r>
              <a:rPr lang="nl-NL" sz="1400" dirty="0">
                <a:solidFill>
                  <a:srgbClr val="FFFFFF"/>
                </a:solidFill>
              </a:rPr>
              <a:t/>
            </a:r>
            <a:br>
              <a:rPr lang="nl-NL" sz="1400" dirty="0">
                <a:solidFill>
                  <a:srgbClr val="FFFFFF"/>
                </a:solidFill>
              </a:rPr>
            </a:br>
            <a:r>
              <a:rPr lang="nl-NL" sz="1400" dirty="0">
                <a:solidFill>
                  <a:srgbClr val="FFFFFF"/>
                </a:solidFill>
              </a:rPr>
              <a:t>Onderwijscoördinator stage en afstuderen </a:t>
            </a:r>
            <a:r>
              <a:rPr lang="nl-NL" sz="1400" dirty="0" err="1">
                <a:solidFill>
                  <a:srgbClr val="FFFFFF"/>
                </a:solidFill>
              </a:rPr>
              <a:t>Aviation</a:t>
            </a:r>
            <a:r>
              <a:rPr lang="nl-NL" sz="1400" dirty="0">
                <a:solidFill>
                  <a:srgbClr val="FFFFFF"/>
                </a:solidFill>
              </a:rPr>
              <a:t> Academy, </a:t>
            </a:r>
            <a:br>
              <a:rPr lang="nl-NL" sz="1400" dirty="0">
                <a:solidFill>
                  <a:srgbClr val="FFFFFF"/>
                </a:solidFill>
              </a:rPr>
            </a:br>
            <a:r>
              <a:rPr lang="nl-NL" sz="1400" dirty="0" err="1">
                <a:solidFill>
                  <a:srgbClr val="FFFFFF"/>
                </a:solidFill>
              </a:rPr>
              <a:t>HvA</a:t>
            </a:r>
            <a:r>
              <a:rPr lang="nl-NL" sz="1400" dirty="0">
                <a:solidFill>
                  <a:srgbClr val="FFFFFF"/>
                </a:solidFill>
              </a:rPr>
              <a:t> Faculteit Techniek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22F0B2-C925-BD45-9F68-F46923E58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415" y="2282081"/>
            <a:ext cx="6848715" cy="2484884"/>
          </a:xfrm>
        </p:spPr>
        <p:txBody>
          <a:bodyPr anchor="ctr">
            <a:normAutofit lnSpcReduction="10000"/>
          </a:bodyPr>
          <a:lstStyle/>
          <a:p>
            <a:pPr marL="355600" marR="685165" indent="-342900">
              <a:spcBef>
                <a:spcPts val="100"/>
              </a:spcBef>
              <a:tabLst>
                <a:tab pos="241300" algn="l"/>
              </a:tabLst>
            </a:pPr>
            <a:endParaRPr lang="nl-NL" sz="2000" dirty="0"/>
          </a:p>
          <a:p>
            <a:pPr marL="285750" indent="-285750"/>
            <a:r>
              <a:rPr lang="en-NL" sz="2000" dirty="0"/>
              <a:t>Crisis in stage en afstudeerlandschap: Covid-19 en de luchtvaart</a:t>
            </a:r>
          </a:p>
          <a:p>
            <a:pPr marL="285750" indent="-285750"/>
            <a:r>
              <a:rPr lang="en-NL" sz="2000" dirty="0"/>
              <a:t>Vraag &amp; aanbod dichter bij elkaar brengen </a:t>
            </a:r>
          </a:p>
          <a:p>
            <a:pPr marL="285750" indent="-285750"/>
            <a:r>
              <a:rPr lang="en-NL" sz="2000" dirty="0"/>
              <a:t>Begeleiding en beoordeling van studenten én docenten</a:t>
            </a:r>
          </a:p>
          <a:p>
            <a:pPr marL="285750" indent="-285750"/>
            <a:r>
              <a:rPr lang="en-GB" sz="2000" dirty="0"/>
              <a:t>S</a:t>
            </a:r>
            <a:r>
              <a:rPr lang="en-NL" sz="2000" dirty="0"/>
              <a:t>amenhang stage en afstuderen en de rest van het programma in de opleiding</a:t>
            </a:r>
          </a:p>
          <a:p>
            <a:pPr marL="285750" indent="-285750"/>
            <a:endParaRPr lang="en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12F9AD-4874-8041-9148-64A5211F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043" y="4925479"/>
            <a:ext cx="4456253" cy="14111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141F9-808C-B14D-886C-844ECBD661FE}"/>
              </a:ext>
            </a:extLst>
          </p:cNvPr>
          <p:cNvSpPr/>
          <p:nvPr/>
        </p:nvSpPr>
        <p:spPr>
          <a:xfrm>
            <a:off x="5053415" y="7124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L" sz="3200" dirty="0"/>
              <a:t>Casus</a:t>
            </a:r>
            <a:br>
              <a:rPr lang="en-NL" sz="3200" dirty="0"/>
            </a:br>
            <a:r>
              <a:rPr lang="en-NL" sz="3200" dirty="0">
                <a:solidFill>
                  <a:srgbClr val="0070C0"/>
                </a:solidFill>
              </a:rPr>
              <a:t>Co-creatie bij Aviation Academy, </a:t>
            </a:r>
            <a:br>
              <a:rPr lang="en-NL" sz="3200" dirty="0">
                <a:solidFill>
                  <a:srgbClr val="0070C0"/>
                </a:solidFill>
              </a:rPr>
            </a:br>
            <a:r>
              <a:rPr lang="en-NL" sz="3200" dirty="0">
                <a:solidFill>
                  <a:srgbClr val="0070C0"/>
                </a:solidFill>
              </a:rPr>
              <a:t>HvA Faculteit Techniek</a:t>
            </a:r>
            <a:endParaRPr lang="en-NL" sz="3200" dirty="0"/>
          </a:p>
        </p:txBody>
      </p:sp>
      <p:pic>
        <p:nvPicPr>
          <p:cNvPr id="7" name="Picture 6" descr="A picture containing outdoor, flying, people, kite&#10;&#10;Description automatically generated">
            <a:extLst>
              <a:ext uri="{FF2B5EF4-FFF2-40B4-BE49-F238E27FC236}">
                <a16:creationId xmlns:a16="http://schemas.microsoft.com/office/drawing/2014/main" id="{885BB5A6-5A21-4546-ACC1-BAA23F94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015" y="316984"/>
            <a:ext cx="1054115" cy="7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7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3144043"/>
            <a:ext cx="1775572" cy="562264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872" y="1008454"/>
            <a:ext cx="6284626" cy="19847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Beste</a:t>
            </a: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student, </a:t>
            </a:r>
            <a:b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bal</a:t>
            </a: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ligt</a:t>
            </a: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bij</a:t>
            </a: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jou</a:t>
            </a:r>
            <a:r>
              <a:rPr lang="en-US" sz="4000" i="1" dirty="0">
                <a:solidFill>
                  <a:srgbClr val="FFFFFF"/>
                </a:solidFill>
              </a:rPr>
              <a:t>!</a:t>
            </a:r>
            <a:br>
              <a:rPr lang="en-US" sz="4000" i="1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/>
            </a:r>
            <a:br>
              <a:rPr lang="en-US" sz="4000" i="1" dirty="0">
                <a:solidFill>
                  <a:srgbClr val="FFFFFF"/>
                </a:solidFill>
              </a:rPr>
            </a:b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droom</a:t>
            </a: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van? 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5C4CC04-AE26-3E49-AB80-73ACD3059DB9}"/>
              </a:ext>
            </a:extLst>
          </p:cNvPr>
          <p:cNvSpPr txBox="1">
            <a:spLocks/>
          </p:cNvSpPr>
          <p:nvPr/>
        </p:nvSpPr>
        <p:spPr>
          <a:xfrm>
            <a:off x="5189619" y="2561303"/>
            <a:ext cx="6284626" cy="3210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685165">
              <a:spcBef>
                <a:spcPts val="100"/>
              </a:spcBef>
              <a:tabLst>
                <a:tab pos="241300" algn="l"/>
              </a:tabLs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D1708-B9AC-2940-846A-08B41D095040}"/>
              </a:ext>
            </a:extLst>
          </p:cNvPr>
          <p:cNvSpPr txBox="1"/>
          <p:nvPr/>
        </p:nvSpPr>
        <p:spPr>
          <a:xfrm>
            <a:off x="5129033" y="2993239"/>
            <a:ext cx="56941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Wie is jouw held?</a:t>
            </a:r>
          </a:p>
          <a:p>
            <a:r>
              <a:rPr lang="en-NL" dirty="0"/>
              <a:t>Wat wil je later worden?</a:t>
            </a:r>
          </a:p>
          <a:p>
            <a:r>
              <a:rPr lang="en-NL" dirty="0"/>
              <a:t>Welke kansen zie jij </a:t>
            </a:r>
            <a:r>
              <a:rPr lang="en-GB" dirty="0"/>
              <a:t>I</a:t>
            </a:r>
            <a:r>
              <a:rPr lang="en-NL" dirty="0"/>
              <a:t>n de luchtvaart?</a:t>
            </a:r>
          </a:p>
          <a:p>
            <a:r>
              <a:rPr lang="en-NL" dirty="0"/>
              <a:t>Wat kun jij doen om aan een mooie stage of afstudeeropdracht te komen?</a:t>
            </a:r>
          </a:p>
          <a:p>
            <a:endParaRPr lang="en-NL" dirty="0"/>
          </a:p>
          <a:p>
            <a:r>
              <a:rPr lang="en-NL" dirty="0"/>
              <a:t>Samen gaan we het avontuur aan. </a:t>
            </a:r>
          </a:p>
          <a:p>
            <a:r>
              <a:rPr lang="en-NL" sz="3200" i="1" dirty="0"/>
              <a:t>Please fasten your seatbelt and enjoy the ride!</a:t>
            </a:r>
          </a:p>
          <a:p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BD523-2A88-8C4F-83AF-E276F11B0B72}"/>
              </a:ext>
            </a:extLst>
          </p:cNvPr>
          <p:cNvSpPr txBox="1"/>
          <p:nvPr/>
        </p:nvSpPr>
        <p:spPr>
          <a:xfrm>
            <a:off x="1308240" y="3981753"/>
            <a:ext cx="245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Casus Aviation Academy</a:t>
            </a:r>
          </a:p>
          <a:p>
            <a:r>
              <a:rPr lang="en-NL" i="1" dirty="0">
                <a:solidFill>
                  <a:srgbClr val="0070C0"/>
                </a:solidFill>
              </a:rPr>
              <a:t>Co-creatie in Pop-up lab</a:t>
            </a:r>
          </a:p>
        </p:txBody>
      </p:sp>
      <p:pic>
        <p:nvPicPr>
          <p:cNvPr id="11" name="Picture 10" descr="A picture containing outdoor, flying, people, kite&#10;&#10;Description automatically generated">
            <a:extLst>
              <a:ext uri="{FF2B5EF4-FFF2-40B4-BE49-F238E27FC236}">
                <a16:creationId xmlns:a16="http://schemas.microsoft.com/office/drawing/2014/main" id="{C5ED0418-5E63-D54A-A6F4-81E3EE364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90" y="0"/>
            <a:ext cx="3160367" cy="23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4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8" y="3144043"/>
            <a:ext cx="1775572" cy="562264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872" y="1008455"/>
            <a:ext cx="6284626" cy="4663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Concrete </a:t>
            </a: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acties</a:t>
            </a:r>
            <a:endParaRPr lang="en-US" sz="40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5C4CC04-AE26-3E49-AB80-73ACD3059DB9}"/>
              </a:ext>
            </a:extLst>
          </p:cNvPr>
          <p:cNvSpPr txBox="1">
            <a:spLocks/>
          </p:cNvSpPr>
          <p:nvPr/>
        </p:nvSpPr>
        <p:spPr>
          <a:xfrm>
            <a:off x="5189619" y="2561303"/>
            <a:ext cx="6284626" cy="3210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685165">
              <a:spcBef>
                <a:spcPts val="100"/>
              </a:spcBef>
              <a:tabLst>
                <a:tab pos="241300" algn="l"/>
              </a:tabLs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D1708-B9AC-2940-846A-08B41D095040}"/>
              </a:ext>
            </a:extLst>
          </p:cNvPr>
          <p:cNvSpPr txBox="1"/>
          <p:nvPr/>
        </p:nvSpPr>
        <p:spPr>
          <a:xfrm>
            <a:off x="5073871" y="1488762"/>
            <a:ext cx="56941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Mailing aan studenten en aan werkveld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Studenten-enquête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Workshop Professional skills X Job application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Regelmatig contact en impulses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Peer to peer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Activatie docent-onderzoekers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Stroomversnelling onderwijsvernieuwing: labs en studio’s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Change of perspective: de rol van de docent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NL" dirty="0"/>
              <a:t>nzet van alumni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BD523-2A88-8C4F-83AF-E276F11B0B72}"/>
              </a:ext>
            </a:extLst>
          </p:cNvPr>
          <p:cNvSpPr txBox="1"/>
          <p:nvPr/>
        </p:nvSpPr>
        <p:spPr>
          <a:xfrm>
            <a:off x="1308240" y="3981753"/>
            <a:ext cx="245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Casus Aviation Academy</a:t>
            </a:r>
          </a:p>
          <a:p>
            <a:r>
              <a:rPr lang="en-NL" i="1" dirty="0">
                <a:solidFill>
                  <a:srgbClr val="0070C0"/>
                </a:solidFill>
              </a:rPr>
              <a:t>Co-creatie in Pop-up lab</a:t>
            </a:r>
          </a:p>
        </p:txBody>
      </p:sp>
      <p:pic>
        <p:nvPicPr>
          <p:cNvPr id="9" name="Picture 8" descr="A picture containing outdoor, flying, people, kite&#10;&#10;Description automatically generated">
            <a:extLst>
              <a:ext uri="{FF2B5EF4-FFF2-40B4-BE49-F238E27FC236}">
                <a16:creationId xmlns:a16="http://schemas.microsoft.com/office/drawing/2014/main" id="{B99079CE-69B2-E94B-B78C-BD9E4A89B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90" y="0"/>
            <a:ext cx="3160367" cy="23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27" y="627564"/>
            <a:ext cx="724517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600" dirty="0" smtClean="0">
                <a:solidFill>
                  <a:srgbClr val="0070C0"/>
                </a:solidFill>
              </a:rPr>
              <a:t>Wat valt je op?</a:t>
            </a:r>
            <a:endParaRPr lang="en-NL" sz="3600" dirty="0">
              <a:solidFill>
                <a:srgbClr val="0070C0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34A23D-7E26-7C46-BF5F-3D7160B766FA}"/>
              </a:ext>
            </a:extLst>
          </p:cNvPr>
          <p:cNvSpPr/>
          <p:nvPr/>
        </p:nvSpPr>
        <p:spPr>
          <a:xfrm>
            <a:off x="670659" y="1810623"/>
            <a:ext cx="8075220" cy="4544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200" dirty="0"/>
              <a:t> </a:t>
            </a:r>
            <a:endParaRPr lang="nl-NL" sz="22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79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197503"/>
            <a:ext cx="1462088" cy="462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14566-F915-7E43-857A-FE2DA0C71E24}"/>
              </a:ext>
            </a:extLst>
          </p:cNvPr>
          <p:cNvSpPr txBox="1"/>
          <p:nvPr/>
        </p:nvSpPr>
        <p:spPr>
          <a:xfrm>
            <a:off x="856527" y="2442258"/>
            <a:ext cx="7477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Wat valt je op in het verhaal van de </a:t>
            </a:r>
            <a:r>
              <a:rPr lang="nl-NL" sz="2400" dirty="0" err="1" smtClean="0"/>
              <a:t>Aviation</a:t>
            </a:r>
            <a:r>
              <a:rPr lang="nl-NL" sz="2400" dirty="0" smtClean="0"/>
              <a:t> Academy?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/>
              <a:t>Graag </a:t>
            </a:r>
            <a:r>
              <a:rPr lang="nl-NL" sz="2400" dirty="0"/>
              <a:t>jouw antwoord in de </a:t>
            </a:r>
            <a:r>
              <a:rPr lang="nl-NL" sz="2400" dirty="0" err="1"/>
              <a:t>padlet</a:t>
            </a:r>
            <a:r>
              <a:rPr lang="nl-NL" sz="2400" dirty="0"/>
              <a:t>: </a:t>
            </a:r>
          </a:p>
          <a:p>
            <a:r>
              <a:rPr lang="nl-NL" sz="2400" dirty="0" smtClean="0">
                <a:hlinkClick r:id="rId4"/>
              </a:rPr>
              <a:t>https</a:t>
            </a:r>
            <a:r>
              <a:rPr lang="nl-NL" sz="2400" dirty="0">
                <a:hlinkClick r:id="rId4"/>
              </a:rPr>
              <a:t>://padlet.com/albert_moes/stageafstuderen</a:t>
            </a:r>
            <a:endParaRPr lang="nl-NL" sz="2400" dirty="0"/>
          </a:p>
          <a:p>
            <a:endParaRPr lang="en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0EA4B-7CF4-AC46-8C0D-50520DCE24AE}"/>
              </a:ext>
            </a:extLst>
          </p:cNvPr>
          <p:cNvSpPr txBox="1"/>
          <p:nvPr/>
        </p:nvSpPr>
        <p:spPr>
          <a:xfrm>
            <a:off x="972272" y="4618300"/>
            <a:ext cx="794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0268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D51EBA-B7F7-F64B-AB76-2E1713B4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3144043"/>
            <a:ext cx="1775572" cy="562264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162E84-B02A-554F-A58F-C1CEF264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872" y="1008455"/>
            <a:ext cx="6284626" cy="4663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Uitdagingen</a:t>
            </a: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verrassingen</a:t>
            </a:r>
            <a:endParaRPr lang="en-US" sz="40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5C4CC04-AE26-3E49-AB80-73ACD3059DB9}"/>
              </a:ext>
            </a:extLst>
          </p:cNvPr>
          <p:cNvSpPr txBox="1">
            <a:spLocks/>
          </p:cNvSpPr>
          <p:nvPr/>
        </p:nvSpPr>
        <p:spPr>
          <a:xfrm>
            <a:off x="5189619" y="2561303"/>
            <a:ext cx="6284626" cy="3210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685165">
              <a:spcBef>
                <a:spcPts val="100"/>
              </a:spcBef>
              <a:tabLst>
                <a:tab pos="241300" algn="l"/>
              </a:tabLs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D1708-B9AC-2940-846A-08B41D095040}"/>
              </a:ext>
            </a:extLst>
          </p:cNvPr>
          <p:cNvSpPr txBox="1"/>
          <p:nvPr/>
        </p:nvSpPr>
        <p:spPr>
          <a:xfrm>
            <a:off x="5077427" y="1778570"/>
            <a:ext cx="56941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NL" dirty="0"/>
              <a:t>ansluiting </a:t>
            </a:r>
            <a:r>
              <a:rPr lang="en-GB" dirty="0"/>
              <a:t>in de </a:t>
            </a:r>
            <a:r>
              <a:rPr lang="en-GB" dirty="0" err="1"/>
              <a:t>opleiding</a:t>
            </a:r>
            <a:r>
              <a:rPr lang="en-GB" dirty="0"/>
              <a:t> op </a:t>
            </a:r>
            <a:r>
              <a:rPr lang="en-GB" dirty="0" err="1"/>
              <a:t>onderwijs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Begeleiding en beoordeling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The best of the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Interne HR en financiën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Werkruimte op locatie vs online ontmoeten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belang van een etalage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L" dirty="0"/>
              <a:t>De marktplaats waar vraag &amp; aanbod samenkomen</a:t>
            </a:r>
          </a:p>
          <a:p>
            <a:endParaRPr lang="en-NL" dirty="0"/>
          </a:p>
          <a:p>
            <a:r>
              <a:rPr lang="en-NL" dirty="0"/>
              <a:t>En: Wat wil de student eigenlijk?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BD523-2A88-8C4F-83AF-E276F11B0B72}"/>
              </a:ext>
            </a:extLst>
          </p:cNvPr>
          <p:cNvSpPr txBox="1"/>
          <p:nvPr/>
        </p:nvSpPr>
        <p:spPr>
          <a:xfrm>
            <a:off x="1308240" y="3981753"/>
            <a:ext cx="245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70C0"/>
                </a:solidFill>
              </a:rPr>
              <a:t>Casus Aviation Academy</a:t>
            </a:r>
          </a:p>
          <a:p>
            <a:r>
              <a:rPr lang="en-NL" i="1" dirty="0">
                <a:solidFill>
                  <a:srgbClr val="0070C0"/>
                </a:solidFill>
              </a:rPr>
              <a:t>Co-creatie in Pop-up lab</a:t>
            </a:r>
          </a:p>
        </p:txBody>
      </p:sp>
      <p:pic>
        <p:nvPicPr>
          <p:cNvPr id="9" name="Picture 8" descr="A picture containing outdoor, flying, people, kite&#10;&#10;Description automatically generated">
            <a:extLst>
              <a:ext uri="{FF2B5EF4-FFF2-40B4-BE49-F238E27FC236}">
                <a16:creationId xmlns:a16="http://schemas.microsoft.com/office/drawing/2014/main" id="{2DE3F2F3-D879-A540-83BB-F9C4EE19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90" y="0"/>
            <a:ext cx="3160367" cy="23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06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7C3C86-62A5-A04E-BC98-97AC29CD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Workshop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Deel 2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22F0B2-C925-BD45-9F68-F46923E58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944115"/>
            <a:ext cx="6848715" cy="2484884"/>
          </a:xfrm>
        </p:spPr>
        <p:txBody>
          <a:bodyPr anchor="ctr">
            <a:normAutofit/>
          </a:bodyPr>
          <a:lstStyle/>
          <a:p>
            <a:pPr marL="355600" marR="685165" indent="-342900">
              <a:spcBef>
                <a:spcPts val="100"/>
              </a:spcBef>
              <a:tabLst>
                <a:tab pos="241300" algn="l"/>
              </a:tabLst>
            </a:pPr>
            <a:r>
              <a:rPr lang="nl-NL" sz="2000" dirty="0" smtClean="0"/>
              <a:t>Waar loop je zelf tegenaan bij stage en afstuderen?</a:t>
            </a:r>
          </a:p>
          <a:p>
            <a:pPr marL="355600" marR="685165" indent="-342900">
              <a:spcBef>
                <a:spcPts val="100"/>
              </a:spcBef>
              <a:tabLst>
                <a:tab pos="241300" algn="l"/>
              </a:tabLst>
            </a:pPr>
            <a:r>
              <a:rPr lang="nl-NL" sz="2000" dirty="0" smtClean="0"/>
              <a:t>Welke oplossingen / aanpak heb je gevonden?</a:t>
            </a:r>
            <a:endParaRPr lang="nl-NL" sz="2000" dirty="0"/>
          </a:p>
          <a:p>
            <a:pPr marL="355600" marR="685165" indent="-342900">
              <a:spcBef>
                <a:spcPts val="100"/>
              </a:spcBef>
              <a:tabLst>
                <a:tab pos="241300" algn="l"/>
              </a:tabLst>
            </a:pPr>
            <a:r>
              <a:rPr lang="nl-NL" sz="2000" dirty="0"/>
              <a:t>Wat kunnen we van elkaar leren</a:t>
            </a:r>
            <a:r>
              <a:rPr lang="nl-NL" sz="2000" dirty="0" smtClean="0"/>
              <a:t>?</a:t>
            </a:r>
          </a:p>
          <a:p>
            <a:pPr marL="355600" marR="685165" indent="-342900">
              <a:spcBef>
                <a:spcPts val="100"/>
              </a:spcBef>
              <a:tabLst>
                <a:tab pos="241300" algn="l"/>
              </a:tabLst>
            </a:pPr>
            <a:r>
              <a:rPr lang="nl-NL" sz="2000" dirty="0" smtClean="0"/>
              <a:t>Hoe kunnen we samenwerken?</a:t>
            </a:r>
            <a:endParaRPr lang="nl-NL" sz="2000" dirty="0"/>
          </a:p>
          <a:p>
            <a:pPr marL="355600" marR="685165" indent="-342900">
              <a:spcBef>
                <a:spcPts val="100"/>
              </a:spcBef>
              <a:tabLst>
                <a:tab pos="241300" algn="l"/>
              </a:tabLst>
            </a:pP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12F9AD-4874-8041-9148-64A5211F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762" y="4446170"/>
            <a:ext cx="5172609" cy="16379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0C652A-B8D8-A740-A2FC-9382949E0066}"/>
              </a:ext>
            </a:extLst>
          </p:cNvPr>
          <p:cNvSpPr/>
          <p:nvPr/>
        </p:nvSpPr>
        <p:spPr>
          <a:xfrm>
            <a:off x="4713403" y="640080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L" sz="2800" dirty="0" smtClean="0">
                <a:solidFill>
                  <a:srgbClr val="0070C0"/>
                </a:solidFill>
              </a:rPr>
              <a:t>Wat </a:t>
            </a:r>
            <a:r>
              <a:rPr lang="en-NL" sz="2800" dirty="0">
                <a:solidFill>
                  <a:srgbClr val="0070C0"/>
                </a:solidFill>
              </a:rPr>
              <a:t>gebeurt er bij jouw instelling?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04522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60FC16E75AD946BD04643E1B0C6A8A" ma:contentTypeVersion="13" ma:contentTypeDescription="Een nieuw document maken." ma:contentTypeScope="" ma:versionID="6908757843f2d3d386edd1490f5ec7ab">
  <xsd:schema xmlns:xsd="http://www.w3.org/2001/XMLSchema" xmlns:xs="http://www.w3.org/2001/XMLSchema" xmlns:p="http://schemas.microsoft.com/office/2006/metadata/properties" xmlns:ns3="9e0ec033-e0bb-4beb-aa6a-1676c9800b8a" xmlns:ns4="a066c974-cdad-4db5-9632-cc90934034cb" targetNamespace="http://schemas.microsoft.com/office/2006/metadata/properties" ma:root="true" ma:fieldsID="1f6dadae63d33dbaa4575dc3610df835" ns3:_="" ns4:_="">
    <xsd:import namespace="9e0ec033-e0bb-4beb-aa6a-1676c9800b8a"/>
    <xsd:import namespace="a066c974-cdad-4db5-9632-cc90934034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ec033-e0bb-4beb-aa6a-1676c9800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6c974-cdad-4db5-9632-cc90934034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28681B-020F-4EF5-B8DF-D65DDF832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ec033-e0bb-4beb-aa6a-1676c9800b8a"/>
    <ds:schemaRef ds:uri="a066c974-cdad-4db5-9632-cc90934034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65465E-72FD-4FF7-AB42-913AA8867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905D8-9038-4B9C-A6D5-EC18F9533409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a066c974-cdad-4db5-9632-cc90934034cb"/>
    <ds:schemaRef ds:uri="http://schemas.microsoft.com/office/2006/documentManagement/types"/>
    <ds:schemaRef ds:uri="http://purl.org/dc/elements/1.1/"/>
    <ds:schemaRef ds:uri="9e0ec033-e0bb-4beb-aa6a-1676c9800b8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1362</Words>
  <Application>Microsoft Office PowerPoint</Application>
  <PresentationFormat>Widescreen</PresentationFormat>
  <Paragraphs>171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Workshop Stage en afstuderen</vt:lpstr>
      <vt:lpstr>Stage en afstuderen</vt:lpstr>
      <vt:lpstr>Stage en Afstuderen in de nieuwe online wereld</vt:lpstr>
      <vt:lpstr>Workshop Deel 1  Susanne Kuil Onderwijscoördinator stage en afstuderen Aviation Academy,  HvA Faculteit Techniek</vt:lpstr>
      <vt:lpstr>  Beste student,  De bal ligt bij jou!  Waar droom je van? </vt:lpstr>
      <vt:lpstr>Concrete acties</vt:lpstr>
      <vt:lpstr>Wat valt je op?</vt:lpstr>
      <vt:lpstr>Uitdagingen en verrassingen</vt:lpstr>
      <vt:lpstr>Workshop Deel 2 </vt:lpstr>
      <vt:lpstr>Zoek de verbinding</vt:lpstr>
      <vt:lpstr>Tot slot Wat neem je mee?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Competentieprofiel</dc:title>
  <dc:creator>Janette Bezemer-Nagtegaal</dc:creator>
  <cp:lastModifiedBy>Albert Moes</cp:lastModifiedBy>
  <cp:revision>23</cp:revision>
  <dcterms:created xsi:type="dcterms:W3CDTF">2020-07-08T08:50:47Z</dcterms:created>
  <dcterms:modified xsi:type="dcterms:W3CDTF">2020-11-03T18:00:19Z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0x010100EE60FC16E75AD946BD04643E1B0C6A8A</vt:lpwstr>
  </property>
</Properties>
</file>