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3"/>
  </p:notesMasterIdLst>
  <p:handoutMasterIdLst>
    <p:handoutMasterId r:id="rId24"/>
  </p:handoutMasterIdLst>
  <p:sldIdLst>
    <p:sldId id="461" r:id="rId2"/>
    <p:sldId id="462" r:id="rId3"/>
    <p:sldId id="460" r:id="rId4"/>
    <p:sldId id="435" r:id="rId5"/>
    <p:sldId id="342" r:id="rId6"/>
    <p:sldId id="446" r:id="rId7"/>
    <p:sldId id="455" r:id="rId8"/>
    <p:sldId id="471" r:id="rId9"/>
    <p:sldId id="467" r:id="rId10"/>
    <p:sldId id="459" r:id="rId11"/>
    <p:sldId id="478" r:id="rId12"/>
    <p:sldId id="472" r:id="rId13"/>
    <p:sldId id="473" r:id="rId14"/>
    <p:sldId id="474" r:id="rId15"/>
    <p:sldId id="475" r:id="rId16"/>
    <p:sldId id="476" r:id="rId17"/>
    <p:sldId id="481" r:id="rId18"/>
    <p:sldId id="483" r:id="rId19"/>
    <p:sldId id="482" r:id="rId20"/>
    <p:sldId id="454" r:id="rId21"/>
    <p:sldId id="458" r:id="rId22"/>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w Cen MT"/>
        <a:ea typeface="Tw Cen MT"/>
        <a:cs typeface="Tw Cen MT"/>
        <a:sym typeface="Tw Cen MT"/>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w Cen MT"/>
        <a:ea typeface="Tw Cen MT"/>
        <a:cs typeface="Tw Cen MT"/>
        <a:sym typeface="Tw Cen MT"/>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w Cen MT"/>
        <a:ea typeface="Tw Cen MT"/>
        <a:cs typeface="Tw Cen MT"/>
        <a:sym typeface="Tw Cen MT"/>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w Cen MT"/>
        <a:ea typeface="Tw Cen MT"/>
        <a:cs typeface="Tw Cen MT"/>
        <a:sym typeface="Tw Cen MT"/>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w Cen MT"/>
        <a:ea typeface="Tw Cen MT"/>
        <a:cs typeface="Tw Cen MT"/>
        <a:sym typeface="Tw Cen MT"/>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w Cen MT"/>
        <a:ea typeface="Tw Cen MT"/>
        <a:cs typeface="Tw Cen MT"/>
        <a:sym typeface="Tw Cen MT"/>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w Cen MT"/>
        <a:ea typeface="Tw Cen MT"/>
        <a:cs typeface="Tw Cen MT"/>
        <a:sym typeface="Tw Cen MT"/>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w Cen MT"/>
        <a:ea typeface="Tw Cen MT"/>
        <a:cs typeface="Tw Cen MT"/>
        <a:sym typeface="Tw Cen MT"/>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w Cen MT"/>
        <a:ea typeface="Tw Cen MT"/>
        <a:cs typeface="Tw Cen MT"/>
        <a:sym typeface="Tw Cen MT"/>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F3F0"/>
    <a:srgbClr val="F2EFEC"/>
    <a:srgbClr val="F2F0E7"/>
    <a:srgbClr val="FF7E79"/>
    <a:srgbClr val="FFDA24"/>
    <a:srgbClr val="FF9300"/>
    <a:srgbClr val="FF2F92"/>
    <a:srgbClr val="FFDC1A"/>
    <a:srgbClr val="E78400"/>
    <a:srgbClr val="D378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Tw Cen MT"/>
          <a:ea typeface="Tw Cen MT"/>
          <a:cs typeface="Tw Cen M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ECCA"/>
          </a:solidFill>
        </a:fill>
      </a:tcStyle>
    </a:wholeTbl>
    <a:band2H>
      <a:tcTxStyle/>
      <a:tcStyle>
        <a:tcBdr/>
        <a:fill>
          <a:solidFill>
            <a:srgbClr val="FFF5E6"/>
          </a:solidFill>
        </a:fill>
      </a:tcStyle>
    </a:band2H>
    <a:firstCol>
      <a:tcTxStyle b="on" i="off">
        <a:font>
          <a:latin typeface="Tw Cen MT"/>
          <a:ea typeface="Tw Cen MT"/>
          <a:cs typeface="Tw Cen M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Tw Cen MT"/>
          <a:ea typeface="Tw Cen MT"/>
          <a:cs typeface="Tw Cen MT"/>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Tw Cen MT"/>
          <a:ea typeface="Tw Cen MT"/>
          <a:cs typeface="Tw Cen M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Tw Cen MT"/>
          <a:ea typeface="Tw Cen MT"/>
          <a:cs typeface="Tw Cen M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DDACD"/>
          </a:solidFill>
        </a:fill>
      </a:tcStyle>
    </a:wholeTbl>
    <a:band2H>
      <a:tcTxStyle/>
      <a:tcStyle>
        <a:tcBdr/>
        <a:fill>
          <a:solidFill>
            <a:srgbClr val="F6EDE8"/>
          </a:solidFill>
        </a:fill>
      </a:tcStyle>
    </a:band2H>
    <a:firstCol>
      <a:tcTxStyle b="on" i="off">
        <a:font>
          <a:latin typeface="Tw Cen MT"/>
          <a:ea typeface="Tw Cen MT"/>
          <a:cs typeface="Tw Cen M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Tw Cen MT"/>
          <a:ea typeface="Tw Cen MT"/>
          <a:cs typeface="Tw Cen MT"/>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Tw Cen MT"/>
          <a:ea typeface="Tw Cen MT"/>
          <a:cs typeface="Tw Cen M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Tw Cen MT"/>
          <a:ea typeface="Tw Cen MT"/>
          <a:cs typeface="Tw Cen M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D3D3"/>
          </a:solidFill>
        </a:fill>
      </a:tcStyle>
    </a:wholeTbl>
    <a:band2H>
      <a:tcTxStyle/>
      <a:tcStyle>
        <a:tcBdr/>
        <a:fill>
          <a:solidFill>
            <a:srgbClr val="EFEAEA"/>
          </a:solidFill>
        </a:fill>
      </a:tcStyle>
    </a:band2H>
    <a:firstCol>
      <a:tcTxStyle b="on" i="off">
        <a:font>
          <a:latin typeface="Tw Cen MT"/>
          <a:ea typeface="Tw Cen MT"/>
          <a:cs typeface="Tw Cen M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Tw Cen MT"/>
          <a:ea typeface="Tw Cen MT"/>
          <a:cs typeface="Tw Cen MT"/>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Tw Cen MT"/>
          <a:ea typeface="Tw Cen MT"/>
          <a:cs typeface="Tw Cen M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Tw Cen MT"/>
          <a:ea typeface="Tw Cen MT"/>
          <a:cs typeface="Tw Cen M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Tw Cen MT"/>
          <a:ea typeface="Tw Cen MT"/>
          <a:cs typeface="Tw Cen M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Tw Cen MT"/>
          <a:ea typeface="Tw Cen MT"/>
          <a:cs typeface="Tw Cen MT"/>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Tw Cen MT"/>
          <a:ea typeface="Tw Cen MT"/>
          <a:cs typeface="Tw Cen MT"/>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Tw Cen MT"/>
          <a:ea typeface="Tw Cen MT"/>
          <a:cs typeface="Tw Cen M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Tw Cen MT"/>
          <a:ea typeface="Tw Cen MT"/>
          <a:cs typeface="Tw Cen M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Tw Cen MT"/>
          <a:ea typeface="Tw Cen MT"/>
          <a:cs typeface="Tw Cen MT"/>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Tw Cen MT"/>
          <a:ea typeface="Tw Cen MT"/>
          <a:cs typeface="Tw Cen M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Tw Cen MT"/>
          <a:ea typeface="Tw Cen MT"/>
          <a:cs typeface="Tw Cen MT"/>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Tw Cen MT"/>
          <a:ea typeface="Tw Cen MT"/>
          <a:cs typeface="Tw Cen MT"/>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Tw Cen MT"/>
          <a:ea typeface="Tw Cen MT"/>
          <a:cs typeface="Tw Cen MT"/>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Tw Cen MT"/>
          <a:ea typeface="Tw Cen MT"/>
          <a:cs typeface="Tw Cen MT"/>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181"/>
    <p:restoredTop sz="96208"/>
  </p:normalViewPr>
  <p:slideViewPr>
    <p:cSldViewPr snapToGrid="0" snapToObjects="1">
      <p:cViewPr>
        <p:scale>
          <a:sx n="124" d="100"/>
          <a:sy n="124" d="100"/>
        </p:scale>
        <p:origin x="392" y="144"/>
      </p:cViewPr>
      <p:guideLst/>
    </p:cSldViewPr>
  </p:slideViewPr>
  <p:notesTextViewPr>
    <p:cViewPr>
      <p:scale>
        <a:sx n="1" d="1"/>
        <a:sy n="1" d="1"/>
      </p:scale>
      <p:origin x="0" y="0"/>
    </p:cViewPr>
  </p:notesTextViewPr>
  <p:sorterViewPr>
    <p:cViewPr>
      <p:scale>
        <a:sx n="1" d="1"/>
        <a:sy n="1" d="1"/>
      </p:scale>
      <p:origin x="0" y="0"/>
    </p:cViewPr>
  </p:sorterViewPr>
  <p:notesViewPr>
    <p:cSldViewPr snapToGrid="0" snapToObjects="1">
      <p:cViewPr varScale="1">
        <p:scale>
          <a:sx n="94" d="100"/>
          <a:sy n="94" d="100"/>
        </p:scale>
        <p:origin x="2544" y="1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627FAC7-AFE0-F443-947C-A1BF3B5ECCA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C0E9602-EB79-514B-B38D-0EEA173E435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C0265DE-15F0-7647-BFC8-F9E9BD9A0A5C}" type="datetimeFigureOut">
              <a:rPr lang="en-US" smtClean="0"/>
              <a:t>10/31/20</a:t>
            </a:fld>
            <a:endParaRPr lang="en-US"/>
          </a:p>
        </p:txBody>
      </p:sp>
      <p:sp>
        <p:nvSpPr>
          <p:cNvPr id="4" name="Footer Placeholder 3">
            <a:extLst>
              <a:ext uri="{FF2B5EF4-FFF2-40B4-BE49-F238E27FC236}">
                <a16:creationId xmlns:a16="http://schemas.microsoft.com/office/drawing/2014/main" id="{BA8703B1-FB17-0A46-A1E8-8F0FEF356A1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C03B680-5138-984F-822D-ED1BC03ACE3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8EDDA2D-F4B0-894B-9259-C2B8C7273CB8}" type="slidenum">
              <a:rPr lang="en-US" smtClean="0"/>
              <a:t>‹#›</a:t>
            </a:fld>
            <a:endParaRPr lang="en-US"/>
          </a:p>
        </p:txBody>
      </p:sp>
    </p:spTree>
    <p:extLst>
      <p:ext uri="{BB962C8B-B14F-4D97-AF65-F5344CB8AC3E}">
        <p14:creationId xmlns:p14="http://schemas.microsoft.com/office/powerpoint/2010/main" val="36264435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0" name="Shape 90"/>
          <p:cNvSpPr>
            <a:spLocks noGrp="1" noRot="1" noChangeAspect="1"/>
          </p:cNvSpPr>
          <p:nvPr>
            <p:ph type="sldImg"/>
          </p:nvPr>
        </p:nvSpPr>
        <p:spPr>
          <a:xfrm>
            <a:off x="1143000" y="685800"/>
            <a:ext cx="4572000" cy="3429000"/>
          </a:xfrm>
          <a:prstGeom prst="rect">
            <a:avLst/>
          </a:prstGeom>
        </p:spPr>
        <p:txBody>
          <a:bodyPr/>
          <a:lstStyle/>
          <a:p>
            <a:endParaRPr/>
          </a:p>
        </p:txBody>
      </p:sp>
      <p:sp>
        <p:nvSpPr>
          <p:cNvPr id="91" name="Shape 91"/>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855561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dirty="0">
                <a:effectLst/>
                <a:latin typeface="+mn-lt"/>
                <a:ea typeface="+mn-ea"/>
                <a:cs typeface="+mn-cs"/>
                <a:sym typeface="Calibri"/>
              </a:rPr>
              <a:t>ecosystem-focused framework, as opposed to a firm-focused one</a:t>
            </a:r>
            <a:endParaRPr lang="en-US" dirty="0"/>
          </a:p>
          <a:p>
            <a:r>
              <a:rPr lang="en-US" dirty="0"/>
              <a:t>Elements needed to create an ecosystem</a:t>
            </a:r>
          </a:p>
          <a:p>
            <a:r>
              <a:rPr lang="en-US" dirty="0"/>
              <a:t>Create a win-win for all partners</a:t>
            </a:r>
          </a:p>
          <a:p>
            <a:r>
              <a:rPr lang="en-GB" sz="1200" b="0" i="0" dirty="0">
                <a:effectLst/>
                <a:latin typeface="+mn-lt"/>
                <a:ea typeface="+mn-ea"/>
                <a:cs typeface="+mn-cs"/>
                <a:sym typeface="Calibri"/>
              </a:rPr>
              <a:t>Possession of a superior product or service that is hard to replicate. (This means some combination of IP protection, a large network of users, and strong branding).</a:t>
            </a:r>
            <a:endParaRPr lang="en-US" dirty="0"/>
          </a:p>
          <a:p>
            <a:r>
              <a:rPr lang="en-GB" sz="1200" b="0" i="0" dirty="0">
                <a:effectLst/>
                <a:latin typeface="+mn-lt"/>
                <a:ea typeface="+mn-ea"/>
                <a:cs typeface="+mn-cs"/>
                <a:sym typeface="Calibri"/>
              </a:rPr>
              <a:t>agility to respond to new challengers,</a:t>
            </a:r>
          </a:p>
          <a:p>
            <a:r>
              <a:rPr lang="en-GB" sz="1200" b="0" i="0" dirty="0">
                <a:effectLst/>
                <a:latin typeface="+mn-lt"/>
                <a:ea typeface="+mn-ea"/>
                <a:cs typeface="+mn-cs"/>
                <a:sym typeface="Calibri"/>
              </a:rPr>
              <a:t>humility to understand customer needs, </a:t>
            </a:r>
          </a:p>
          <a:p>
            <a:r>
              <a:rPr lang="en-GB" sz="1200" b="0" i="0" dirty="0">
                <a:effectLst/>
                <a:latin typeface="+mn-lt"/>
                <a:ea typeface="+mn-ea"/>
                <a:cs typeface="+mn-cs"/>
                <a:sym typeface="Calibri"/>
              </a:rPr>
              <a:t>vision to inspire complementors</a:t>
            </a:r>
            <a:endParaRPr lang="en-US" b="1" dirty="0"/>
          </a:p>
        </p:txBody>
      </p:sp>
    </p:spTree>
    <p:extLst>
      <p:ext uri="{BB962C8B-B14F-4D97-AF65-F5344CB8AC3E}">
        <p14:creationId xmlns:p14="http://schemas.microsoft.com/office/powerpoint/2010/main" val="20996148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GB" dirty="0"/>
              <a:t>Talk about the future as if it is here</a:t>
            </a:r>
          </a:p>
          <a:p>
            <a:pPr>
              <a:spcBef>
                <a:spcPts val="0"/>
              </a:spcBef>
            </a:pPr>
            <a:r>
              <a:rPr lang="en-GB" dirty="0"/>
              <a:t>Visualisations to engage partners</a:t>
            </a:r>
            <a:endParaRPr lang="en-US" dirty="0"/>
          </a:p>
          <a:p>
            <a:endParaRPr lang="en-US" dirty="0"/>
          </a:p>
        </p:txBody>
      </p:sp>
    </p:spTree>
    <p:extLst>
      <p:ext uri="{BB962C8B-B14F-4D97-AF65-F5344CB8AC3E}">
        <p14:creationId xmlns:p14="http://schemas.microsoft.com/office/powerpoint/2010/main" val="25209147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Bron</a:t>
            </a:r>
            <a:r>
              <a:rPr lang="en-US" dirty="0"/>
              <a:t> </a:t>
            </a:r>
            <a:r>
              <a:rPr lang="en-US" dirty="0" err="1"/>
              <a:t>Brainport</a:t>
            </a:r>
            <a:endParaRPr lang="en-US" dirty="0"/>
          </a:p>
          <a:p>
            <a:r>
              <a:rPr lang="en-US" dirty="0"/>
              <a:t>Blooming economy to remind</a:t>
            </a:r>
          </a:p>
          <a:p>
            <a:endParaRPr lang="en-US" dirty="0"/>
          </a:p>
        </p:txBody>
      </p:sp>
    </p:spTree>
    <p:extLst>
      <p:ext uri="{BB962C8B-B14F-4D97-AF65-F5344CB8AC3E}">
        <p14:creationId xmlns:p14="http://schemas.microsoft.com/office/powerpoint/2010/main" val="30519249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922358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dirty="0" err="1">
                <a:effectLst/>
                <a:latin typeface="+mn-lt"/>
                <a:ea typeface="+mn-ea"/>
                <a:cs typeface="+mn-cs"/>
                <a:sym typeface="Calibri"/>
              </a:rPr>
              <a:t>Colleborative</a:t>
            </a:r>
            <a:r>
              <a:rPr lang="en-GB" sz="1200" b="0" i="0" dirty="0">
                <a:effectLst/>
                <a:latin typeface="+mn-lt"/>
                <a:ea typeface="+mn-ea"/>
                <a:cs typeface="+mn-cs"/>
                <a:sym typeface="Calibri"/>
              </a:rPr>
              <a:t> versus connected collaboration (Martine de Jong)</a:t>
            </a:r>
          </a:p>
          <a:p>
            <a:r>
              <a:rPr lang="en-GB" sz="1200" b="0" i="0" dirty="0">
                <a:effectLst/>
                <a:latin typeface="+mn-lt"/>
                <a:ea typeface="+mn-ea"/>
                <a:cs typeface="+mn-cs"/>
                <a:sym typeface="Calibri"/>
              </a:rPr>
              <a:t>Insight mining, behaviour, needs, problems (Unilever background as a brand manager connecting to consumer insights).</a:t>
            </a:r>
          </a:p>
          <a:p>
            <a:endParaRPr lang="en-GB" sz="1200" b="0" i="0" dirty="0">
              <a:effectLst/>
              <a:latin typeface="+mn-lt"/>
              <a:ea typeface="+mn-ea"/>
              <a:cs typeface="+mn-cs"/>
              <a:sym typeface="Calibri"/>
            </a:endParaRPr>
          </a:p>
          <a:p>
            <a:r>
              <a:rPr lang="en-GB" sz="1200" b="0" i="0" dirty="0">
                <a:effectLst/>
                <a:latin typeface="+mn-lt"/>
                <a:ea typeface="+mn-ea"/>
                <a:cs typeface="+mn-cs"/>
                <a:sym typeface="Calibri"/>
              </a:rPr>
              <a:t>Vision to engage about the future as if it is already there, Conceptual thinking, visual thinking</a:t>
            </a:r>
          </a:p>
          <a:p>
            <a:endParaRPr lang="en-GB" sz="1200" b="0" i="0" dirty="0">
              <a:effectLst/>
              <a:latin typeface="+mn-lt"/>
              <a:ea typeface="+mn-ea"/>
              <a:cs typeface="+mn-cs"/>
              <a:sym typeface="Calibri"/>
            </a:endParaRPr>
          </a:p>
          <a:p>
            <a:r>
              <a:rPr lang="en-GB" sz="1200" b="0" i="0" dirty="0">
                <a:effectLst/>
                <a:latin typeface="+mn-lt"/>
                <a:ea typeface="+mn-ea"/>
                <a:cs typeface="+mn-cs"/>
                <a:sym typeface="Calibri"/>
              </a:rPr>
              <a:t>Need for innovation managers, or openminded entrepreneurial counterparts</a:t>
            </a:r>
          </a:p>
          <a:p>
            <a:endParaRPr lang="en-GB" sz="1200" b="0" i="0" dirty="0">
              <a:effectLst/>
              <a:latin typeface="+mn-lt"/>
              <a:ea typeface="+mn-ea"/>
              <a:cs typeface="+mn-cs"/>
              <a:sym typeface="Calibri"/>
            </a:endParaRPr>
          </a:p>
          <a:p>
            <a:r>
              <a:rPr lang="en-GB" sz="1200" b="0" i="0" dirty="0">
                <a:effectLst/>
                <a:latin typeface="+mn-lt"/>
                <a:ea typeface="+mn-ea"/>
                <a:cs typeface="+mn-cs"/>
                <a:sym typeface="Calibri"/>
              </a:rPr>
              <a:t>360 Learning is facilitating the role of the orchestrator by offering help and being humble</a:t>
            </a:r>
          </a:p>
          <a:p>
            <a:endParaRPr lang="en-GB" sz="1200" b="0" i="0" dirty="0">
              <a:effectLst/>
              <a:latin typeface="+mn-lt"/>
              <a:ea typeface="+mn-ea"/>
              <a:cs typeface="+mn-cs"/>
              <a:sym typeface="Calibri"/>
            </a:endParaRPr>
          </a:p>
          <a:p>
            <a:r>
              <a:rPr lang="en-GB" sz="1200" b="0" i="0" dirty="0">
                <a:effectLst/>
                <a:latin typeface="+mn-lt"/>
                <a:ea typeface="+mn-ea"/>
                <a:cs typeface="+mn-cs"/>
                <a:sym typeface="Calibri"/>
              </a:rPr>
              <a:t>Stay flexible and openminded, no hierarchy or closed systems</a:t>
            </a:r>
          </a:p>
          <a:p>
            <a:endParaRPr lang="en-GB" sz="1200" b="0" i="0" dirty="0">
              <a:effectLst/>
              <a:latin typeface="+mn-lt"/>
              <a:ea typeface="+mn-ea"/>
              <a:cs typeface="+mn-cs"/>
              <a:sym typeface="Calibri"/>
            </a:endParaRPr>
          </a:p>
          <a:p>
            <a:endParaRPr lang="en-GB" sz="1200" b="0" i="0" dirty="0">
              <a:effectLst/>
              <a:latin typeface="+mn-lt"/>
              <a:ea typeface="+mn-ea"/>
              <a:cs typeface="+mn-cs"/>
              <a:sym typeface="Calibri"/>
            </a:endParaRPr>
          </a:p>
          <a:p>
            <a:endParaRPr lang="en-GB" sz="1200" b="0" i="0" dirty="0">
              <a:effectLst/>
              <a:latin typeface="+mn-lt"/>
              <a:ea typeface="+mn-ea"/>
              <a:cs typeface="+mn-cs"/>
              <a:sym typeface="Calibri"/>
            </a:endParaRPr>
          </a:p>
          <a:p>
            <a:r>
              <a:rPr lang="en-GB" sz="1200" b="0" i="0" dirty="0">
                <a:effectLst/>
                <a:latin typeface="+mn-lt"/>
                <a:ea typeface="+mn-ea"/>
                <a:cs typeface="+mn-cs"/>
                <a:sym typeface="Calibri"/>
              </a:rPr>
              <a:t>Participating in an ecosystem requires an outward-facing culture and the ability to manage relationships with a host of complementors. Those skills don’t come easily to established players, which tend to default to one of two approaches: to create a vertically integrated, tightly controlled network, as Nokia did, or to hop on the bandwagon of open innovation and production, providing only a platform and leaving ecosystem management up to users. The risk there is that without some central impetus or incentive from the host, other parties may fail to engage. </a:t>
            </a:r>
          </a:p>
          <a:p>
            <a:endParaRPr lang="en-GB" sz="1200" b="0" i="0" dirty="0">
              <a:effectLst/>
              <a:latin typeface="+mn-lt"/>
              <a:ea typeface="+mn-ea"/>
              <a:cs typeface="+mn-cs"/>
              <a:sym typeface="Calibri"/>
            </a:endParaRPr>
          </a:p>
          <a:p>
            <a:endParaRPr lang="en-US" dirty="0"/>
          </a:p>
        </p:txBody>
      </p:sp>
    </p:spTree>
    <p:extLst>
      <p:ext uri="{BB962C8B-B14F-4D97-AF65-F5344CB8AC3E}">
        <p14:creationId xmlns:p14="http://schemas.microsoft.com/office/powerpoint/2010/main" val="6268701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dirty="0">
                <a:effectLst/>
                <a:latin typeface="+mn-lt"/>
                <a:ea typeface="+mn-ea"/>
                <a:cs typeface="+mn-cs"/>
                <a:sym typeface="Calibri"/>
              </a:rPr>
              <a:t>Insight mining, behaviour, needs, problems</a:t>
            </a:r>
          </a:p>
          <a:p>
            <a:endParaRPr lang="en-GB" sz="1200" b="0" i="0" dirty="0">
              <a:effectLst/>
              <a:latin typeface="+mn-lt"/>
              <a:ea typeface="+mn-ea"/>
              <a:cs typeface="+mn-cs"/>
              <a:sym typeface="Calibri"/>
            </a:endParaRPr>
          </a:p>
          <a:p>
            <a:r>
              <a:rPr lang="en-GB" sz="1200" b="0" i="0" dirty="0">
                <a:effectLst/>
                <a:latin typeface="+mn-lt"/>
                <a:ea typeface="+mn-ea"/>
                <a:cs typeface="+mn-cs"/>
                <a:sym typeface="Calibri"/>
              </a:rPr>
              <a:t>Connected collaboration</a:t>
            </a:r>
          </a:p>
          <a:p>
            <a:endParaRPr lang="en-GB" sz="1200" b="0" i="0" dirty="0">
              <a:effectLst/>
              <a:latin typeface="+mn-lt"/>
              <a:ea typeface="+mn-ea"/>
              <a:cs typeface="+mn-cs"/>
              <a:sym typeface="Calibri"/>
            </a:endParaRPr>
          </a:p>
          <a:p>
            <a:endParaRPr lang="en-GB" sz="1200" b="0" i="0" dirty="0">
              <a:effectLst/>
              <a:latin typeface="+mn-lt"/>
              <a:ea typeface="+mn-ea"/>
              <a:cs typeface="+mn-cs"/>
              <a:sym typeface="Calibri"/>
            </a:endParaRPr>
          </a:p>
          <a:p>
            <a:r>
              <a:rPr lang="en-GB" sz="1200" b="0" i="0" dirty="0">
                <a:effectLst/>
                <a:latin typeface="+mn-lt"/>
                <a:ea typeface="+mn-ea"/>
                <a:cs typeface="+mn-cs"/>
                <a:sym typeface="Calibri"/>
              </a:rPr>
              <a:t>Talk about the future as if it is already there, Conceptual thinking, visual thinking</a:t>
            </a:r>
          </a:p>
          <a:p>
            <a:endParaRPr lang="en-GB" sz="1200" b="0" i="0" dirty="0">
              <a:effectLst/>
              <a:latin typeface="+mn-lt"/>
              <a:ea typeface="+mn-ea"/>
              <a:cs typeface="+mn-cs"/>
              <a:sym typeface="Calibri"/>
            </a:endParaRPr>
          </a:p>
          <a:p>
            <a:endParaRPr lang="en-GB" sz="1200" b="0" i="0" dirty="0">
              <a:effectLst/>
              <a:latin typeface="+mn-lt"/>
              <a:ea typeface="+mn-ea"/>
              <a:cs typeface="+mn-cs"/>
              <a:sym typeface="Calibri"/>
            </a:endParaRPr>
          </a:p>
          <a:p>
            <a:r>
              <a:rPr lang="en-GB" sz="1200" b="0" i="0" dirty="0">
                <a:effectLst/>
                <a:latin typeface="+mn-lt"/>
                <a:ea typeface="+mn-ea"/>
                <a:cs typeface="+mn-cs"/>
                <a:sym typeface="Calibri"/>
              </a:rPr>
              <a:t>Participating in an ecosystem requires an outward-facing culture and the ability to manage relationships with a host of complementors. Those skills don’t come easily to established players, which tend to default to one of two approaches: to create a vertically integrated, tightly controlled network, as Nokia did, or to hop on the bandwagon of open innovation and production, providing only a platform and leaving ecosystem management up to users. The risk there is that without some central impetus or incentive from the host, other parties may fail to engage. </a:t>
            </a:r>
          </a:p>
          <a:p>
            <a:endParaRPr lang="en-GB" sz="1200" b="0" i="0" dirty="0">
              <a:effectLst/>
              <a:latin typeface="+mn-lt"/>
              <a:ea typeface="+mn-ea"/>
              <a:cs typeface="+mn-cs"/>
              <a:sym typeface="Calibri"/>
            </a:endParaRPr>
          </a:p>
          <a:p>
            <a:pPr>
              <a:lnSpc>
                <a:spcPct val="100000"/>
              </a:lnSpc>
              <a:spcBef>
                <a:spcPts val="0"/>
              </a:spcBef>
            </a:pPr>
            <a:r>
              <a:rPr lang="en-US" dirty="0"/>
              <a:t>Create a win-win for all partners</a:t>
            </a:r>
          </a:p>
          <a:p>
            <a:pPr>
              <a:lnSpc>
                <a:spcPct val="100000"/>
              </a:lnSpc>
              <a:spcBef>
                <a:spcPts val="0"/>
              </a:spcBef>
            </a:pPr>
            <a:r>
              <a:rPr lang="en-GB" dirty="0">
                <a:sym typeface="Calibri"/>
              </a:rPr>
              <a:t>Possession of a superior product or service that is hard to replicate. </a:t>
            </a:r>
          </a:p>
          <a:p>
            <a:pPr>
              <a:lnSpc>
                <a:spcPct val="100000"/>
              </a:lnSpc>
              <a:spcBef>
                <a:spcPts val="0"/>
              </a:spcBef>
            </a:pPr>
            <a:r>
              <a:rPr lang="en-GB" dirty="0">
                <a:sym typeface="Calibri"/>
              </a:rPr>
              <a:t>Agility to respond to new challengers,</a:t>
            </a:r>
          </a:p>
          <a:p>
            <a:pPr>
              <a:lnSpc>
                <a:spcPct val="100000"/>
              </a:lnSpc>
              <a:spcBef>
                <a:spcPts val="0"/>
              </a:spcBef>
            </a:pPr>
            <a:r>
              <a:rPr lang="en-GB" dirty="0">
                <a:sym typeface="Calibri"/>
              </a:rPr>
              <a:t>Humility to understand customer needs, </a:t>
            </a:r>
          </a:p>
          <a:p>
            <a:pPr>
              <a:lnSpc>
                <a:spcPct val="100000"/>
              </a:lnSpc>
              <a:spcBef>
                <a:spcPts val="0"/>
              </a:spcBef>
            </a:pPr>
            <a:r>
              <a:rPr lang="en-GB" dirty="0">
                <a:sym typeface="Calibri"/>
              </a:rPr>
              <a:t>Vision to inspire complementors</a:t>
            </a:r>
            <a:endParaRPr lang="en-US" b="1" dirty="0"/>
          </a:p>
          <a:p>
            <a:endParaRPr lang="en-US" dirty="0"/>
          </a:p>
        </p:txBody>
      </p:sp>
    </p:spTree>
    <p:extLst>
      <p:ext uri="{BB962C8B-B14F-4D97-AF65-F5344CB8AC3E}">
        <p14:creationId xmlns:p14="http://schemas.microsoft.com/office/powerpoint/2010/main" val="19358764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GB" dirty="0"/>
              <a:t>Looking for innovations which are inclusive for all our stakeholders we move to a Multi Helix model incorporating not only government, business and education but also including citizens, investors, </a:t>
            </a:r>
            <a:r>
              <a:rPr lang="en-GB" dirty="0" err="1"/>
              <a:t>ngo’s</a:t>
            </a:r>
            <a:r>
              <a:rPr lang="en-GB" dirty="0"/>
              <a:t>, corporations and students. </a:t>
            </a:r>
            <a:endParaRPr lang="en-US" sz="1200" dirty="0">
              <a:solidFill>
                <a:schemeClr val="tx2">
                  <a:lumMod val="90000"/>
                  <a:lumOff val="10000"/>
                </a:schemeClr>
              </a:solidFill>
            </a:endParaRPr>
          </a:p>
          <a:p>
            <a:endParaRPr lang="en-GB" sz="1200" b="0" i="0" dirty="0">
              <a:effectLst/>
              <a:latin typeface="+mn-lt"/>
              <a:ea typeface="+mn-ea"/>
              <a:cs typeface="+mn-cs"/>
              <a:sym typeface="Calibri"/>
            </a:endParaRPr>
          </a:p>
          <a:p>
            <a:r>
              <a:rPr lang="en-GB" sz="1200" b="0" i="0" dirty="0">
                <a:effectLst/>
                <a:latin typeface="+mn-lt"/>
                <a:ea typeface="+mn-ea"/>
                <a:cs typeface="+mn-cs"/>
                <a:sym typeface="Calibri"/>
              </a:rPr>
              <a:t>To be the orchestrator and prime mover of an ecosystem, you need a superior product or service that is hard to replicate. This means some combination of IP protection, a large network of users, and strong branding. HBR Michael G. </a:t>
            </a:r>
            <a:r>
              <a:rPr lang="en-GB" sz="1200" b="0" i="0" dirty="0" err="1">
                <a:effectLst/>
                <a:latin typeface="+mn-lt"/>
                <a:ea typeface="+mn-ea"/>
                <a:cs typeface="+mn-cs"/>
                <a:sym typeface="Calibri"/>
              </a:rPr>
              <a:t>Jacobides</a:t>
            </a:r>
            <a:endParaRPr lang="en-GB" sz="1200" b="0" i="0" dirty="0">
              <a:effectLst/>
              <a:latin typeface="+mn-lt"/>
              <a:ea typeface="+mn-ea"/>
              <a:cs typeface="+mn-cs"/>
              <a:sym typeface="Calibri"/>
            </a:endParaRPr>
          </a:p>
          <a:p>
            <a:endParaRPr lang="en-GB" sz="1200" b="0" i="0" dirty="0">
              <a:effectLst/>
              <a:latin typeface="+mn-lt"/>
              <a:ea typeface="+mn-ea"/>
              <a:cs typeface="+mn-cs"/>
              <a:sym typeface="Calibri"/>
            </a:endParaRPr>
          </a:p>
          <a:p>
            <a:r>
              <a:rPr lang="en-GB" sz="1200" b="0" i="0" dirty="0">
                <a:effectLst/>
                <a:latin typeface="+mn-lt"/>
                <a:ea typeface="+mn-ea"/>
                <a:cs typeface="+mn-cs"/>
                <a:sym typeface="Calibri"/>
              </a:rPr>
              <a:t>This chapter summarizes the evolution of the metaphorical concept of the triple helix, through the quadruple helix and quintuple helix; the second </a:t>
            </a:r>
            <a:r>
              <a:rPr lang="en-GB" sz="1200" b="0" i="0" dirty="0" err="1">
                <a:effectLst/>
                <a:latin typeface="+mn-lt"/>
                <a:ea typeface="+mn-ea"/>
                <a:cs typeface="+mn-cs"/>
                <a:sym typeface="Calibri"/>
              </a:rPr>
              <a:t>Leydesdorff</a:t>
            </a:r>
            <a:r>
              <a:rPr lang="en-GB" sz="1200" b="0" i="0" dirty="0">
                <a:effectLst/>
                <a:latin typeface="+mn-lt"/>
                <a:ea typeface="+mn-ea"/>
                <a:cs typeface="+mn-cs"/>
                <a:sym typeface="Calibri"/>
              </a:rPr>
              <a:t> (J </a:t>
            </a:r>
            <a:r>
              <a:rPr lang="en-GB" sz="1200" b="0" i="0" dirty="0" err="1">
                <a:effectLst/>
                <a:latin typeface="+mn-lt"/>
                <a:ea typeface="+mn-ea"/>
                <a:cs typeface="+mn-cs"/>
                <a:sym typeface="Calibri"/>
              </a:rPr>
              <a:t>Knowl</a:t>
            </a:r>
            <a:r>
              <a:rPr lang="en-GB" sz="1200" b="0" i="0" dirty="0">
                <a:effectLst/>
                <a:latin typeface="+mn-lt"/>
                <a:ea typeface="+mn-ea"/>
                <a:cs typeface="+mn-cs"/>
                <a:sym typeface="Calibri"/>
              </a:rPr>
              <a:t> Econ 3(1):25–35, 2012), a founder of Triple Helix, invites the submission of other model proposals with more than three helices. Based on the literature review on these currents of collaborative interaction for innovation, knowledge and technology transfer, we set out to build a conceptual model that can help explain the improvement of sustainable competitiveness of economies and companies. The model has been designed from the concept of “Multiple Helix Ecosystems for Sustainable Competitiveness”, opening doors to its empirical verification.</a:t>
            </a:r>
          </a:p>
          <a:p>
            <a:endParaRPr lang="en-US" dirty="0"/>
          </a:p>
        </p:txBody>
      </p:sp>
    </p:spTree>
    <p:extLst>
      <p:ext uri="{BB962C8B-B14F-4D97-AF65-F5344CB8AC3E}">
        <p14:creationId xmlns:p14="http://schemas.microsoft.com/office/powerpoint/2010/main" val="41408977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141034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GB" dirty="0"/>
              <a:t>Looking for innovations which are inclusive for all our stakeholders we move to a Multi Helix model incorporating not only government, business and education but also including citizens, investors, </a:t>
            </a:r>
            <a:r>
              <a:rPr lang="en-GB" dirty="0" err="1"/>
              <a:t>ngo’s</a:t>
            </a:r>
            <a:r>
              <a:rPr lang="en-GB" dirty="0"/>
              <a:t>, corporations and students. </a:t>
            </a:r>
            <a:endParaRPr lang="en-US" sz="1200" dirty="0">
              <a:solidFill>
                <a:schemeClr val="tx2">
                  <a:lumMod val="90000"/>
                  <a:lumOff val="10000"/>
                </a:schemeClr>
              </a:solidFill>
            </a:endParaRPr>
          </a:p>
          <a:p>
            <a:endParaRPr lang="en-GB" sz="1200" b="0" i="0" dirty="0">
              <a:effectLst/>
              <a:latin typeface="+mn-lt"/>
              <a:ea typeface="+mn-ea"/>
              <a:cs typeface="+mn-cs"/>
              <a:sym typeface="Calibri"/>
            </a:endParaRPr>
          </a:p>
          <a:p>
            <a:r>
              <a:rPr lang="en-GB" sz="1200" b="0" i="0" dirty="0">
                <a:effectLst/>
                <a:latin typeface="+mn-lt"/>
                <a:ea typeface="+mn-ea"/>
                <a:cs typeface="+mn-cs"/>
                <a:sym typeface="Calibri"/>
              </a:rPr>
              <a:t>To be the orchestrator and prime mover of an ecosystem, you need a superior product or service that is hard to replicate. This means some combination of IP protection, a large network of users, and strong branding. HBR Michael G. </a:t>
            </a:r>
            <a:r>
              <a:rPr lang="en-GB" sz="1200" b="0" i="0" dirty="0" err="1">
                <a:effectLst/>
                <a:latin typeface="+mn-lt"/>
                <a:ea typeface="+mn-ea"/>
                <a:cs typeface="+mn-cs"/>
                <a:sym typeface="Calibri"/>
              </a:rPr>
              <a:t>Jacobides</a:t>
            </a:r>
            <a:endParaRPr lang="en-GB" sz="1200" b="0" i="0" dirty="0">
              <a:effectLst/>
              <a:latin typeface="+mn-lt"/>
              <a:ea typeface="+mn-ea"/>
              <a:cs typeface="+mn-cs"/>
              <a:sym typeface="Calibri"/>
            </a:endParaRPr>
          </a:p>
          <a:p>
            <a:endParaRPr lang="en-GB" sz="1200" b="0" i="0" dirty="0">
              <a:effectLst/>
              <a:latin typeface="+mn-lt"/>
              <a:ea typeface="+mn-ea"/>
              <a:cs typeface="+mn-cs"/>
              <a:sym typeface="Calibri"/>
            </a:endParaRPr>
          </a:p>
          <a:p>
            <a:r>
              <a:rPr lang="en-GB" sz="1200" b="0" i="0" dirty="0">
                <a:effectLst/>
                <a:latin typeface="+mn-lt"/>
                <a:ea typeface="+mn-ea"/>
                <a:cs typeface="+mn-cs"/>
                <a:sym typeface="Calibri"/>
              </a:rPr>
              <a:t>This chapter summarizes the evolution of the metaphorical concept of the triple helix, through the quadruple helix and quintuple helix; the second </a:t>
            </a:r>
            <a:r>
              <a:rPr lang="en-GB" sz="1200" b="0" i="0" dirty="0" err="1">
                <a:effectLst/>
                <a:latin typeface="+mn-lt"/>
                <a:ea typeface="+mn-ea"/>
                <a:cs typeface="+mn-cs"/>
                <a:sym typeface="Calibri"/>
              </a:rPr>
              <a:t>Leydesdorff</a:t>
            </a:r>
            <a:r>
              <a:rPr lang="en-GB" sz="1200" b="0" i="0" dirty="0">
                <a:effectLst/>
                <a:latin typeface="+mn-lt"/>
                <a:ea typeface="+mn-ea"/>
                <a:cs typeface="+mn-cs"/>
                <a:sym typeface="Calibri"/>
              </a:rPr>
              <a:t> (J </a:t>
            </a:r>
            <a:r>
              <a:rPr lang="en-GB" sz="1200" b="0" i="0" dirty="0" err="1">
                <a:effectLst/>
                <a:latin typeface="+mn-lt"/>
                <a:ea typeface="+mn-ea"/>
                <a:cs typeface="+mn-cs"/>
                <a:sym typeface="Calibri"/>
              </a:rPr>
              <a:t>Knowl</a:t>
            </a:r>
            <a:r>
              <a:rPr lang="en-GB" sz="1200" b="0" i="0" dirty="0">
                <a:effectLst/>
                <a:latin typeface="+mn-lt"/>
                <a:ea typeface="+mn-ea"/>
                <a:cs typeface="+mn-cs"/>
                <a:sym typeface="Calibri"/>
              </a:rPr>
              <a:t> Econ 3(1):25–35, 2012), a founder of Triple Helix, invites the submission of other model proposals with more than three helices. Based on the literature review on these currents of collaborative interaction for innovation, knowledge and technology transfer, we set out to build a conceptual model that can help explain the improvement of sustainable competitiveness of economies and companies. The model has been designed from the concept of “Multiple Helix Ecosystems for Sustainable Competitiveness”, opening doors to its empirical verification.</a:t>
            </a:r>
          </a:p>
          <a:p>
            <a:endParaRPr lang="en-US" dirty="0"/>
          </a:p>
          <a:p>
            <a:endParaRPr lang="en-US" dirty="0"/>
          </a:p>
        </p:txBody>
      </p:sp>
    </p:spTree>
    <p:extLst>
      <p:ext uri="{BB962C8B-B14F-4D97-AF65-F5344CB8AC3E}">
        <p14:creationId xmlns:p14="http://schemas.microsoft.com/office/powerpoint/2010/main" val="39048798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18378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3" name="Title Text"/>
          <p:cNvSpPr txBox="1">
            <a:spLocks noGrp="1"/>
          </p:cNvSpPr>
          <p:nvPr>
            <p:ph type="title"/>
          </p:nvPr>
        </p:nvSpPr>
        <p:spPr>
          <a:xfrm>
            <a:off x="768096" y="2286000"/>
            <a:ext cx="7290056" cy="1499617"/>
          </a:xfrm>
          <a:prstGeom prst="rect">
            <a:avLst/>
          </a:prstGeom>
        </p:spPr>
        <p:txBody>
          <a:bodyPr/>
          <a:lstStyle>
            <a:lvl1pPr>
              <a:defRPr b="0" i="0">
                <a:solidFill>
                  <a:schemeClr val="tx2">
                    <a:lumMod val="90000"/>
                    <a:lumOff val="10000"/>
                  </a:schemeClr>
                </a:solidFill>
                <a:latin typeface="Tw Cen MT" panose="020B0602020104020603" pitchFamily="34" charset="77"/>
              </a:defRPr>
            </a:lvl1pPr>
          </a:lstStyle>
          <a:p>
            <a:r>
              <a:rPr dirty="0"/>
              <a:t>Title Text</a:t>
            </a:r>
          </a:p>
        </p:txBody>
      </p:sp>
      <p:sp>
        <p:nvSpPr>
          <p:cNvPr id="24" name="Body Level One…"/>
          <p:cNvSpPr txBox="1">
            <a:spLocks noGrp="1"/>
          </p:cNvSpPr>
          <p:nvPr>
            <p:ph type="body" idx="1"/>
          </p:nvPr>
        </p:nvSpPr>
        <p:spPr>
          <a:xfrm>
            <a:off x="2154265" y="3785616"/>
            <a:ext cx="6946698" cy="2523743"/>
          </a:xfrm>
          <a:prstGeom prst="rect">
            <a:avLst/>
          </a:prstGeom>
        </p:spPr>
        <p:txBody>
          <a:bodyPr>
            <a:noAutofit/>
          </a:bodyPr>
          <a:lstStyle>
            <a:lvl1pPr marL="0" indent="0">
              <a:buNone/>
              <a:defRPr sz="2800" b="0" i="0">
                <a:solidFill>
                  <a:schemeClr val="tx2">
                    <a:lumMod val="90000"/>
                    <a:lumOff val="10000"/>
                  </a:schemeClr>
                </a:solidFill>
                <a:latin typeface="Calibri Light" panose="020F0302020204030204" pitchFamily="34" charset="0"/>
                <a:cs typeface="Calibri Light" panose="020F0302020204030204" pitchFamily="34" charset="0"/>
              </a:defRPr>
            </a:lvl1pPr>
            <a:lvl2pPr marL="128019" indent="0">
              <a:buFont typeface="Arial" panose="020B0604020202020204" pitchFamily="34" charset="0"/>
              <a:buNone/>
              <a:defRPr sz="2800" b="0" i="0">
                <a:solidFill>
                  <a:schemeClr val="tx2">
                    <a:lumMod val="90000"/>
                    <a:lumOff val="10000"/>
                  </a:schemeClr>
                </a:solidFill>
                <a:latin typeface="Calibri Light" panose="020F0302020204030204" pitchFamily="34" charset="0"/>
                <a:cs typeface="Calibri Light" panose="020F0302020204030204" pitchFamily="34" charset="0"/>
              </a:defRPr>
            </a:lvl2pPr>
            <a:lvl3pPr marL="310899" indent="0">
              <a:buFont typeface="Arial" panose="020B0604020202020204" pitchFamily="34" charset="0"/>
              <a:buNone/>
              <a:defRPr sz="2800" b="0" i="0">
                <a:solidFill>
                  <a:schemeClr val="tx2">
                    <a:lumMod val="90000"/>
                    <a:lumOff val="10000"/>
                  </a:schemeClr>
                </a:solidFill>
                <a:latin typeface="Calibri Light" panose="020F0302020204030204" pitchFamily="34" charset="0"/>
                <a:cs typeface="Calibri Light" panose="020F0302020204030204" pitchFamily="34" charset="0"/>
              </a:defRPr>
            </a:lvl3pPr>
            <a:lvl4pPr marL="457203" indent="0">
              <a:buFont typeface="Arial" panose="020B0604020202020204" pitchFamily="34" charset="0"/>
              <a:buNone/>
              <a:defRPr sz="2800" b="0" i="0">
                <a:solidFill>
                  <a:schemeClr val="tx2">
                    <a:lumMod val="90000"/>
                    <a:lumOff val="10000"/>
                  </a:schemeClr>
                </a:solidFill>
                <a:latin typeface="Calibri Light" panose="020F0302020204030204" pitchFamily="34" charset="0"/>
                <a:cs typeface="Calibri Light" panose="020F0302020204030204" pitchFamily="34" charset="0"/>
              </a:defRPr>
            </a:lvl4pPr>
            <a:lvl5pPr marL="640083" indent="0">
              <a:buFont typeface="Arial" panose="020B0604020202020204" pitchFamily="34" charset="0"/>
              <a:buNone/>
              <a:defRPr sz="2800" b="0" i="0">
                <a:solidFill>
                  <a:schemeClr val="tx2">
                    <a:lumMod val="90000"/>
                    <a:lumOff val="10000"/>
                  </a:schemeClr>
                </a:solidFill>
                <a:latin typeface="Calibri Light" panose="020F0302020204030204" pitchFamily="34" charset="0"/>
                <a:cs typeface="Calibri Light" panose="020F030202020403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7" name="Picture 6" descr="unknown.png">
            <a:extLst>
              <a:ext uri="{FF2B5EF4-FFF2-40B4-BE49-F238E27FC236}">
                <a16:creationId xmlns:a16="http://schemas.microsoft.com/office/drawing/2014/main" id="{BF20D86A-7C04-8943-8916-BC5A5923F20A}"/>
              </a:ext>
            </a:extLst>
          </p:cNvPr>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649801" y="295317"/>
            <a:ext cx="1451162" cy="1881584"/>
          </a:xfrm>
          <a:prstGeom prst="rect">
            <a:avLst/>
          </a:prstGeom>
          <a:noFill/>
        </p:spPr>
      </p:pic>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Only">
    <p:bg>
      <p:bgPr>
        <a:solidFill>
          <a:srgbClr val="F6F3F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871C7E-701D-B042-8D0B-6CC45F4E1DFA}"/>
              </a:ext>
            </a:extLst>
          </p:cNvPr>
          <p:cNvSpPr/>
          <p:nvPr userDrawn="1"/>
        </p:nvSpPr>
        <p:spPr>
          <a:xfrm>
            <a:off x="0" y="0"/>
            <a:ext cx="9144000" cy="2286000"/>
          </a:xfrm>
          <a:prstGeom prst="rect">
            <a:avLst/>
          </a:prstGeom>
          <a:solidFill>
            <a:schemeClr val="bg1"/>
          </a:solidFill>
          <a:ln w="15875" cap="flat">
            <a:noFill/>
            <a:prstDash val="solid"/>
            <a:round/>
          </a:ln>
          <a:effectLst>
            <a:outerShdw blurRad="508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Tw Cen MT"/>
              <a:ea typeface="Tw Cen MT"/>
              <a:cs typeface="Tw Cen MT"/>
              <a:sym typeface="Tw Cen MT"/>
            </a:endParaRPr>
          </a:p>
        </p:txBody>
      </p:sp>
      <p:pic>
        <p:nvPicPr>
          <p:cNvPr id="6" name="Picture 5" descr="unknown.png">
            <a:extLst>
              <a:ext uri="{FF2B5EF4-FFF2-40B4-BE49-F238E27FC236}">
                <a16:creationId xmlns:a16="http://schemas.microsoft.com/office/drawing/2014/main" id="{18FCCB75-E18E-CA46-A21D-5B33024DDBF1}"/>
              </a:ext>
            </a:extLst>
          </p:cNvPr>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649801" y="295317"/>
            <a:ext cx="1451162" cy="1881584"/>
          </a:xfrm>
          <a:prstGeom prst="rect">
            <a:avLst/>
          </a:prstGeom>
          <a:noFill/>
        </p:spPr>
      </p:pic>
      <p:sp>
        <p:nvSpPr>
          <p:cNvPr id="65" name="Title Text"/>
          <p:cNvSpPr txBox="1">
            <a:spLocks noGrp="1"/>
          </p:cNvSpPr>
          <p:nvPr>
            <p:ph type="title"/>
          </p:nvPr>
        </p:nvSpPr>
        <p:spPr>
          <a:xfrm>
            <a:off x="768095" y="585216"/>
            <a:ext cx="7290056" cy="1499617"/>
          </a:xfrm>
          <a:prstGeom prst="rect">
            <a:avLst/>
          </a:prstGeom>
        </p:spPr>
        <p:txBody>
          <a:bodyPr/>
          <a:lstStyle>
            <a:lvl1pPr>
              <a:defRPr>
                <a:solidFill>
                  <a:schemeClr val="tx2">
                    <a:lumMod val="90000"/>
                    <a:lumOff val="10000"/>
                  </a:schemeClr>
                </a:solidFill>
              </a:defRPr>
            </a:lvl1pPr>
          </a:lstStyle>
          <a:p>
            <a:r>
              <a:rPr dirty="0"/>
              <a:t>Title Text</a:t>
            </a:r>
          </a:p>
        </p:txBody>
      </p:sp>
      <p:sp>
        <p:nvSpPr>
          <p:cNvPr id="6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Body Level One…">
            <a:extLst>
              <a:ext uri="{FF2B5EF4-FFF2-40B4-BE49-F238E27FC236}">
                <a16:creationId xmlns:a16="http://schemas.microsoft.com/office/drawing/2014/main" id="{2AD8DDE7-808C-6140-A274-D7BEB1D24548}"/>
              </a:ext>
            </a:extLst>
          </p:cNvPr>
          <p:cNvSpPr txBox="1">
            <a:spLocks noGrp="1"/>
          </p:cNvSpPr>
          <p:nvPr>
            <p:ph type="body" sz="half" idx="1"/>
          </p:nvPr>
        </p:nvSpPr>
        <p:spPr>
          <a:xfrm>
            <a:off x="768095" y="2286000"/>
            <a:ext cx="7290056" cy="4023360"/>
          </a:xfrm>
          <a:prstGeom prst="rect">
            <a:avLst/>
          </a:prstGeom>
        </p:spPr>
        <p:txBody>
          <a:bodyPr>
            <a:normAutofit/>
          </a:bodyPr>
          <a:lstStyle>
            <a:lvl1pPr marL="0" indent="0">
              <a:buFont typeface="Arial" panose="020B0604020202020204" pitchFamily="34" charset="0"/>
              <a:buNone/>
              <a:defRPr sz="3600" b="0" i="0">
                <a:solidFill>
                  <a:schemeClr val="tx2">
                    <a:lumMod val="90000"/>
                    <a:lumOff val="10000"/>
                  </a:schemeClr>
                </a:solidFill>
                <a:latin typeface="Calibri Light" panose="020F0302020204030204" pitchFamily="34" charset="0"/>
                <a:cs typeface="Calibri Light" panose="020F0302020204030204" pitchFamily="34" charset="0"/>
              </a:defRPr>
            </a:lvl1pPr>
            <a:lvl2pPr marL="128019" indent="0">
              <a:buFont typeface="Arial" panose="020B0604020202020204" pitchFamily="34" charset="0"/>
              <a:buNone/>
              <a:defRPr sz="3200" b="0" i="0">
                <a:solidFill>
                  <a:schemeClr val="tx2">
                    <a:lumMod val="90000"/>
                    <a:lumOff val="10000"/>
                  </a:schemeClr>
                </a:solidFill>
                <a:latin typeface="Calibri Light" panose="020F0302020204030204" pitchFamily="34" charset="0"/>
                <a:cs typeface="Calibri Light" panose="020F0302020204030204" pitchFamily="34" charset="0"/>
              </a:defRPr>
            </a:lvl2pPr>
            <a:lvl3pPr marL="310899" indent="0">
              <a:buFont typeface="Arial" panose="020B0604020202020204" pitchFamily="34" charset="0"/>
              <a:buNone/>
              <a:defRPr sz="2800" b="0" i="0">
                <a:solidFill>
                  <a:schemeClr val="tx2">
                    <a:lumMod val="90000"/>
                    <a:lumOff val="10000"/>
                  </a:schemeClr>
                </a:solidFill>
                <a:latin typeface="Calibri Light" panose="020F0302020204030204" pitchFamily="34" charset="0"/>
                <a:cs typeface="Calibri Light" panose="020F0302020204030204" pitchFamily="34" charset="0"/>
              </a:defRPr>
            </a:lvl3pPr>
            <a:lvl4pPr marL="457203" indent="0">
              <a:buFont typeface="Arial" panose="020B0604020202020204" pitchFamily="34" charset="0"/>
              <a:buNone/>
              <a:defRPr sz="2800" b="0" i="0">
                <a:solidFill>
                  <a:schemeClr val="tx2">
                    <a:lumMod val="90000"/>
                    <a:lumOff val="10000"/>
                  </a:schemeClr>
                </a:solidFill>
                <a:latin typeface="Calibri Light" panose="020F0302020204030204" pitchFamily="34" charset="0"/>
                <a:cs typeface="Calibri Light" panose="020F0302020204030204" pitchFamily="34" charset="0"/>
              </a:defRPr>
            </a:lvl4pPr>
            <a:lvl5pPr marL="640083" indent="0">
              <a:buFont typeface="Arial" panose="020B0604020202020204" pitchFamily="34" charset="0"/>
              <a:buNone/>
              <a:defRPr sz="2800" b="0" i="0">
                <a:solidFill>
                  <a:schemeClr val="tx2">
                    <a:lumMod val="90000"/>
                    <a:lumOff val="10000"/>
                  </a:schemeClr>
                </a:solidFill>
                <a:latin typeface="Calibri Light" panose="020F0302020204030204" pitchFamily="34" charset="0"/>
                <a:cs typeface="Calibri Light" panose="020F030202020403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pic>
        <p:nvPicPr>
          <p:cNvPr id="8" name="Picture 7" descr="A close up of a map&#10;&#10;Description automatically generated">
            <a:extLst>
              <a:ext uri="{FF2B5EF4-FFF2-40B4-BE49-F238E27FC236}">
                <a16:creationId xmlns:a16="http://schemas.microsoft.com/office/drawing/2014/main" id="{F7893DF0-3EA8-8B4B-A0A4-1477CAF8591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04" t="82797" r="939" b="3702"/>
          <a:stretch/>
        </p:blipFill>
        <p:spPr>
          <a:xfrm>
            <a:off x="0" y="6008914"/>
            <a:ext cx="9144000" cy="885373"/>
          </a:xfrm>
          <a:prstGeom prst="rect">
            <a:avLst/>
          </a:prstGeom>
          <a:effectLst>
            <a:outerShdw blurRad="50800" dist="12700" dir="18900000" algn="bl" rotWithShape="0">
              <a:prstClr val="black">
                <a:alpha val="50000"/>
              </a:prstClr>
            </a:outerShdw>
          </a:effectLst>
        </p:spPr>
      </p:pic>
    </p:spTree>
    <p:extLst>
      <p:ext uri="{BB962C8B-B14F-4D97-AF65-F5344CB8AC3E}">
        <p14:creationId xmlns:p14="http://schemas.microsoft.com/office/powerpoint/2010/main" val="2334642902"/>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reserve="1">
  <p:cSld name="1_Title Only">
    <p:spTree>
      <p:nvGrpSpPr>
        <p:cNvPr id="1" name=""/>
        <p:cNvGrpSpPr/>
        <p:nvPr/>
      </p:nvGrpSpPr>
      <p:grpSpPr>
        <a:xfrm>
          <a:off x="0" y="0"/>
          <a:ext cx="0" cy="0"/>
          <a:chOff x="0" y="0"/>
          <a:chExt cx="0" cy="0"/>
        </a:xfrm>
      </p:grpSpPr>
      <p:sp>
        <p:nvSpPr>
          <p:cNvPr id="65" name="Title Text"/>
          <p:cNvSpPr txBox="1">
            <a:spLocks noGrp="1"/>
          </p:cNvSpPr>
          <p:nvPr>
            <p:ph type="title"/>
          </p:nvPr>
        </p:nvSpPr>
        <p:spPr>
          <a:xfrm>
            <a:off x="768095" y="585216"/>
            <a:ext cx="7290056" cy="1499617"/>
          </a:xfrm>
          <a:prstGeom prst="rect">
            <a:avLst/>
          </a:prstGeom>
        </p:spPr>
        <p:txBody>
          <a:bodyPr/>
          <a:lstStyle>
            <a:lvl1pPr>
              <a:defRPr>
                <a:solidFill>
                  <a:schemeClr val="tx1"/>
                </a:solidFill>
              </a:defRPr>
            </a:lvl1pPr>
          </a:lstStyle>
          <a:p>
            <a:r>
              <a:rPr dirty="0"/>
              <a:t>Title Text</a:t>
            </a:r>
          </a:p>
        </p:txBody>
      </p:sp>
      <p:sp>
        <p:nvSpPr>
          <p:cNvPr id="6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2870678"/>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81" name="Title Text"/>
          <p:cNvSpPr txBox="1">
            <a:spLocks noGrp="1"/>
          </p:cNvSpPr>
          <p:nvPr>
            <p:ph type="title"/>
          </p:nvPr>
        </p:nvSpPr>
        <p:spPr>
          <a:xfrm>
            <a:off x="768095" y="471509"/>
            <a:ext cx="3291842" cy="1737361"/>
          </a:xfrm>
          <a:prstGeom prst="rect">
            <a:avLst/>
          </a:prstGeom>
        </p:spPr>
        <p:txBody>
          <a:bodyPr/>
          <a:lstStyle>
            <a:lvl1pPr>
              <a:defRPr sz="3600"/>
            </a:lvl1pPr>
          </a:lstStyle>
          <a:p>
            <a:r>
              <a:rPr dirty="0"/>
              <a:t>Title Text</a:t>
            </a:r>
          </a:p>
        </p:txBody>
      </p:sp>
      <p:sp>
        <p:nvSpPr>
          <p:cNvPr id="82" name="Body Level One…"/>
          <p:cNvSpPr txBox="1">
            <a:spLocks noGrp="1"/>
          </p:cNvSpPr>
          <p:nvPr>
            <p:ph type="body" sz="half" idx="1"/>
          </p:nvPr>
        </p:nvSpPr>
        <p:spPr>
          <a:xfrm>
            <a:off x="4286250" y="822960"/>
            <a:ext cx="4258818" cy="518464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3" name="Text Placeholder 3"/>
          <p:cNvSpPr>
            <a:spLocks noGrp="1"/>
          </p:cNvSpPr>
          <p:nvPr>
            <p:ph type="body" sz="quarter" idx="13"/>
          </p:nvPr>
        </p:nvSpPr>
        <p:spPr>
          <a:xfrm>
            <a:off x="768095" y="2257506"/>
            <a:ext cx="3291842" cy="3762295"/>
          </a:xfrm>
          <a:prstGeom prst="rect">
            <a:avLst/>
          </a:prstGeom>
        </p:spPr>
        <p:txBody>
          <a:bodyPr/>
          <a:lstStyle/>
          <a:p>
            <a:pPr marL="0" indent="0">
              <a:lnSpc>
                <a:spcPct val="108000"/>
              </a:lnSpc>
              <a:spcBef>
                <a:spcPts val="600"/>
              </a:spcBef>
              <a:buClrTx/>
              <a:buSzTx/>
              <a:buFontTx/>
              <a:buNone/>
              <a:defRPr sz="1600"/>
            </a:pPr>
            <a:endParaRPr/>
          </a:p>
        </p:txBody>
      </p:sp>
      <p:sp>
        <p:nvSpPr>
          <p:cNvPr id="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457200" y="92074"/>
            <a:ext cx="8229600" cy="15081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rPr dirty="0"/>
              <a:t>Title Text</a:t>
            </a:r>
          </a:p>
        </p:txBody>
      </p:sp>
      <p:sp>
        <p:nvSpPr>
          <p:cNvPr id="3" name="Body Level One…"/>
          <p:cNvSpPr txBox="1">
            <a:spLocks noGrp="1"/>
          </p:cNvSpPr>
          <p:nvPr>
            <p:ph type="body" idx="1"/>
          </p:nvPr>
        </p:nvSpPr>
        <p:spPr>
          <a:xfrm>
            <a:off x="457200" y="1600200"/>
            <a:ext cx="8229600" cy="5257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 name="Slide Number"/>
          <p:cNvSpPr txBox="1">
            <a:spLocks noGrp="1"/>
          </p:cNvSpPr>
          <p:nvPr>
            <p:ph type="sldNum" sz="quarter" idx="2"/>
          </p:nvPr>
        </p:nvSpPr>
        <p:spPr>
          <a:xfrm>
            <a:off x="8128000" y="6492293"/>
            <a:ext cx="244287" cy="231141"/>
          </a:xfrm>
          <a:prstGeom prst="rect">
            <a:avLst/>
          </a:prstGeom>
          <a:ln w="12700">
            <a:miter lim="400000"/>
          </a:ln>
        </p:spPr>
        <p:txBody>
          <a:bodyPr wrap="none" lIns="45719" rIns="45719" anchor="ctr">
            <a:spAutoFit/>
          </a:bodyPr>
          <a:lstStyle>
            <a:lvl1pPr>
              <a:defRPr sz="1000">
                <a:solidFill>
                  <a:srgbClr val="1A1A1A"/>
                </a:solidFill>
                <a:latin typeface="Tw Cen MT Condensed"/>
                <a:ea typeface="Tw Cen MT Condensed"/>
                <a:cs typeface="Tw Cen MT Condensed"/>
                <a:sym typeface="Tw Cen MT Condensed"/>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50" r:id="rId1"/>
    <p:sldLayoutId id="2147483659" r:id="rId2"/>
    <p:sldLayoutId id="2147483658" r:id="rId3"/>
    <p:sldLayoutId id="2147483656" r:id="rId4"/>
  </p:sldLayoutIdLst>
  <p:transition spd="med"/>
  <p:txStyles>
    <p:titleStyle>
      <a:lvl1pPr marL="0" marR="0" indent="0" algn="l" defTabSz="914377" rtl="0" latinLnBrk="0">
        <a:lnSpc>
          <a:spcPct val="80000"/>
        </a:lnSpc>
        <a:spcBef>
          <a:spcPts val="0"/>
        </a:spcBef>
        <a:spcAft>
          <a:spcPts val="0"/>
        </a:spcAft>
        <a:buClrTx/>
        <a:buSzTx/>
        <a:buFontTx/>
        <a:buNone/>
        <a:tabLst/>
        <a:defRPr sz="4000" b="0" i="0" u="none" strike="noStrike" cap="all" spc="100" baseline="0">
          <a:ln>
            <a:noFill/>
          </a:ln>
          <a:solidFill>
            <a:schemeClr val="tx2">
              <a:lumMod val="90000"/>
              <a:lumOff val="10000"/>
            </a:schemeClr>
          </a:solidFill>
          <a:uFillTx/>
          <a:latin typeface="Tw Cen MT" panose="020B0602020104020603" pitchFamily="34" charset="77"/>
          <a:ea typeface="Tw Cen MT" panose="020B0602020104020603" pitchFamily="34" charset="77"/>
          <a:cs typeface="Tw Cen MT" panose="020B0602020104020603" pitchFamily="34" charset="77"/>
          <a:sym typeface="Tw Cen MT Condensed"/>
        </a:defRPr>
      </a:lvl1pPr>
      <a:lvl2pPr marL="0" marR="0" indent="0" algn="l" defTabSz="914377" rtl="0" latinLnBrk="0">
        <a:lnSpc>
          <a:spcPct val="80000"/>
        </a:lnSpc>
        <a:spcBef>
          <a:spcPts val="0"/>
        </a:spcBef>
        <a:spcAft>
          <a:spcPts val="0"/>
        </a:spcAft>
        <a:buClrTx/>
        <a:buSzTx/>
        <a:buFontTx/>
        <a:buNone/>
        <a:tabLst/>
        <a:defRPr sz="4000" b="0" i="0" u="none" strike="noStrike" cap="all" spc="100" baseline="0">
          <a:ln>
            <a:noFill/>
          </a:ln>
          <a:solidFill>
            <a:srgbClr val="1A1A1A"/>
          </a:solidFill>
          <a:uFillTx/>
          <a:latin typeface="Tw Cen MT Condensed"/>
          <a:ea typeface="Tw Cen MT Condensed"/>
          <a:cs typeface="Tw Cen MT Condensed"/>
          <a:sym typeface="Tw Cen MT Condensed"/>
        </a:defRPr>
      </a:lvl2pPr>
      <a:lvl3pPr marL="0" marR="0" indent="0" algn="l" defTabSz="914377" rtl="0" latinLnBrk="0">
        <a:lnSpc>
          <a:spcPct val="80000"/>
        </a:lnSpc>
        <a:spcBef>
          <a:spcPts val="0"/>
        </a:spcBef>
        <a:spcAft>
          <a:spcPts val="0"/>
        </a:spcAft>
        <a:buClrTx/>
        <a:buSzTx/>
        <a:buFontTx/>
        <a:buNone/>
        <a:tabLst/>
        <a:defRPr sz="4000" b="0" i="0" u="none" strike="noStrike" cap="all" spc="100" baseline="0">
          <a:ln>
            <a:noFill/>
          </a:ln>
          <a:solidFill>
            <a:srgbClr val="1A1A1A"/>
          </a:solidFill>
          <a:uFillTx/>
          <a:latin typeface="Tw Cen MT Condensed"/>
          <a:ea typeface="Tw Cen MT Condensed"/>
          <a:cs typeface="Tw Cen MT Condensed"/>
          <a:sym typeface="Tw Cen MT Condensed"/>
        </a:defRPr>
      </a:lvl3pPr>
      <a:lvl4pPr marL="0" marR="0" indent="0" algn="l" defTabSz="914377" rtl="0" latinLnBrk="0">
        <a:lnSpc>
          <a:spcPct val="80000"/>
        </a:lnSpc>
        <a:spcBef>
          <a:spcPts val="0"/>
        </a:spcBef>
        <a:spcAft>
          <a:spcPts val="0"/>
        </a:spcAft>
        <a:buClrTx/>
        <a:buSzTx/>
        <a:buFontTx/>
        <a:buNone/>
        <a:tabLst/>
        <a:defRPr sz="4000" b="0" i="0" u="none" strike="noStrike" cap="all" spc="100" baseline="0">
          <a:ln>
            <a:noFill/>
          </a:ln>
          <a:solidFill>
            <a:srgbClr val="1A1A1A"/>
          </a:solidFill>
          <a:uFillTx/>
          <a:latin typeface="Tw Cen MT Condensed"/>
          <a:ea typeface="Tw Cen MT Condensed"/>
          <a:cs typeface="Tw Cen MT Condensed"/>
          <a:sym typeface="Tw Cen MT Condensed"/>
        </a:defRPr>
      </a:lvl4pPr>
      <a:lvl5pPr marL="0" marR="0" indent="0" algn="l" defTabSz="914377" rtl="0" latinLnBrk="0">
        <a:lnSpc>
          <a:spcPct val="80000"/>
        </a:lnSpc>
        <a:spcBef>
          <a:spcPts val="0"/>
        </a:spcBef>
        <a:spcAft>
          <a:spcPts val="0"/>
        </a:spcAft>
        <a:buClrTx/>
        <a:buSzTx/>
        <a:buFontTx/>
        <a:buNone/>
        <a:tabLst/>
        <a:defRPr sz="4000" b="0" i="0" u="none" strike="noStrike" cap="all" spc="100" baseline="0">
          <a:ln>
            <a:noFill/>
          </a:ln>
          <a:solidFill>
            <a:srgbClr val="1A1A1A"/>
          </a:solidFill>
          <a:uFillTx/>
          <a:latin typeface="Tw Cen MT Condensed"/>
          <a:ea typeface="Tw Cen MT Condensed"/>
          <a:cs typeface="Tw Cen MT Condensed"/>
          <a:sym typeface="Tw Cen MT Condensed"/>
        </a:defRPr>
      </a:lvl5pPr>
      <a:lvl6pPr marL="0" marR="0" indent="0" algn="l" defTabSz="914377" rtl="0" latinLnBrk="0">
        <a:lnSpc>
          <a:spcPct val="80000"/>
        </a:lnSpc>
        <a:spcBef>
          <a:spcPts val="0"/>
        </a:spcBef>
        <a:spcAft>
          <a:spcPts val="0"/>
        </a:spcAft>
        <a:buClrTx/>
        <a:buSzTx/>
        <a:buFontTx/>
        <a:buNone/>
        <a:tabLst/>
        <a:defRPr sz="4000" b="0" i="0" u="none" strike="noStrike" cap="all" spc="100" baseline="0">
          <a:ln>
            <a:noFill/>
          </a:ln>
          <a:solidFill>
            <a:srgbClr val="1A1A1A"/>
          </a:solidFill>
          <a:uFillTx/>
          <a:latin typeface="Tw Cen MT Condensed"/>
          <a:ea typeface="Tw Cen MT Condensed"/>
          <a:cs typeface="Tw Cen MT Condensed"/>
          <a:sym typeface="Tw Cen MT Condensed"/>
        </a:defRPr>
      </a:lvl6pPr>
      <a:lvl7pPr marL="0" marR="0" indent="0" algn="l" defTabSz="914377" rtl="0" latinLnBrk="0">
        <a:lnSpc>
          <a:spcPct val="80000"/>
        </a:lnSpc>
        <a:spcBef>
          <a:spcPts val="0"/>
        </a:spcBef>
        <a:spcAft>
          <a:spcPts val="0"/>
        </a:spcAft>
        <a:buClrTx/>
        <a:buSzTx/>
        <a:buFontTx/>
        <a:buNone/>
        <a:tabLst/>
        <a:defRPr sz="4000" b="0" i="0" u="none" strike="noStrike" cap="all" spc="100" baseline="0">
          <a:ln>
            <a:noFill/>
          </a:ln>
          <a:solidFill>
            <a:srgbClr val="1A1A1A"/>
          </a:solidFill>
          <a:uFillTx/>
          <a:latin typeface="Tw Cen MT Condensed"/>
          <a:ea typeface="Tw Cen MT Condensed"/>
          <a:cs typeface="Tw Cen MT Condensed"/>
          <a:sym typeface="Tw Cen MT Condensed"/>
        </a:defRPr>
      </a:lvl7pPr>
      <a:lvl8pPr marL="0" marR="0" indent="0" algn="l" defTabSz="914377" rtl="0" latinLnBrk="0">
        <a:lnSpc>
          <a:spcPct val="80000"/>
        </a:lnSpc>
        <a:spcBef>
          <a:spcPts val="0"/>
        </a:spcBef>
        <a:spcAft>
          <a:spcPts val="0"/>
        </a:spcAft>
        <a:buClrTx/>
        <a:buSzTx/>
        <a:buFontTx/>
        <a:buNone/>
        <a:tabLst/>
        <a:defRPr sz="4000" b="0" i="0" u="none" strike="noStrike" cap="all" spc="100" baseline="0">
          <a:ln>
            <a:noFill/>
          </a:ln>
          <a:solidFill>
            <a:srgbClr val="1A1A1A"/>
          </a:solidFill>
          <a:uFillTx/>
          <a:latin typeface="Tw Cen MT Condensed"/>
          <a:ea typeface="Tw Cen MT Condensed"/>
          <a:cs typeface="Tw Cen MT Condensed"/>
          <a:sym typeface="Tw Cen MT Condensed"/>
        </a:defRPr>
      </a:lvl8pPr>
      <a:lvl9pPr marL="0" marR="0" indent="0" algn="l" defTabSz="914377" rtl="0" latinLnBrk="0">
        <a:lnSpc>
          <a:spcPct val="80000"/>
        </a:lnSpc>
        <a:spcBef>
          <a:spcPts val="0"/>
        </a:spcBef>
        <a:spcAft>
          <a:spcPts val="0"/>
        </a:spcAft>
        <a:buClrTx/>
        <a:buSzTx/>
        <a:buFontTx/>
        <a:buNone/>
        <a:tabLst/>
        <a:defRPr sz="4000" b="0" i="0" u="none" strike="noStrike" cap="all" spc="100" baseline="0">
          <a:ln>
            <a:noFill/>
          </a:ln>
          <a:solidFill>
            <a:srgbClr val="1A1A1A"/>
          </a:solidFill>
          <a:uFillTx/>
          <a:latin typeface="Tw Cen MT Condensed"/>
          <a:ea typeface="Tw Cen MT Condensed"/>
          <a:cs typeface="Tw Cen MT Condensed"/>
          <a:sym typeface="Tw Cen MT Condensed"/>
        </a:defRPr>
      </a:lvl9pPr>
    </p:titleStyle>
    <p:bodyStyle>
      <a:lvl1pPr marL="0" marR="0" indent="0" algn="l" defTabSz="914377" rtl="0" latinLnBrk="0">
        <a:lnSpc>
          <a:spcPct val="90000"/>
        </a:lnSpc>
        <a:spcBef>
          <a:spcPts val="1200"/>
        </a:spcBef>
        <a:spcAft>
          <a:spcPts val="0"/>
        </a:spcAft>
        <a:buClr>
          <a:schemeClr val="accent2"/>
        </a:buClr>
        <a:buSzPct val="100000"/>
        <a:buFont typeface="Arial" panose="020B0604020202020204" pitchFamily="34" charset="0"/>
        <a:buNone/>
        <a:tabLst/>
        <a:defRPr sz="2800" b="0" i="0" u="none" strike="noStrike" cap="none" spc="0" baseline="0">
          <a:ln>
            <a:noFill/>
          </a:ln>
          <a:solidFill>
            <a:schemeClr val="tx2">
              <a:lumMod val="90000"/>
              <a:lumOff val="10000"/>
            </a:schemeClr>
          </a:solidFill>
          <a:uFillTx/>
          <a:latin typeface="Tw Cen MT"/>
          <a:ea typeface="Tw Cen MT"/>
          <a:cs typeface="Tw Cen MT"/>
          <a:sym typeface="Tw Cen MT"/>
        </a:defRPr>
      </a:lvl1pPr>
      <a:lvl2pPr marL="128019" marR="0" indent="0" algn="l" defTabSz="914377" rtl="0" latinLnBrk="0">
        <a:lnSpc>
          <a:spcPct val="90000"/>
        </a:lnSpc>
        <a:spcBef>
          <a:spcPts val="1200"/>
        </a:spcBef>
        <a:spcAft>
          <a:spcPts val="0"/>
        </a:spcAft>
        <a:buClr>
          <a:schemeClr val="accent2"/>
        </a:buClr>
        <a:buSzPct val="100000"/>
        <a:buFont typeface="Arial" panose="020B0604020202020204" pitchFamily="34" charset="0"/>
        <a:buNone/>
        <a:tabLst/>
        <a:defRPr sz="2400" b="0" i="0" u="none" strike="noStrike" cap="none" spc="0" baseline="0">
          <a:ln>
            <a:noFill/>
          </a:ln>
          <a:solidFill>
            <a:schemeClr val="tx2">
              <a:lumMod val="90000"/>
              <a:lumOff val="10000"/>
            </a:schemeClr>
          </a:solidFill>
          <a:uFillTx/>
          <a:latin typeface="Tw Cen MT"/>
          <a:ea typeface="Tw Cen MT"/>
          <a:cs typeface="Tw Cen MT"/>
          <a:sym typeface="Tw Cen MT"/>
        </a:defRPr>
      </a:lvl2pPr>
      <a:lvl3pPr marL="310899" marR="0" indent="0" algn="l" defTabSz="914377" rtl="0" latinLnBrk="0">
        <a:lnSpc>
          <a:spcPct val="90000"/>
        </a:lnSpc>
        <a:spcBef>
          <a:spcPts val="1200"/>
        </a:spcBef>
        <a:spcAft>
          <a:spcPts val="0"/>
        </a:spcAft>
        <a:buClr>
          <a:schemeClr val="accent2"/>
        </a:buClr>
        <a:buSzPct val="100000"/>
        <a:buFont typeface="Arial" panose="020B0604020202020204" pitchFamily="34" charset="0"/>
        <a:buNone/>
        <a:tabLst/>
        <a:defRPr sz="2000" b="0" i="0" u="none" strike="noStrike" cap="none" spc="0" baseline="0">
          <a:ln>
            <a:noFill/>
          </a:ln>
          <a:solidFill>
            <a:schemeClr val="tx2">
              <a:lumMod val="90000"/>
              <a:lumOff val="10000"/>
            </a:schemeClr>
          </a:solidFill>
          <a:uFillTx/>
          <a:latin typeface="Tw Cen MT"/>
          <a:ea typeface="Tw Cen MT"/>
          <a:cs typeface="Tw Cen MT"/>
          <a:sym typeface="Tw Cen MT"/>
        </a:defRPr>
      </a:lvl3pPr>
      <a:lvl4pPr marL="457203" marR="0" indent="0" algn="l" defTabSz="914377" rtl="0" latinLnBrk="0">
        <a:lnSpc>
          <a:spcPct val="90000"/>
        </a:lnSpc>
        <a:spcBef>
          <a:spcPts val="1200"/>
        </a:spcBef>
        <a:spcAft>
          <a:spcPts val="0"/>
        </a:spcAft>
        <a:buClr>
          <a:schemeClr val="accent2"/>
        </a:buClr>
        <a:buSzPct val="100000"/>
        <a:buFont typeface="Arial" panose="020B0604020202020204" pitchFamily="34" charset="0"/>
        <a:buNone/>
        <a:tabLst/>
        <a:defRPr sz="2000" b="0" i="0" u="none" strike="noStrike" cap="none" spc="0" baseline="0">
          <a:ln>
            <a:noFill/>
          </a:ln>
          <a:solidFill>
            <a:schemeClr val="tx2">
              <a:lumMod val="90000"/>
              <a:lumOff val="10000"/>
            </a:schemeClr>
          </a:solidFill>
          <a:uFillTx/>
          <a:latin typeface="Tw Cen MT"/>
          <a:ea typeface="Tw Cen MT"/>
          <a:cs typeface="Tw Cen MT"/>
          <a:sym typeface="Tw Cen MT"/>
        </a:defRPr>
      </a:lvl4pPr>
      <a:lvl5pPr marL="640083" marR="0" indent="0" algn="l" defTabSz="914377" rtl="0" latinLnBrk="0">
        <a:lnSpc>
          <a:spcPct val="90000"/>
        </a:lnSpc>
        <a:spcBef>
          <a:spcPts val="1200"/>
        </a:spcBef>
        <a:spcAft>
          <a:spcPts val="0"/>
        </a:spcAft>
        <a:buClr>
          <a:schemeClr val="accent2"/>
        </a:buClr>
        <a:buSzPct val="100000"/>
        <a:buFont typeface="Arial" panose="020B0604020202020204" pitchFamily="34" charset="0"/>
        <a:buNone/>
        <a:tabLst/>
        <a:defRPr sz="2000" b="0" i="0" u="none" strike="noStrike" cap="none" spc="0" baseline="0">
          <a:ln>
            <a:noFill/>
          </a:ln>
          <a:solidFill>
            <a:schemeClr val="tx2">
              <a:lumMod val="90000"/>
              <a:lumOff val="10000"/>
            </a:schemeClr>
          </a:solidFill>
          <a:uFillTx/>
          <a:latin typeface="Tw Cen MT"/>
          <a:ea typeface="Tw Cen MT"/>
          <a:cs typeface="Tw Cen MT"/>
          <a:sym typeface="Tw Cen MT"/>
        </a:defRPr>
      </a:lvl5pPr>
      <a:lvl6pPr marL="1005838" marR="0" indent="-228595" algn="l" defTabSz="914377" rtl="0" latinLnBrk="0">
        <a:lnSpc>
          <a:spcPct val="90000"/>
        </a:lnSpc>
        <a:spcBef>
          <a:spcPts val="1200"/>
        </a:spcBef>
        <a:spcAft>
          <a:spcPts val="0"/>
        </a:spcAft>
        <a:buClr>
          <a:schemeClr val="accent2"/>
        </a:buClr>
        <a:buSzPct val="100000"/>
        <a:buFont typeface="Tw Cen MT"/>
        <a:buChar char=""/>
        <a:tabLst/>
        <a:defRPr sz="2000" b="0" i="0" u="none" strike="noStrike" cap="none" spc="0" baseline="0">
          <a:ln>
            <a:noFill/>
          </a:ln>
          <a:solidFill>
            <a:srgbClr val="000000"/>
          </a:solidFill>
          <a:uFillTx/>
          <a:latin typeface="Tw Cen MT"/>
          <a:ea typeface="Tw Cen MT"/>
          <a:cs typeface="Tw Cen MT"/>
          <a:sym typeface="Tw Cen MT"/>
        </a:defRPr>
      </a:lvl6pPr>
      <a:lvl7pPr marL="1152141" marR="0" indent="-228595" algn="l" defTabSz="914377" rtl="0" latinLnBrk="0">
        <a:lnSpc>
          <a:spcPct val="90000"/>
        </a:lnSpc>
        <a:spcBef>
          <a:spcPts val="1200"/>
        </a:spcBef>
        <a:spcAft>
          <a:spcPts val="0"/>
        </a:spcAft>
        <a:buClr>
          <a:schemeClr val="accent2"/>
        </a:buClr>
        <a:buSzPct val="100000"/>
        <a:buFont typeface="Tw Cen MT"/>
        <a:buChar char=""/>
        <a:tabLst/>
        <a:defRPr sz="2000" b="0" i="0" u="none" strike="noStrike" cap="none" spc="0" baseline="0">
          <a:ln>
            <a:noFill/>
          </a:ln>
          <a:solidFill>
            <a:srgbClr val="000000"/>
          </a:solidFill>
          <a:uFillTx/>
          <a:latin typeface="Tw Cen MT"/>
          <a:ea typeface="Tw Cen MT"/>
          <a:cs typeface="Tw Cen MT"/>
          <a:sym typeface="Tw Cen MT"/>
        </a:defRPr>
      </a:lvl7pPr>
      <a:lvl8pPr marL="1307590" marR="0" indent="-228595" algn="l" defTabSz="914377" rtl="0" latinLnBrk="0">
        <a:lnSpc>
          <a:spcPct val="90000"/>
        </a:lnSpc>
        <a:spcBef>
          <a:spcPts val="1200"/>
        </a:spcBef>
        <a:spcAft>
          <a:spcPts val="0"/>
        </a:spcAft>
        <a:buClr>
          <a:schemeClr val="accent2"/>
        </a:buClr>
        <a:buSzPct val="100000"/>
        <a:buFont typeface="Tw Cen MT"/>
        <a:buChar char=""/>
        <a:tabLst/>
        <a:defRPr sz="2000" b="0" i="0" u="none" strike="noStrike" cap="none" spc="0" baseline="0">
          <a:ln>
            <a:noFill/>
          </a:ln>
          <a:solidFill>
            <a:srgbClr val="000000"/>
          </a:solidFill>
          <a:uFillTx/>
          <a:latin typeface="Tw Cen MT"/>
          <a:ea typeface="Tw Cen MT"/>
          <a:cs typeface="Tw Cen MT"/>
          <a:sym typeface="Tw Cen MT"/>
        </a:defRPr>
      </a:lvl8pPr>
      <a:lvl9pPr marL="1453894" marR="0" indent="-228595" algn="l" defTabSz="914377" rtl="0" latinLnBrk="0">
        <a:lnSpc>
          <a:spcPct val="90000"/>
        </a:lnSpc>
        <a:spcBef>
          <a:spcPts val="1200"/>
        </a:spcBef>
        <a:spcAft>
          <a:spcPts val="0"/>
        </a:spcAft>
        <a:buClr>
          <a:schemeClr val="accent2"/>
        </a:buClr>
        <a:buSzPct val="100000"/>
        <a:buFont typeface="Tw Cen MT"/>
        <a:buChar char=""/>
        <a:tabLst/>
        <a:defRPr sz="2000" b="0" i="0" u="none" strike="noStrike" cap="none" spc="0" baseline="0">
          <a:ln>
            <a:noFill/>
          </a:ln>
          <a:solidFill>
            <a:srgbClr val="000000"/>
          </a:solidFill>
          <a:uFillTx/>
          <a:latin typeface="Tw Cen MT"/>
          <a:ea typeface="Tw Cen MT"/>
          <a:cs typeface="Tw Cen MT"/>
          <a:sym typeface="Tw Cen MT"/>
        </a:defRPr>
      </a:lvl9pPr>
    </p:bodyStyle>
    <p:otherStyle>
      <a:lvl1pPr marL="0" marR="0" indent="0" algn="l" defTabSz="9144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Tw Cen MT Condensed"/>
        </a:defRPr>
      </a:lvl1pPr>
      <a:lvl2pPr marL="0" marR="0" indent="457200" algn="l" defTabSz="9144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Tw Cen MT Condensed"/>
        </a:defRPr>
      </a:lvl2pPr>
      <a:lvl3pPr marL="0" marR="0" indent="914400" algn="l" defTabSz="9144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Tw Cen MT Condensed"/>
        </a:defRPr>
      </a:lvl3pPr>
      <a:lvl4pPr marL="0" marR="0" indent="1371600" algn="l" defTabSz="9144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Tw Cen MT Condensed"/>
        </a:defRPr>
      </a:lvl4pPr>
      <a:lvl5pPr marL="0" marR="0" indent="1828800" algn="l" defTabSz="9144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Tw Cen MT Condensed"/>
        </a:defRPr>
      </a:lvl5pPr>
      <a:lvl6pPr marL="0" marR="0" indent="2286000" algn="l" defTabSz="9144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Tw Cen MT Condensed"/>
        </a:defRPr>
      </a:lvl6pPr>
      <a:lvl7pPr marL="0" marR="0" indent="2743200" algn="l" defTabSz="9144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Tw Cen MT Condensed"/>
        </a:defRPr>
      </a:lvl7pPr>
      <a:lvl8pPr marL="0" marR="0" indent="3200400" algn="l" defTabSz="9144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Tw Cen MT Condensed"/>
        </a:defRPr>
      </a:lvl8pPr>
      <a:lvl9pPr marL="0" marR="0" indent="3657600" algn="l" defTabSz="9144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Tw Cen MT Condensed"/>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8" name="Picture 7" descr="A picture containing water, outdoor, riding, person&#10;&#10;Description automatically generated">
            <a:extLst>
              <a:ext uri="{FF2B5EF4-FFF2-40B4-BE49-F238E27FC236}">
                <a16:creationId xmlns:a16="http://schemas.microsoft.com/office/drawing/2014/main" id="{84155B7C-5B41-4244-A8EB-A774E1E0546C}"/>
              </a:ext>
            </a:extLst>
          </p:cNvPr>
          <p:cNvPicPr>
            <a:picLocks noChangeAspect="1"/>
          </p:cNvPicPr>
          <p:nvPr/>
        </p:nvPicPr>
        <p:blipFill rotWithShape="1">
          <a:blip r:embed="rId3">
            <a:extLst>
              <a:ext uri="{28A0092B-C50C-407E-A947-70E740481C1C}">
                <a14:useLocalDpi xmlns:a14="http://schemas.microsoft.com/office/drawing/2010/main" val="0"/>
              </a:ext>
            </a:extLst>
          </a:blip>
          <a:srcRect l="12103" t="186" r="9276" b="6851"/>
          <a:stretch/>
        </p:blipFill>
        <p:spPr>
          <a:xfrm>
            <a:off x="-1" y="2285"/>
            <a:ext cx="9144001" cy="6006629"/>
          </a:xfrm>
          <a:prstGeom prst="rect">
            <a:avLst/>
          </a:prstGeom>
        </p:spPr>
      </p:pic>
      <p:sp>
        <p:nvSpPr>
          <p:cNvPr id="2" name="Title 1">
            <a:extLst>
              <a:ext uri="{FF2B5EF4-FFF2-40B4-BE49-F238E27FC236}">
                <a16:creationId xmlns:a16="http://schemas.microsoft.com/office/drawing/2014/main" id="{3A55852C-4A7E-BA41-B8F9-78AC66498F2E}"/>
              </a:ext>
            </a:extLst>
          </p:cNvPr>
          <p:cNvSpPr>
            <a:spLocks noGrp="1"/>
          </p:cNvSpPr>
          <p:nvPr>
            <p:ph type="title"/>
          </p:nvPr>
        </p:nvSpPr>
        <p:spPr>
          <a:xfrm>
            <a:off x="2250619" y="-215754"/>
            <a:ext cx="4098809" cy="1499617"/>
          </a:xfrm>
        </p:spPr>
        <p:txBody>
          <a:bodyPr/>
          <a:lstStyle/>
          <a:p>
            <a:pPr algn="ctr"/>
            <a:r>
              <a:rPr lang="en-US" dirty="0"/>
              <a:t>Collaboration </a:t>
            </a:r>
            <a:br>
              <a:rPr lang="en-US" dirty="0"/>
            </a:br>
            <a:r>
              <a:rPr lang="en-US" sz="1800" dirty="0"/>
              <a:t>TANJA HULST &amp; MANDY DE ROOS</a:t>
            </a:r>
            <a:endParaRPr lang="en-US" dirty="0"/>
          </a:p>
        </p:txBody>
      </p:sp>
      <p:pic>
        <p:nvPicPr>
          <p:cNvPr id="5" name="Picture 4" descr="A close up of a map&#10;&#10;Description automatically generated">
            <a:extLst>
              <a:ext uri="{FF2B5EF4-FFF2-40B4-BE49-F238E27FC236}">
                <a16:creationId xmlns:a16="http://schemas.microsoft.com/office/drawing/2014/main" id="{EB4ADB48-2BBA-EF49-9B13-10D7AC607EF2}"/>
              </a:ext>
            </a:extLst>
          </p:cNvPr>
          <p:cNvPicPr>
            <a:picLocks noChangeAspect="1"/>
          </p:cNvPicPr>
          <p:nvPr/>
        </p:nvPicPr>
        <p:blipFill rotWithShape="1">
          <a:blip r:embed="rId4">
            <a:extLst>
              <a:ext uri="{28A0092B-C50C-407E-A947-70E740481C1C}">
                <a14:useLocalDpi xmlns:a14="http://schemas.microsoft.com/office/drawing/2010/main" val="0"/>
              </a:ext>
            </a:extLst>
          </a:blip>
          <a:srcRect l="404" t="82797" r="939" b="3702"/>
          <a:stretch/>
        </p:blipFill>
        <p:spPr>
          <a:xfrm>
            <a:off x="0" y="6008914"/>
            <a:ext cx="9144000" cy="885373"/>
          </a:xfrm>
          <a:prstGeom prst="rect">
            <a:avLst/>
          </a:prstGeom>
          <a:effectLst>
            <a:outerShdw blurRad="50800" dist="12700" algn="l" rotWithShape="0">
              <a:prstClr val="black">
                <a:alpha val="50000"/>
              </a:prstClr>
            </a:outerShdw>
          </a:effectLst>
        </p:spPr>
      </p:pic>
    </p:spTree>
    <p:extLst>
      <p:ext uri="{BB962C8B-B14F-4D97-AF65-F5344CB8AC3E}">
        <p14:creationId xmlns:p14="http://schemas.microsoft.com/office/powerpoint/2010/main" val="2275037924"/>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D7A80-46E4-B843-9B1B-30D684EA667C}"/>
              </a:ext>
            </a:extLst>
          </p:cNvPr>
          <p:cNvSpPr>
            <a:spLocks noGrp="1"/>
          </p:cNvSpPr>
          <p:nvPr>
            <p:ph type="title"/>
          </p:nvPr>
        </p:nvSpPr>
        <p:spPr/>
        <p:txBody>
          <a:bodyPr/>
          <a:lstStyle/>
          <a:p>
            <a:r>
              <a:rPr lang="en-US" sz="3600" dirty="0"/>
              <a:t>Collaboration</a:t>
            </a:r>
            <a:br>
              <a:rPr lang="en-US" dirty="0"/>
            </a:br>
            <a:r>
              <a:rPr lang="en-GB" sz="2400" dirty="0">
                <a:sym typeface="Calibri"/>
              </a:rPr>
              <a:t>innovating with SME’s &amp; government</a:t>
            </a:r>
            <a:endParaRPr lang="en-US" sz="2400" dirty="0"/>
          </a:p>
        </p:txBody>
      </p:sp>
      <p:sp>
        <p:nvSpPr>
          <p:cNvPr id="3" name="Text Placeholder 2">
            <a:extLst>
              <a:ext uri="{FF2B5EF4-FFF2-40B4-BE49-F238E27FC236}">
                <a16:creationId xmlns:a16="http://schemas.microsoft.com/office/drawing/2014/main" id="{2451E7B6-9DE4-9E46-BEC3-1899AB245789}"/>
              </a:ext>
            </a:extLst>
          </p:cNvPr>
          <p:cNvSpPr>
            <a:spLocks noGrp="1"/>
          </p:cNvSpPr>
          <p:nvPr>
            <p:ph type="body" sz="half" idx="1"/>
          </p:nvPr>
        </p:nvSpPr>
        <p:spPr>
          <a:xfrm>
            <a:off x="768094" y="4773168"/>
            <a:ext cx="8158191" cy="1195832"/>
          </a:xfrm>
        </p:spPr>
        <p:txBody>
          <a:bodyPr>
            <a:normAutofit lnSpcReduction="10000"/>
          </a:bodyPr>
          <a:lstStyle/>
          <a:p>
            <a:pPr>
              <a:spcBef>
                <a:spcPts val="0"/>
              </a:spcBef>
            </a:pPr>
            <a:r>
              <a:rPr lang="en-US" sz="2800" dirty="0"/>
              <a:t>Think big and start small</a:t>
            </a:r>
          </a:p>
          <a:p>
            <a:pPr>
              <a:spcBef>
                <a:spcPts val="0"/>
              </a:spcBef>
            </a:pPr>
            <a:r>
              <a:rPr lang="en-US" sz="2800" dirty="0"/>
              <a:t>Start quick without money</a:t>
            </a:r>
          </a:p>
          <a:p>
            <a:pPr>
              <a:spcBef>
                <a:spcPts val="0"/>
              </a:spcBef>
            </a:pPr>
            <a:r>
              <a:rPr lang="en-US" sz="2800" dirty="0"/>
              <a:t>Look for a joint funding strategy</a:t>
            </a:r>
          </a:p>
          <a:p>
            <a:endParaRPr lang="en-US" sz="2800" dirty="0"/>
          </a:p>
        </p:txBody>
      </p:sp>
      <p:pic>
        <p:nvPicPr>
          <p:cNvPr id="5" name="Picture 4" descr="A close up of text on a white background&#10;&#10;Description automatically generated">
            <a:extLst>
              <a:ext uri="{FF2B5EF4-FFF2-40B4-BE49-F238E27FC236}">
                <a16:creationId xmlns:a16="http://schemas.microsoft.com/office/drawing/2014/main" id="{1161FE33-76F2-4644-A4A6-858D61F8CDF0}"/>
              </a:ext>
            </a:extLst>
          </p:cNvPr>
          <p:cNvPicPr>
            <a:picLocks noChangeAspect="1"/>
          </p:cNvPicPr>
          <p:nvPr/>
        </p:nvPicPr>
        <p:blipFill rotWithShape="1">
          <a:blip r:embed="rId3">
            <a:extLst>
              <a:ext uri="{28A0092B-C50C-407E-A947-70E740481C1C}">
                <a14:useLocalDpi xmlns:a14="http://schemas.microsoft.com/office/drawing/2010/main" val="0"/>
              </a:ext>
            </a:extLst>
          </a:blip>
          <a:srcRect t="8534" b="4814"/>
          <a:stretch/>
        </p:blipFill>
        <p:spPr>
          <a:xfrm>
            <a:off x="768094" y="2368378"/>
            <a:ext cx="3510885" cy="2281685"/>
          </a:xfrm>
          <a:prstGeom prst="rect">
            <a:avLst/>
          </a:prstGeom>
        </p:spPr>
      </p:pic>
    </p:spTree>
    <p:extLst>
      <p:ext uri="{BB962C8B-B14F-4D97-AF65-F5344CB8AC3E}">
        <p14:creationId xmlns:p14="http://schemas.microsoft.com/office/powerpoint/2010/main" val="3743499010"/>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F1CA8-88CA-DF41-866B-5AA0BAE8D37F}"/>
              </a:ext>
            </a:extLst>
          </p:cNvPr>
          <p:cNvSpPr>
            <a:spLocks noGrp="1"/>
          </p:cNvSpPr>
          <p:nvPr>
            <p:ph type="title"/>
          </p:nvPr>
        </p:nvSpPr>
        <p:spPr/>
        <p:txBody>
          <a:bodyPr/>
          <a:lstStyle/>
          <a:p>
            <a:r>
              <a:rPr lang="en-US" sz="3600" dirty="0"/>
              <a:t>meet ∙ explore ∙ team ∙ trust</a:t>
            </a:r>
            <a:br>
              <a:rPr lang="en-US" dirty="0"/>
            </a:br>
            <a:r>
              <a:rPr lang="en-US" sz="2400" dirty="0"/>
              <a:t>4 steps to COLLABORATION </a:t>
            </a:r>
          </a:p>
        </p:txBody>
      </p:sp>
      <p:pic>
        <p:nvPicPr>
          <p:cNvPr id="5" name="Picture 4" descr="A close up of a logo&#10;&#10;Description automatically generated">
            <a:extLst>
              <a:ext uri="{FF2B5EF4-FFF2-40B4-BE49-F238E27FC236}">
                <a16:creationId xmlns:a16="http://schemas.microsoft.com/office/drawing/2014/main" id="{288103E2-0B70-B143-909A-4684A6EAB0CD}"/>
              </a:ext>
            </a:extLst>
          </p:cNvPr>
          <p:cNvPicPr>
            <a:picLocks noChangeAspect="1"/>
          </p:cNvPicPr>
          <p:nvPr/>
        </p:nvPicPr>
        <p:blipFill rotWithShape="1">
          <a:blip r:embed="rId2">
            <a:extLst>
              <a:ext uri="{28A0092B-C50C-407E-A947-70E740481C1C}">
                <a14:useLocalDpi xmlns:a14="http://schemas.microsoft.com/office/drawing/2010/main" val="0"/>
              </a:ext>
            </a:extLst>
          </a:blip>
          <a:srcRect b="7621"/>
          <a:stretch/>
        </p:blipFill>
        <p:spPr>
          <a:xfrm>
            <a:off x="901700" y="2390775"/>
            <a:ext cx="5054600" cy="3502025"/>
          </a:xfrm>
          <a:prstGeom prst="rect">
            <a:avLst/>
          </a:prstGeom>
        </p:spPr>
      </p:pic>
      <p:sp>
        <p:nvSpPr>
          <p:cNvPr id="8" name="TextBox 7">
            <a:extLst>
              <a:ext uri="{FF2B5EF4-FFF2-40B4-BE49-F238E27FC236}">
                <a16:creationId xmlns:a16="http://schemas.microsoft.com/office/drawing/2014/main" id="{AB903E5A-3259-FF44-93F0-5C19A67B7519}"/>
              </a:ext>
            </a:extLst>
          </p:cNvPr>
          <p:cNvSpPr txBox="1"/>
          <p:nvPr/>
        </p:nvSpPr>
        <p:spPr>
          <a:xfrm rot="20779471">
            <a:off x="1971261" y="3191353"/>
            <a:ext cx="778416"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scene3d>
              <a:camera prst="orthographicFront">
                <a:rot lat="0" lon="0" rev="2700000"/>
              </a:camera>
              <a:lightRig rig="threePt" dir="t"/>
            </a:scene3d>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solidFill>
                    <a:schemeClr val="accent1"/>
                  </a:solidFill>
                </a:ln>
                <a:solidFill>
                  <a:schemeClr val="bg1"/>
                </a:solidFill>
                <a:effectLst/>
                <a:uFillTx/>
                <a:latin typeface="Tw Cen MT"/>
                <a:ea typeface="Tw Cen MT"/>
                <a:cs typeface="Tw Cen MT"/>
                <a:sym typeface="Tw Cen MT"/>
              </a:rPr>
              <a:t>MEET</a:t>
            </a:r>
          </a:p>
        </p:txBody>
      </p:sp>
      <p:sp>
        <p:nvSpPr>
          <p:cNvPr id="9" name="TextBox 8">
            <a:extLst>
              <a:ext uri="{FF2B5EF4-FFF2-40B4-BE49-F238E27FC236}">
                <a16:creationId xmlns:a16="http://schemas.microsoft.com/office/drawing/2014/main" id="{984AAC0D-34C2-D149-AAAE-4C3AC3F5FF12}"/>
              </a:ext>
            </a:extLst>
          </p:cNvPr>
          <p:cNvSpPr txBox="1"/>
          <p:nvPr/>
        </p:nvSpPr>
        <p:spPr>
          <a:xfrm rot="4672006">
            <a:off x="2439739" y="5218436"/>
            <a:ext cx="908260"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scene3d>
              <a:camera prst="orthographicFront">
                <a:rot lat="0" lon="0" rev="2700000"/>
              </a:camera>
              <a:lightRig rig="threePt" dir="t"/>
            </a:scene3d>
          </a:bodyPr>
          <a:lstStyle/>
          <a:p>
            <a:pPr marL="0" marR="0" indent="0" algn="l" defTabSz="914400" rtl="0" fontAlgn="auto" latinLnBrk="0" hangingPunct="0">
              <a:lnSpc>
                <a:spcPct val="100000"/>
              </a:lnSpc>
              <a:spcBef>
                <a:spcPts val="0"/>
              </a:spcBef>
              <a:spcAft>
                <a:spcPts val="0"/>
              </a:spcAft>
              <a:buClrTx/>
              <a:buSzTx/>
              <a:buFontTx/>
              <a:buNone/>
              <a:tabLst/>
            </a:pPr>
            <a:r>
              <a:rPr lang="en-US" sz="2400" b="1" dirty="0">
                <a:ln>
                  <a:solidFill>
                    <a:schemeClr val="accent1"/>
                  </a:solidFill>
                </a:ln>
                <a:solidFill>
                  <a:schemeClr val="bg1"/>
                </a:solidFill>
              </a:rPr>
              <a:t>TRUST</a:t>
            </a:r>
            <a:endParaRPr kumimoji="0" lang="en-US" sz="2400" b="1" i="0" u="none" strike="noStrike" cap="none" spc="0" normalizeH="0" baseline="0" dirty="0">
              <a:ln>
                <a:solidFill>
                  <a:schemeClr val="accent1"/>
                </a:solidFill>
              </a:ln>
              <a:solidFill>
                <a:schemeClr val="bg1"/>
              </a:solidFill>
              <a:effectLst/>
              <a:uFillTx/>
              <a:latin typeface="Tw Cen MT"/>
              <a:ea typeface="Tw Cen MT"/>
              <a:cs typeface="Tw Cen MT"/>
              <a:sym typeface="Tw Cen MT"/>
            </a:endParaRPr>
          </a:p>
        </p:txBody>
      </p:sp>
      <p:sp>
        <p:nvSpPr>
          <p:cNvPr id="10" name="TextBox 9">
            <a:extLst>
              <a:ext uri="{FF2B5EF4-FFF2-40B4-BE49-F238E27FC236}">
                <a16:creationId xmlns:a16="http://schemas.microsoft.com/office/drawing/2014/main" id="{7D39122D-3B3B-4B4F-AF61-B09A85A9A451}"/>
              </a:ext>
            </a:extLst>
          </p:cNvPr>
          <p:cNvSpPr txBox="1"/>
          <p:nvPr/>
        </p:nvSpPr>
        <p:spPr>
          <a:xfrm rot="172688">
            <a:off x="4055225" y="4829653"/>
            <a:ext cx="842536"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scene3d>
              <a:camera prst="orthographicFront">
                <a:rot lat="0" lon="0" rev="2700000"/>
              </a:camera>
              <a:lightRig rig="threePt" dir="t"/>
            </a:scene3d>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solidFill>
                    <a:schemeClr val="accent1"/>
                  </a:solidFill>
                </a:ln>
                <a:solidFill>
                  <a:schemeClr val="bg1"/>
                </a:solidFill>
                <a:effectLst/>
                <a:uFillTx/>
                <a:latin typeface="Tw Cen MT"/>
                <a:ea typeface="Tw Cen MT"/>
                <a:cs typeface="Tw Cen MT"/>
                <a:sym typeface="Tw Cen MT"/>
              </a:rPr>
              <a:t>TEAM</a:t>
            </a:r>
          </a:p>
        </p:txBody>
      </p:sp>
      <p:sp>
        <p:nvSpPr>
          <p:cNvPr id="11" name="TextBox 10">
            <a:extLst>
              <a:ext uri="{FF2B5EF4-FFF2-40B4-BE49-F238E27FC236}">
                <a16:creationId xmlns:a16="http://schemas.microsoft.com/office/drawing/2014/main" id="{54524F95-E56B-274B-8CA4-DC4178689BF3}"/>
              </a:ext>
            </a:extLst>
          </p:cNvPr>
          <p:cNvSpPr txBox="1"/>
          <p:nvPr/>
        </p:nvSpPr>
        <p:spPr>
          <a:xfrm rot="4585025">
            <a:off x="3667541" y="2756732"/>
            <a:ext cx="1284965"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scene3d>
              <a:camera prst="orthographicFront">
                <a:rot lat="0" lon="0" rev="2700000"/>
              </a:camera>
              <a:lightRig rig="threePt" dir="t"/>
            </a:scene3d>
          </a:bodyPr>
          <a:lstStyle/>
          <a:p>
            <a:pPr marL="0" marR="0" indent="0" algn="l" defTabSz="914400" rtl="0" fontAlgn="auto" latinLnBrk="0" hangingPunct="0">
              <a:lnSpc>
                <a:spcPct val="100000"/>
              </a:lnSpc>
              <a:spcBef>
                <a:spcPts val="0"/>
              </a:spcBef>
              <a:spcAft>
                <a:spcPts val="0"/>
              </a:spcAft>
              <a:buClrTx/>
              <a:buSzTx/>
              <a:buFontTx/>
              <a:buNone/>
              <a:tabLst/>
            </a:pPr>
            <a:r>
              <a:rPr lang="en-US" sz="2400" b="1" dirty="0">
                <a:ln>
                  <a:solidFill>
                    <a:schemeClr val="accent1"/>
                  </a:solidFill>
                </a:ln>
                <a:solidFill>
                  <a:schemeClr val="bg1"/>
                </a:solidFill>
              </a:rPr>
              <a:t>EXPLORE</a:t>
            </a:r>
            <a:endParaRPr kumimoji="0" lang="en-US" sz="2400" b="1" i="0" u="none" strike="noStrike" cap="none" spc="0" normalizeH="0" baseline="0" dirty="0">
              <a:ln>
                <a:solidFill>
                  <a:schemeClr val="accent1"/>
                </a:solidFill>
              </a:ln>
              <a:solidFill>
                <a:schemeClr val="bg1"/>
              </a:solidFill>
              <a:effectLst/>
              <a:uFillTx/>
              <a:latin typeface="Tw Cen MT"/>
              <a:ea typeface="Tw Cen MT"/>
              <a:cs typeface="Tw Cen MT"/>
              <a:sym typeface="Tw Cen MT"/>
            </a:endParaRPr>
          </a:p>
        </p:txBody>
      </p:sp>
    </p:spTree>
    <p:extLst>
      <p:ext uri="{BB962C8B-B14F-4D97-AF65-F5344CB8AC3E}">
        <p14:creationId xmlns:p14="http://schemas.microsoft.com/office/powerpoint/2010/main" val="714100168"/>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CB051-F59F-C843-B7F1-3FDFD75B37C1}"/>
              </a:ext>
            </a:extLst>
          </p:cNvPr>
          <p:cNvSpPr>
            <a:spLocks noGrp="1"/>
          </p:cNvSpPr>
          <p:nvPr>
            <p:ph type="title"/>
          </p:nvPr>
        </p:nvSpPr>
        <p:spPr/>
        <p:txBody>
          <a:bodyPr/>
          <a:lstStyle/>
          <a:p>
            <a:r>
              <a:rPr lang="en-US" dirty="0"/>
              <a:t>MEET</a:t>
            </a:r>
            <a:br>
              <a:rPr lang="en-US" dirty="0"/>
            </a:br>
            <a:r>
              <a:rPr lang="en-US" sz="2400" dirty="0"/>
              <a:t>CONNECT TO PEOPLE</a:t>
            </a:r>
            <a:endParaRPr lang="en-US" dirty="0"/>
          </a:p>
        </p:txBody>
      </p:sp>
      <p:sp>
        <p:nvSpPr>
          <p:cNvPr id="4" name="Text Placeholder 2">
            <a:extLst>
              <a:ext uri="{FF2B5EF4-FFF2-40B4-BE49-F238E27FC236}">
                <a16:creationId xmlns:a16="http://schemas.microsoft.com/office/drawing/2014/main" id="{3046C0D7-700F-844B-B0E3-AA302DDB6D42}"/>
              </a:ext>
            </a:extLst>
          </p:cNvPr>
          <p:cNvSpPr>
            <a:spLocks noGrp="1"/>
          </p:cNvSpPr>
          <p:nvPr>
            <p:ph type="body" sz="half" idx="1"/>
          </p:nvPr>
        </p:nvSpPr>
        <p:spPr>
          <a:xfrm>
            <a:off x="768095" y="3937000"/>
            <a:ext cx="7290056" cy="2044700"/>
          </a:xfrm>
        </p:spPr>
        <p:txBody>
          <a:bodyPr>
            <a:normAutofit/>
          </a:bodyPr>
          <a:lstStyle/>
          <a:p>
            <a:pPr>
              <a:spcBef>
                <a:spcPts val="0"/>
              </a:spcBef>
            </a:pPr>
            <a:r>
              <a:rPr lang="en-GB" sz="2800" dirty="0"/>
              <a:t>Network events</a:t>
            </a:r>
          </a:p>
          <a:p>
            <a:pPr>
              <a:spcBef>
                <a:spcPts val="0"/>
              </a:spcBef>
            </a:pPr>
            <a:r>
              <a:rPr lang="en-GB" sz="2800" dirty="0"/>
              <a:t>Find mutual interests</a:t>
            </a:r>
          </a:p>
          <a:p>
            <a:pPr>
              <a:spcBef>
                <a:spcPts val="0"/>
              </a:spcBef>
            </a:pPr>
            <a:r>
              <a:rPr lang="en-GB" sz="2800" dirty="0"/>
              <a:t>Engage</a:t>
            </a:r>
          </a:p>
          <a:p>
            <a:pPr>
              <a:spcBef>
                <a:spcPts val="0"/>
              </a:spcBef>
            </a:pPr>
            <a:r>
              <a:rPr lang="en-GB" sz="2800" dirty="0"/>
              <a:t>Offer your network</a:t>
            </a:r>
          </a:p>
          <a:p>
            <a:endParaRPr lang="en-US" sz="2800" dirty="0"/>
          </a:p>
        </p:txBody>
      </p:sp>
      <p:pic>
        <p:nvPicPr>
          <p:cNvPr id="6" name="Picture 5" descr="A picture containing drawing&#10;&#10;Description automatically generated">
            <a:extLst>
              <a:ext uri="{FF2B5EF4-FFF2-40B4-BE49-F238E27FC236}">
                <a16:creationId xmlns:a16="http://schemas.microsoft.com/office/drawing/2014/main" id="{89442E29-A51B-7745-B637-603D9EEAAC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0600" y="2408237"/>
            <a:ext cx="4076700" cy="3057525"/>
          </a:xfrm>
          <a:prstGeom prst="rect">
            <a:avLst/>
          </a:prstGeom>
        </p:spPr>
      </p:pic>
    </p:spTree>
    <p:extLst>
      <p:ext uri="{BB962C8B-B14F-4D97-AF65-F5344CB8AC3E}">
        <p14:creationId xmlns:p14="http://schemas.microsoft.com/office/powerpoint/2010/main" val="1480318560"/>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407C1-4A9F-7A45-9981-FFAB07628127}"/>
              </a:ext>
            </a:extLst>
          </p:cNvPr>
          <p:cNvSpPr>
            <a:spLocks noGrp="1"/>
          </p:cNvSpPr>
          <p:nvPr>
            <p:ph type="title"/>
          </p:nvPr>
        </p:nvSpPr>
        <p:spPr/>
        <p:txBody>
          <a:bodyPr/>
          <a:lstStyle/>
          <a:p>
            <a:r>
              <a:rPr lang="en-US" dirty="0"/>
              <a:t>EXPLORE</a:t>
            </a:r>
            <a:br>
              <a:rPr lang="en-US" dirty="0"/>
            </a:br>
            <a:r>
              <a:rPr lang="en-US" sz="2400" dirty="0"/>
              <a:t>built - measure - learn</a:t>
            </a:r>
            <a:endParaRPr lang="en-US" dirty="0"/>
          </a:p>
        </p:txBody>
      </p:sp>
      <p:sp>
        <p:nvSpPr>
          <p:cNvPr id="3" name="Text Placeholder 2">
            <a:extLst>
              <a:ext uri="{FF2B5EF4-FFF2-40B4-BE49-F238E27FC236}">
                <a16:creationId xmlns:a16="http://schemas.microsoft.com/office/drawing/2014/main" id="{F467B931-7EDB-2346-8FB4-FEF724DB1F98}"/>
              </a:ext>
            </a:extLst>
          </p:cNvPr>
          <p:cNvSpPr>
            <a:spLocks noGrp="1"/>
          </p:cNvSpPr>
          <p:nvPr>
            <p:ph type="body" sz="half" idx="1"/>
          </p:nvPr>
        </p:nvSpPr>
        <p:spPr>
          <a:xfrm>
            <a:off x="768095" y="3937000"/>
            <a:ext cx="7290056" cy="2044700"/>
          </a:xfrm>
        </p:spPr>
        <p:txBody>
          <a:bodyPr>
            <a:normAutofit/>
          </a:bodyPr>
          <a:lstStyle/>
          <a:p>
            <a:pPr>
              <a:spcBef>
                <a:spcPts val="0"/>
              </a:spcBef>
            </a:pPr>
            <a:r>
              <a:rPr lang="en-GB" sz="2800" dirty="0"/>
              <a:t>Start doing</a:t>
            </a:r>
          </a:p>
          <a:p>
            <a:pPr>
              <a:spcBef>
                <a:spcPts val="0"/>
              </a:spcBef>
            </a:pPr>
            <a:r>
              <a:rPr lang="en-GB" sz="2800" dirty="0"/>
              <a:t>Design sprints</a:t>
            </a:r>
          </a:p>
          <a:p>
            <a:pPr>
              <a:spcBef>
                <a:spcPts val="0"/>
              </a:spcBef>
            </a:pPr>
            <a:r>
              <a:rPr lang="en-GB" sz="2800" dirty="0"/>
              <a:t>Room for failure </a:t>
            </a:r>
          </a:p>
          <a:p>
            <a:pPr>
              <a:spcBef>
                <a:spcPts val="0"/>
              </a:spcBef>
            </a:pPr>
            <a:r>
              <a:rPr lang="en-GB" sz="2800" dirty="0"/>
              <a:t>Learn by doing</a:t>
            </a:r>
          </a:p>
          <a:p>
            <a:endParaRPr lang="en-US" sz="2800" dirty="0"/>
          </a:p>
        </p:txBody>
      </p:sp>
      <p:pic>
        <p:nvPicPr>
          <p:cNvPr id="7" name="Picture 6" descr="A picture containing drawing&#10;&#10;Description automatically generated">
            <a:extLst>
              <a:ext uri="{FF2B5EF4-FFF2-40B4-BE49-F238E27FC236}">
                <a16:creationId xmlns:a16="http://schemas.microsoft.com/office/drawing/2014/main" id="{727D1788-B37F-3F4F-91BE-871BA0C952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0600" y="2308224"/>
            <a:ext cx="4343400" cy="3257550"/>
          </a:xfrm>
          <a:prstGeom prst="rect">
            <a:avLst/>
          </a:prstGeom>
        </p:spPr>
      </p:pic>
    </p:spTree>
    <p:extLst>
      <p:ext uri="{BB962C8B-B14F-4D97-AF65-F5344CB8AC3E}">
        <p14:creationId xmlns:p14="http://schemas.microsoft.com/office/powerpoint/2010/main" val="2768443134"/>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2ADA2-E0A0-FB4D-81F7-B8419CD46642}"/>
              </a:ext>
            </a:extLst>
          </p:cNvPr>
          <p:cNvSpPr>
            <a:spLocks noGrp="1"/>
          </p:cNvSpPr>
          <p:nvPr>
            <p:ph type="title"/>
          </p:nvPr>
        </p:nvSpPr>
        <p:spPr/>
        <p:txBody>
          <a:bodyPr/>
          <a:lstStyle/>
          <a:p>
            <a:r>
              <a:rPr lang="en-US" dirty="0"/>
              <a:t>TEAM</a:t>
            </a:r>
            <a:br>
              <a:rPr lang="en-US" dirty="0"/>
            </a:br>
            <a:r>
              <a:rPr lang="en-US" sz="2800" dirty="0"/>
              <a:t>COLLABORATE</a:t>
            </a:r>
            <a:endParaRPr lang="en-US" dirty="0"/>
          </a:p>
        </p:txBody>
      </p:sp>
      <p:sp>
        <p:nvSpPr>
          <p:cNvPr id="4" name="Text Placeholder 2">
            <a:extLst>
              <a:ext uri="{FF2B5EF4-FFF2-40B4-BE49-F238E27FC236}">
                <a16:creationId xmlns:a16="http://schemas.microsoft.com/office/drawing/2014/main" id="{B67FA07A-067A-814D-9045-AC5E073F0B53}"/>
              </a:ext>
            </a:extLst>
          </p:cNvPr>
          <p:cNvSpPr>
            <a:spLocks noGrp="1"/>
          </p:cNvSpPr>
          <p:nvPr>
            <p:ph type="body" sz="half" idx="1"/>
          </p:nvPr>
        </p:nvSpPr>
        <p:spPr>
          <a:xfrm>
            <a:off x="768095" y="3937000"/>
            <a:ext cx="7290056" cy="2044700"/>
          </a:xfrm>
        </p:spPr>
        <p:txBody>
          <a:bodyPr>
            <a:normAutofit/>
          </a:bodyPr>
          <a:lstStyle/>
          <a:p>
            <a:pPr>
              <a:spcBef>
                <a:spcPts val="0"/>
              </a:spcBef>
            </a:pPr>
            <a:r>
              <a:rPr lang="en-GB" sz="2800" dirty="0"/>
              <a:t>Be connected</a:t>
            </a:r>
          </a:p>
          <a:p>
            <a:pPr>
              <a:spcBef>
                <a:spcPts val="0"/>
              </a:spcBef>
            </a:pPr>
            <a:r>
              <a:rPr lang="en-GB" sz="2800" dirty="0"/>
              <a:t>Build experiences</a:t>
            </a:r>
          </a:p>
          <a:p>
            <a:pPr>
              <a:spcBef>
                <a:spcPts val="0"/>
              </a:spcBef>
            </a:pPr>
            <a:r>
              <a:rPr lang="en-GB" sz="2800" dirty="0"/>
              <a:t>Work hard</a:t>
            </a:r>
          </a:p>
          <a:p>
            <a:pPr>
              <a:spcBef>
                <a:spcPts val="0"/>
              </a:spcBef>
            </a:pPr>
            <a:r>
              <a:rPr lang="en-GB" sz="2800" dirty="0"/>
              <a:t>Bond</a:t>
            </a:r>
          </a:p>
          <a:p>
            <a:pPr>
              <a:spcBef>
                <a:spcPts val="0"/>
              </a:spcBef>
            </a:pPr>
            <a:endParaRPr lang="en-GB" sz="2800" dirty="0"/>
          </a:p>
          <a:p>
            <a:endParaRPr lang="en-US" sz="2800" dirty="0"/>
          </a:p>
        </p:txBody>
      </p:sp>
      <p:pic>
        <p:nvPicPr>
          <p:cNvPr id="9" name="Picture 8" descr="A drawing of a cartoon character&#10;&#10;Description automatically generated">
            <a:extLst>
              <a:ext uri="{FF2B5EF4-FFF2-40B4-BE49-F238E27FC236}">
                <a16:creationId xmlns:a16="http://schemas.microsoft.com/office/drawing/2014/main" id="{E619EEA5-677D-CB40-B272-32730F4F1C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0600" y="2308224"/>
            <a:ext cx="4343400" cy="3257550"/>
          </a:xfrm>
          <a:prstGeom prst="rect">
            <a:avLst/>
          </a:prstGeom>
        </p:spPr>
      </p:pic>
    </p:spTree>
    <p:extLst>
      <p:ext uri="{BB962C8B-B14F-4D97-AF65-F5344CB8AC3E}">
        <p14:creationId xmlns:p14="http://schemas.microsoft.com/office/powerpoint/2010/main" val="1436958724"/>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D1A6B-6C87-284C-97CA-F599B8B4C264}"/>
              </a:ext>
            </a:extLst>
          </p:cNvPr>
          <p:cNvSpPr>
            <a:spLocks noGrp="1"/>
          </p:cNvSpPr>
          <p:nvPr>
            <p:ph type="title"/>
          </p:nvPr>
        </p:nvSpPr>
        <p:spPr/>
        <p:txBody>
          <a:bodyPr/>
          <a:lstStyle/>
          <a:p>
            <a:r>
              <a:rPr lang="en-US" dirty="0"/>
              <a:t>Trust</a:t>
            </a:r>
            <a:br>
              <a:rPr lang="en-US" dirty="0"/>
            </a:br>
            <a:r>
              <a:rPr lang="en-US" sz="2400" dirty="0"/>
              <a:t>GROW CLOSER</a:t>
            </a:r>
            <a:endParaRPr lang="en-US" dirty="0"/>
          </a:p>
        </p:txBody>
      </p:sp>
      <p:sp>
        <p:nvSpPr>
          <p:cNvPr id="4" name="Text Placeholder 2">
            <a:extLst>
              <a:ext uri="{FF2B5EF4-FFF2-40B4-BE49-F238E27FC236}">
                <a16:creationId xmlns:a16="http://schemas.microsoft.com/office/drawing/2014/main" id="{96C26ADD-55ED-614E-9405-265276544D4B}"/>
              </a:ext>
            </a:extLst>
          </p:cNvPr>
          <p:cNvSpPr>
            <a:spLocks noGrp="1"/>
          </p:cNvSpPr>
          <p:nvPr>
            <p:ph type="body" sz="half" idx="1"/>
          </p:nvPr>
        </p:nvSpPr>
        <p:spPr>
          <a:xfrm>
            <a:off x="768095" y="3937000"/>
            <a:ext cx="7290056" cy="2044700"/>
          </a:xfrm>
        </p:spPr>
        <p:txBody>
          <a:bodyPr>
            <a:normAutofit/>
          </a:bodyPr>
          <a:lstStyle/>
          <a:p>
            <a:pPr>
              <a:spcBef>
                <a:spcPts val="0"/>
              </a:spcBef>
            </a:pPr>
            <a:r>
              <a:rPr lang="en-GB" sz="2800" dirty="0"/>
              <a:t>Joint ownership</a:t>
            </a:r>
          </a:p>
          <a:p>
            <a:pPr>
              <a:spcBef>
                <a:spcPts val="0"/>
              </a:spcBef>
            </a:pPr>
            <a:r>
              <a:rPr lang="en-GB" sz="2800" dirty="0"/>
              <a:t>Share audacious goals</a:t>
            </a:r>
          </a:p>
          <a:p>
            <a:pPr>
              <a:spcBef>
                <a:spcPts val="0"/>
              </a:spcBef>
            </a:pPr>
            <a:r>
              <a:rPr lang="en-GB" sz="2800" dirty="0"/>
              <a:t>Learn together</a:t>
            </a:r>
          </a:p>
          <a:p>
            <a:pPr>
              <a:spcBef>
                <a:spcPts val="0"/>
              </a:spcBef>
            </a:pPr>
            <a:r>
              <a:rPr lang="en-GB" sz="2800" dirty="0"/>
              <a:t>Fail together</a:t>
            </a:r>
          </a:p>
          <a:p>
            <a:pPr>
              <a:spcBef>
                <a:spcPts val="0"/>
              </a:spcBef>
            </a:pPr>
            <a:endParaRPr lang="en-GB" sz="2800" dirty="0"/>
          </a:p>
          <a:p>
            <a:endParaRPr lang="en-US" sz="2800" dirty="0"/>
          </a:p>
        </p:txBody>
      </p:sp>
      <p:pic>
        <p:nvPicPr>
          <p:cNvPr id="8" name="Picture 7" descr="A drawing of a cartoon character&#10;&#10;Description automatically generated">
            <a:extLst>
              <a:ext uri="{FF2B5EF4-FFF2-40B4-BE49-F238E27FC236}">
                <a16:creationId xmlns:a16="http://schemas.microsoft.com/office/drawing/2014/main" id="{7DC92374-6755-AD4E-B852-138C0C9F78FD}"/>
              </a:ext>
            </a:extLst>
          </p:cNvPr>
          <p:cNvPicPr>
            <a:picLocks noChangeAspect="1"/>
          </p:cNvPicPr>
          <p:nvPr/>
        </p:nvPicPr>
        <p:blipFill rotWithShape="1">
          <a:blip r:embed="rId2">
            <a:extLst>
              <a:ext uri="{28A0092B-C50C-407E-A947-70E740481C1C}">
                <a14:useLocalDpi xmlns:a14="http://schemas.microsoft.com/office/drawing/2010/main" val="0"/>
              </a:ext>
            </a:extLst>
          </a:blip>
          <a:srcRect l="11550" r="54093"/>
          <a:stretch/>
        </p:blipFill>
        <p:spPr>
          <a:xfrm>
            <a:off x="5562600" y="2312987"/>
            <a:ext cx="1492250" cy="3257550"/>
          </a:xfrm>
          <a:prstGeom prst="rect">
            <a:avLst/>
          </a:prstGeom>
        </p:spPr>
      </p:pic>
      <p:pic>
        <p:nvPicPr>
          <p:cNvPr id="9" name="Picture 8" descr="A drawing of a cartoon character&#10;&#10;Description automatically generated">
            <a:extLst>
              <a:ext uri="{FF2B5EF4-FFF2-40B4-BE49-F238E27FC236}">
                <a16:creationId xmlns:a16="http://schemas.microsoft.com/office/drawing/2014/main" id="{DA8FF8AB-D7CD-754A-9059-D757D135ECA2}"/>
              </a:ext>
            </a:extLst>
          </p:cNvPr>
          <p:cNvPicPr>
            <a:picLocks noChangeAspect="1"/>
          </p:cNvPicPr>
          <p:nvPr/>
        </p:nvPicPr>
        <p:blipFill rotWithShape="1">
          <a:blip r:embed="rId2">
            <a:extLst>
              <a:ext uri="{28A0092B-C50C-407E-A947-70E740481C1C}">
                <a14:useLocalDpi xmlns:a14="http://schemas.microsoft.com/office/drawing/2010/main" val="0"/>
              </a:ext>
            </a:extLst>
          </a:blip>
          <a:srcRect l="57602"/>
          <a:stretch/>
        </p:blipFill>
        <p:spPr>
          <a:xfrm>
            <a:off x="6985000" y="2312987"/>
            <a:ext cx="1841500" cy="3257550"/>
          </a:xfrm>
          <a:prstGeom prst="rect">
            <a:avLst/>
          </a:prstGeom>
        </p:spPr>
      </p:pic>
    </p:spTree>
    <p:extLst>
      <p:ext uri="{BB962C8B-B14F-4D97-AF65-F5344CB8AC3E}">
        <p14:creationId xmlns:p14="http://schemas.microsoft.com/office/powerpoint/2010/main" val="3245932140"/>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CB051-F59F-C843-B7F1-3FDFD75B37C1}"/>
              </a:ext>
            </a:extLst>
          </p:cNvPr>
          <p:cNvSpPr>
            <a:spLocks noGrp="1"/>
          </p:cNvSpPr>
          <p:nvPr>
            <p:ph type="title"/>
          </p:nvPr>
        </p:nvSpPr>
        <p:spPr/>
        <p:txBody>
          <a:bodyPr/>
          <a:lstStyle/>
          <a:p>
            <a:r>
              <a:rPr lang="en-US" dirty="0"/>
              <a:t>KEEP MEETING</a:t>
            </a:r>
            <a:br>
              <a:rPr lang="en-US" dirty="0"/>
            </a:br>
            <a:r>
              <a:rPr lang="en-US" sz="2400" dirty="0"/>
              <a:t>CONNECT TO PEOPLE</a:t>
            </a:r>
            <a:endParaRPr lang="en-US" dirty="0"/>
          </a:p>
        </p:txBody>
      </p:sp>
      <p:sp>
        <p:nvSpPr>
          <p:cNvPr id="4" name="Text Placeholder 2">
            <a:extLst>
              <a:ext uri="{FF2B5EF4-FFF2-40B4-BE49-F238E27FC236}">
                <a16:creationId xmlns:a16="http://schemas.microsoft.com/office/drawing/2014/main" id="{3046C0D7-700F-844B-B0E3-AA302DDB6D42}"/>
              </a:ext>
            </a:extLst>
          </p:cNvPr>
          <p:cNvSpPr>
            <a:spLocks noGrp="1"/>
          </p:cNvSpPr>
          <p:nvPr>
            <p:ph type="body" sz="half" idx="1"/>
          </p:nvPr>
        </p:nvSpPr>
        <p:spPr>
          <a:xfrm>
            <a:off x="768095" y="3937000"/>
            <a:ext cx="7290056" cy="2044700"/>
          </a:xfrm>
        </p:spPr>
        <p:txBody>
          <a:bodyPr>
            <a:normAutofit/>
          </a:bodyPr>
          <a:lstStyle/>
          <a:p>
            <a:pPr>
              <a:spcBef>
                <a:spcPts val="0"/>
              </a:spcBef>
            </a:pPr>
            <a:r>
              <a:rPr lang="en-GB" sz="2800" dirty="0"/>
              <a:t>Keep networking</a:t>
            </a:r>
          </a:p>
          <a:p>
            <a:pPr>
              <a:spcBef>
                <a:spcPts val="0"/>
              </a:spcBef>
            </a:pPr>
            <a:r>
              <a:rPr lang="en-GB" sz="2800" dirty="0">
                <a:sym typeface="Calibri"/>
              </a:rPr>
              <a:t>Adapt to new ideas </a:t>
            </a:r>
          </a:p>
          <a:p>
            <a:pPr>
              <a:spcBef>
                <a:spcPts val="0"/>
              </a:spcBef>
            </a:pPr>
            <a:r>
              <a:rPr lang="en-GB" sz="2800" dirty="0"/>
              <a:t>Engage others</a:t>
            </a:r>
          </a:p>
          <a:p>
            <a:pPr>
              <a:spcBef>
                <a:spcPts val="0"/>
              </a:spcBef>
            </a:pPr>
            <a:r>
              <a:rPr lang="en-GB" sz="2800" dirty="0"/>
              <a:t>Offer your network</a:t>
            </a:r>
          </a:p>
          <a:p>
            <a:endParaRPr lang="en-US" sz="2800" dirty="0"/>
          </a:p>
        </p:txBody>
      </p:sp>
      <p:pic>
        <p:nvPicPr>
          <p:cNvPr id="5" name="Picture 4" descr="A picture containing drawing&#10;&#10;Description automatically generated">
            <a:extLst>
              <a:ext uri="{FF2B5EF4-FFF2-40B4-BE49-F238E27FC236}">
                <a16:creationId xmlns:a16="http://schemas.microsoft.com/office/drawing/2014/main" id="{2DC8D6EE-74F0-C149-88E8-960C053A7D5F}"/>
              </a:ext>
            </a:extLst>
          </p:cNvPr>
          <p:cNvPicPr>
            <a:picLocks noChangeAspect="1"/>
          </p:cNvPicPr>
          <p:nvPr/>
        </p:nvPicPr>
        <p:blipFill rotWithShape="1">
          <a:blip r:embed="rId3">
            <a:extLst>
              <a:ext uri="{28A0092B-C50C-407E-A947-70E740481C1C}">
                <a14:useLocalDpi xmlns:a14="http://schemas.microsoft.com/office/drawing/2010/main" val="0"/>
              </a:ext>
            </a:extLst>
          </a:blip>
          <a:srcRect l="57633" t="15940"/>
          <a:stretch/>
        </p:blipFill>
        <p:spPr>
          <a:xfrm>
            <a:off x="7150100" y="2692400"/>
            <a:ext cx="1727200" cy="2570162"/>
          </a:xfrm>
          <a:prstGeom prst="rect">
            <a:avLst/>
          </a:prstGeom>
        </p:spPr>
      </p:pic>
      <p:pic>
        <p:nvPicPr>
          <p:cNvPr id="6" name="Picture 5" descr="A drawing of a cartoon character&#10;&#10;Description automatically generated">
            <a:extLst>
              <a:ext uri="{FF2B5EF4-FFF2-40B4-BE49-F238E27FC236}">
                <a16:creationId xmlns:a16="http://schemas.microsoft.com/office/drawing/2014/main" id="{9599145B-96EF-A941-A7E2-235C71D688D5}"/>
              </a:ext>
            </a:extLst>
          </p:cNvPr>
          <p:cNvPicPr>
            <a:picLocks noChangeAspect="1"/>
          </p:cNvPicPr>
          <p:nvPr/>
        </p:nvPicPr>
        <p:blipFill rotWithShape="1">
          <a:blip r:embed="rId4">
            <a:extLst>
              <a:ext uri="{28A0092B-C50C-407E-A947-70E740481C1C}">
                <a14:useLocalDpi xmlns:a14="http://schemas.microsoft.com/office/drawing/2010/main" val="0"/>
              </a:ext>
            </a:extLst>
          </a:blip>
          <a:srcRect l="11550" t="13353" r="54093"/>
          <a:stretch/>
        </p:blipFill>
        <p:spPr>
          <a:xfrm>
            <a:off x="4406900" y="2692400"/>
            <a:ext cx="1492250" cy="2822574"/>
          </a:xfrm>
          <a:prstGeom prst="rect">
            <a:avLst/>
          </a:prstGeom>
        </p:spPr>
      </p:pic>
      <p:pic>
        <p:nvPicPr>
          <p:cNvPr id="7" name="Picture 6" descr="A drawing of a cartoon character&#10;&#10;Description automatically generated">
            <a:extLst>
              <a:ext uri="{FF2B5EF4-FFF2-40B4-BE49-F238E27FC236}">
                <a16:creationId xmlns:a16="http://schemas.microsoft.com/office/drawing/2014/main" id="{F43FDB7F-AC53-6143-ACCE-90D381302F1E}"/>
              </a:ext>
            </a:extLst>
          </p:cNvPr>
          <p:cNvPicPr>
            <a:picLocks noChangeAspect="1"/>
          </p:cNvPicPr>
          <p:nvPr/>
        </p:nvPicPr>
        <p:blipFill rotWithShape="1">
          <a:blip r:embed="rId4">
            <a:extLst>
              <a:ext uri="{28A0092B-C50C-407E-A947-70E740481C1C}">
                <a14:useLocalDpi xmlns:a14="http://schemas.microsoft.com/office/drawing/2010/main" val="0"/>
              </a:ext>
            </a:extLst>
          </a:blip>
          <a:srcRect l="57602" r="16959"/>
          <a:stretch/>
        </p:blipFill>
        <p:spPr>
          <a:xfrm>
            <a:off x="8039100" y="2554287"/>
            <a:ext cx="1104900" cy="3257550"/>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98C68FFC-FAC8-CA47-9E08-7E7A807BA555}"/>
              </a:ext>
            </a:extLst>
          </p:cNvPr>
          <p:cNvPicPr>
            <a:picLocks noChangeAspect="1"/>
          </p:cNvPicPr>
          <p:nvPr/>
        </p:nvPicPr>
        <p:blipFill rotWithShape="1">
          <a:blip r:embed="rId3">
            <a:extLst>
              <a:ext uri="{28A0092B-C50C-407E-A947-70E740481C1C}">
                <a14:useLocalDpi xmlns:a14="http://schemas.microsoft.com/office/drawing/2010/main" val="0"/>
              </a:ext>
            </a:extLst>
          </a:blip>
          <a:srcRect l="14954" r="54829"/>
          <a:stretch/>
        </p:blipFill>
        <p:spPr>
          <a:xfrm>
            <a:off x="5892800" y="2497137"/>
            <a:ext cx="1231900" cy="3057525"/>
          </a:xfrm>
          <a:prstGeom prst="rect">
            <a:avLst/>
          </a:prstGeom>
        </p:spPr>
      </p:pic>
    </p:spTree>
    <p:extLst>
      <p:ext uri="{BB962C8B-B14F-4D97-AF65-F5344CB8AC3E}">
        <p14:creationId xmlns:p14="http://schemas.microsoft.com/office/powerpoint/2010/main" val="2717252776"/>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16DAD-1191-B648-8384-E2425CB47731}"/>
              </a:ext>
            </a:extLst>
          </p:cNvPr>
          <p:cNvSpPr>
            <a:spLocks noGrp="1"/>
          </p:cNvSpPr>
          <p:nvPr>
            <p:ph type="title"/>
          </p:nvPr>
        </p:nvSpPr>
        <p:spPr/>
        <p:txBody>
          <a:bodyPr/>
          <a:lstStyle/>
          <a:p>
            <a:r>
              <a:rPr lang="en-US" dirty="0"/>
              <a:t>CONTINUOUS LOOP</a:t>
            </a:r>
            <a:br>
              <a:rPr lang="en-US" dirty="0"/>
            </a:br>
            <a:r>
              <a:rPr lang="en-US" sz="2400" dirty="0"/>
              <a:t>OPEN MINDSET</a:t>
            </a:r>
            <a:endParaRPr lang="en-US" dirty="0"/>
          </a:p>
        </p:txBody>
      </p:sp>
      <p:sp>
        <p:nvSpPr>
          <p:cNvPr id="3" name="Text Placeholder 2">
            <a:extLst>
              <a:ext uri="{FF2B5EF4-FFF2-40B4-BE49-F238E27FC236}">
                <a16:creationId xmlns:a16="http://schemas.microsoft.com/office/drawing/2014/main" id="{4A6D8886-3BF4-924D-94CC-AD5C8E6555D7}"/>
              </a:ext>
            </a:extLst>
          </p:cNvPr>
          <p:cNvSpPr>
            <a:spLocks noGrp="1"/>
          </p:cNvSpPr>
          <p:nvPr>
            <p:ph type="body" sz="half" idx="1"/>
          </p:nvPr>
        </p:nvSpPr>
        <p:spPr/>
        <p:txBody>
          <a:bodyPr/>
          <a:lstStyle/>
          <a:p>
            <a:endParaRPr lang="en-US" dirty="0"/>
          </a:p>
        </p:txBody>
      </p:sp>
      <p:pic>
        <p:nvPicPr>
          <p:cNvPr id="6" name="Picture 5" descr="A picture containing drawing&#10;&#10;Description automatically generated">
            <a:extLst>
              <a:ext uri="{FF2B5EF4-FFF2-40B4-BE49-F238E27FC236}">
                <a16:creationId xmlns:a16="http://schemas.microsoft.com/office/drawing/2014/main" id="{D7232ADF-8BEA-B440-B4E0-4B21790E86B3}"/>
              </a:ext>
            </a:extLst>
          </p:cNvPr>
          <p:cNvPicPr>
            <a:picLocks noChangeAspect="1"/>
          </p:cNvPicPr>
          <p:nvPr/>
        </p:nvPicPr>
        <p:blipFill rotWithShape="1">
          <a:blip r:embed="rId3">
            <a:extLst>
              <a:ext uri="{28A0092B-C50C-407E-A947-70E740481C1C}">
                <a14:useLocalDpi xmlns:a14="http://schemas.microsoft.com/office/drawing/2010/main" val="0"/>
              </a:ext>
            </a:extLst>
          </a:blip>
          <a:srcRect l="17461" r="13298" b="8000"/>
          <a:stretch/>
        </p:blipFill>
        <p:spPr>
          <a:xfrm rot="792024">
            <a:off x="4176340" y="3272721"/>
            <a:ext cx="2494408" cy="2485695"/>
          </a:xfrm>
          <a:prstGeom prst="rect">
            <a:avLst/>
          </a:prstGeom>
        </p:spPr>
      </p:pic>
      <p:pic>
        <p:nvPicPr>
          <p:cNvPr id="22" name="Picture 21" descr="A picture containing drawing&#10;&#10;Description automatically generated">
            <a:extLst>
              <a:ext uri="{FF2B5EF4-FFF2-40B4-BE49-F238E27FC236}">
                <a16:creationId xmlns:a16="http://schemas.microsoft.com/office/drawing/2014/main" id="{9B8EEE86-9094-2142-83A2-D3256FD7BBA6}"/>
              </a:ext>
            </a:extLst>
          </p:cNvPr>
          <p:cNvPicPr>
            <a:picLocks noChangeAspect="1"/>
          </p:cNvPicPr>
          <p:nvPr/>
        </p:nvPicPr>
        <p:blipFill rotWithShape="1">
          <a:blip r:embed="rId3">
            <a:extLst>
              <a:ext uri="{28A0092B-C50C-407E-A947-70E740481C1C}">
                <a14:useLocalDpi xmlns:a14="http://schemas.microsoft.com/office/drawing/2010/main" val="0"/>
              </a:ext>
            </a:extLst>
          </a:blip>
          <a:srcRect l="17461" r="13298" b="8000"/>
          <a:stretch/>
        </p:blipFill>
        <p:spPr>
          <a:xfrm rot="792024">
            <a:off x="936565" y="3308120"/>
            <a:ext cx="1174113" cy="1170012"/>
          </a:xfrm>
          <a:prstGeom prst="rect">
            <a:avLst/>
          </a:prstGeom>
        </p:spPr>
      </p:pic>
      <p:pic>
        <p:nvPicPr>
          <p:cNvPr id="23" name="Picture 22" descr="A picture containing drawing&#10;&#10;Description automatically generated">
            <a:extLst>
              <a:ext uri="{FF2B5EF4-FFF2-40B4-BE49-F238E27FC236}">
                <a16:creationId xmlns:a16="http://schemas.microsoft.com/office/drawing/2014/main" id="{36A1D025-2D9D-6B4A-8398-F7458B57883C}"/>
              </a:ext>
            </a:extLst>
          </p:cNvPr>
          <p:cNvPicPr>
            <a:picLocks noChangeAspect="1"/>
          </p:cNvPicPr>
          <p:nvPr/>
        </p:nvPicPr>
        <p:blipFill rotWithShape="1">
          <a:blip r:embed="rId3">
            <a:extLst>
              <a:ext uri="{28A0092B-C50C-407E-A947-70E740481C1C}">
                <a14:useLocalDpi xmlns:a14="http://schemas.microsoft.com/office/drawing/2010/main" val="0"/>
              </a:ext>
            </a:extLst>
          </a:blip>
          <a:srcRect l="17461" r="13298" b="8000"/>
          <a:stretch/>
        </p:blipFill>
        <p:spPr>
          <a:xfrm rot="19611980">
            <a:off x="6547288" y="2714566"/>
            <a:ext cx="1245056" cy="1240707"/>
          </a:xfrm>
          <a:prstGeom prst="rect">
            <a:avLst/>
          </a:prstGeom>
        </p:spPr>
      </p:pic>
      <p:pic>
        <p:nvPicPr>
          <p:cNvPr id="24" name="Picture 23" descr="A picture containing drawing&#10;&#10;Description automatically generated">
            <a:extLst>
              <a:ext uri="{FF2B5EF4-FFF2-40B4-BE49-F238E27FC236}">
                <a16:creationId xmlns:a16="http://schemas.microsoft.com/office/drawing/2014/main" id="{7A9F6B35-0670-594E-ACC9-0EC49738A307}"/>
              </a:ext>
            </a:extLst>
          </p:cNvPr>
          <p:cNvPicPr>
            <a:picLocks noChangeAspect="1"/>
          </p:cNvPicPr>
          <p:nvPr/>
        </p:nvPicPr>
        <p:blipFill rotWithShape="1">
          <a:blip r:embed="rId3">
            <a:extLst>
              <a:ext uri="{28A0092B-C50C-407E-A947-70E740481C1C}">
                <a14:useLocalDpi xmlns:a14="http://schemas.microsoft.com/office/drawing/2010/main" val="0"/>
              </a:ext>
            </a:extLst>
          </a:blip>
          <a:srcRect l="17461" r="13298" b="8000"/>
          <a:stretch/>
        </p:blipFill>
        <p:spPr>
          <a:xfrm rot="19611980">
            <a:off x="2931456" y="4439188"/>
            <a:ext cx="1244009" cy="1239664"/>
          </a:xfrm>
          <a:prstGeom prst="rect">
            <a:avLst/>
          </a:prstGeom>
        </p:spPr>
      </p:pic>
      <p:pic>
        <p:nvPicPr>
          <p:cNvPr id="25" name="Picture 24" descr="A picture containing drawing&#10;&#10;Description automatically generated">
            <a:extLst>
              <a:ext uri="{FF2B5EF4-FFF2-40B4-BE49-F238E27FC236}">
                <a16:creationId xmlns:a16="http://schemas.microsoft.com/office/drawing/2014/main" id="{B716ED81-A1C3-BF4B-B890-0CB673B34E50}"/>
              </a:ext>
            </a:extLst>
          </p:cNvPr>
          <p:cNvPicPr>
            <a:picLocks noChangeAspect="1"/>
          </p:cNvPicPr>
          <p:nvPr/>
        </p:nvPicPr>
        <p:blipFill rotWithShape="1">
          <a:blip r:embed="rId3">
            <a:extLst>
              <a:ext uri="{28A0092B-C50C-407E-A947-70E740481C1C}">
                <a14:useLocalDpi xmlns:a14="http://schemas.microsoft.com/office/drawing/2010/main" val="0"/>
              </a:ext>
            </a:extLst>
          </a:blip>
          <a:srcRect l="17461" r="13298" b="8000"/>
          <a:stretch/>
        </p:blipFill>
        <p:spPr>
          <a:xfrm rot="19611980">
            <a:off x="3678082" y="2551560"/>
            <a:ext cx="1171856" cy="1167763"/>
          </a:xfrm>
          <a:prstGeom prst="rect">
            <a:avLst/>
          </a:prstGeom>
        </p:spPr>
      </p:pic>
      <p:pic>
        <p:nvPicPr>
          <p:cNvPr id="26" name="Picture 25" descr="A picture containing drawing&#10;&#10;Description automatically generated">
            <a:extLst>
              <a:ext uri="{FF2B5EF4-FFF2-40B4-BE49-F238E27FC236}">
                <a16:creationId xmlns:a16="http://schemas.microsoft.com/office/drawing/2014/main" id="{E000DF6D-80D9-9B45-ADA7-20088645B13D}"/>
              </a:ext>
            </a:extLst>
          </p:cNvPr>
          <p:cNvPicPr>
            <a:picLocks noChangeAspect="1"/>
          </p:cNvPicPr>
          <p:nvPr/>
        </p:nvPicPr>
        <p:blipFill rotWithShape="1">
          <a:blip r:embed="rId3">
            <a:extLst>
              <a:ext uri="{28A0092B-C50C-407E-A947-70E740481C1C}">
                <a14:useLocalDpi xmlns:a14="http://schemas.microsoft.com/office/drawing/2010/main" val="0"/>
              </a:ext>
            </a:extLst>
          </a:blip>
          <a:srcRect l="17461" r="13298" b="8000"/>
          <a:stretch/>
        </p:blipFill>
        <p:spPr>
          <a:xfrm rot="630592">
            <a:off x="-324144" y="4493470"/>
            <a:ext cx="1381300" cy="1376475"/>
          </a:xfrm>
          <a:prstGeom prst="rect">
            <a:avLst/>
          </a:prstGeom>
        </p:spPr>
      </p:pic>
      <p:pic>
        <p:nvPicPr>
          <p:cNvPr id="27" name="Picture 26" descr="A picture containing drawing&#10;&#10;Description automatically generated">
            <a:extLst>
              <a:ext uri="{FF2B5EF4-FFF2-40B4-BE49-F238E27FC236}">
                <a16:creationId xmlns:a16="http://schemas.microsoft.com/office/drawing/2014/main" id="{F603C65E-AAFE-794A-A8BA-AB243C40E89C}"/>
              </a:ext>
            </a:extLst>
          </p:cNvPr>
          <p:cNvPicPr>
            <a:picLocks noChangeAspect="1"/>
          </p:cNvPicPr>
          <p:nvPr/>
        </p:nvPicPr>
        <p:blipFill rotWithShape="1">
          <a:blip r:embed="rId3">
            <a:extLst>
              <a:ext uri="{28A0092B-C50C-407E-A947-70E740481C1C}">
                <a14:useLocalDpi xmlns:a14="http://schemas.microsoft.com/office/drawing/2010/main" val="0"/>
              </a:ext>
            </a:extLst>
          </a:blip>
          <a:srcRect l="17461" r="13298" b="8000"/>
          <a:stretch/>
        </p:blipFill>
        <p:spPr>
          <a:xfrm>
            <a:off x="2251153" y="2530801"/>
            <a:ext cx="1381300" cy="1376475"/>
          </a:xfrm>
          <a:prstGeom prst="rect">
            <a:avLst/>
          </a:prstGeom>
        </p:spPr>
      </p:pic>
      <p:pic>
        <p:nvPicPr>
          <p:cNvPr id="28" name="Picture 27" descr="A picture containing drawing&#10;&#10;Description automatically generated">
            <a:extLst>
              <a:ext uri="{FF2B5EF4-FFF2-40B4-BE49-F238E27FC236}">
                <a16:creationId xmlns:a16="http://schemas.microsoft.com/office/drawing/2014/main" id="{460CC922-2EFD-5948-A096-68D4CE536397}"/>
              </a:ext>
            </a:extLst>
          </p:cNvPr>
          <p:cNvPicPr>
            <a:picLocks noChangeAspect="1"/>
          </p:cNvPicPr>
          <p:nvPr/>
        </p:nvPicPr>
        <p:blipFill rotWithShape="1">
          <a:blip r:embed="rId3">
            <a:extLst>
              <a:ext uri="{28A0092B-C50C-407E-A947-70E740481C1C}">
                <a14:useLocalDpi xmlns:a14="http://schemas.microsoft.com/office/drawing/2010/main" val="0"/>
              </a:ext>
            </a:extLst>
          </a:blip>
          <a:srcRect l="17461" r="13298" b="8000"/>
          <a:stretch/>
        </p:blipFill>
        <p:spPr>
          <a:xfrm rot="181648">
            <a:off x="1462971" y="4563277"/>
            <a:ext cx="1381300" cy="1376475"/>
          </a:xfrm>
          <a:prstGeom prst="rect">
            <a:avLst/>
          </a:prstGeom>
        </p:spPr>
      </p:pic>
      <p:pic>
        <p:nvPicPr>
          <p:cNvPr id="29" name="Picture 28" descr="A picture containing drawing&#10;&#10;Description automatically generated">
            <a:extLst>
              <a:ext uri="{FF2B5EF4-FFF2-40B4-BE49-F238E27FC236}">
                <a16:creationId xmlns:a16="http://schemas.microsoft.com/office/drawing/2014/main" id="{82A6D6FF-234B-F747-BE44-CA64B6E96C4D}"/>
              </a:ext>
            </a:extLst>
          </p:cNvPr>
          <p:cNvPicPr>
            <a:picLocks noChangeAspect="1"/>
          </p:cNvPicPr>
          <p:nvPr/>
        </p:nvPicPr>
        <p:blipFill rotWithShape="1">
          <a:blip r:embed="rId3">
            <a:extLst>
              <a:ext uri="{28A0092B-C50C-407E-A947-70E740481C1C}">
                <a14:useLocalDpi xmlns:a14="http://schemas.microsoft.com/office/drawing/2010/main" val="0"/>
              </a:ext>
            </a:extLst>
          </a:blip>
          <a:srcRect l="17461" r="13298" b="8000"/>
          <a:stretch/>
        </p:blipFill>
        <p:spPr>
          <a:xfrm rot="19611980">
            <a:off x="8679788" y="2246428"/>
            <a:ext cx="1550153" cy="1544738"/>
          </a:xfrm>
          <a:prstGeom prst="rect">
            <a:avLst/>
          </a:prstGeom>
        </p:spPr>
      </p:pic>
      <p:pic>
        <p:nvPicPr>
          <p:cNvPr id="30" name="Picture 29" descr="A picture containing drawing&#10;&#10;Description automatically generated">
            <a:extLst>
              <a:ext uri="{FF2B5EF4-FFF2-40B4-BE49-F238E27FC236}">
                <a16:creationId xmlns:a16="http://schemas.microsoft.com/office/drawing/2014/main" id="{9AABB32E-C8C2-3B4C-A272-09C1845B6DC4}"/>
              </a:ext>
            </a:extLst>
          </p:cNvPr>
          <p:cNvPicPr>
            <a:picLocks noChangeAspect="1"/>
          </p:cNvPicPr>
          <p:nvPr/>
        </p:nvPicPr>
        <p:blipFill rotWithShape="1">
          <a:blip r:embed="rId3">
            <a:extLst>
              <a:ext uri="{28A0092B-C50C-407E-A947-70E740481C1C}">
                <a14:useLocalDpi xmlns:a14="http://schemas.microsoft.com/office/drawing/2010/main" val="0"/>
              </a:ext>
            </a:extLst>
          </a:blip>
          <a:srcRect l="17461" r="13298" b="8000"/>
          <a:stretch/>
        </p:blipFill>
        <p:spPr>
          <a:xfrm rot="19611980">
            <a:off x="7883076" y="3609442"/>
            <a:ext cx="1381300" cy="1376475"/>
          </a:xfrm>
          <a:prstGeom prst="rect">
            <a:avLst/>
          </a:prstGeom>
        </p:spPr>
      </p:pic>
      <p:pic>
        <p:nvPicPr>
          <p:cNvPr id="31" name="Picture 30" descr="A picture containing drawing&#10;&#10;Description automatically generated">
            <a:extLst>
              <a:ext uri="{FF2B5EF4-FFF2-40B4-BE49-F238E27FC236}">
                <a16:creationId xmlns:a16="http://schemas.microsoft.com/office/drawing/2014/main" id="{58730792-F1F5-3B4F-8801-48A8A74C2002}"/>
              </a:ext>
            </a:extLst>
          </p:cNvPr>
          <p:cNvPicPr>
            <a:picLocks noChangeAspect="1"/>
          </p:cNvPicPr>
          <p:nvPr/>
        </p:nvPicPr>
        <p:blipFill rotWithShape="1">
          <a:blip r:embed="rId3">
            <a:extLst>
              <a:ext uri="{28A0092B-C50C-407E-A947-70E740481C1C}">
                <a14:useLocalDpi xmlns:a14="http://schemas.microsoft.com/office/drawing/2010/main" val="0"/>
              </a:ext>
            </a:extLst>
          </a:blip>
          <a:srcRect l="17461" r="13298" b="8000"/>
          <a:stretch/>
        </p:blipFill>
        <p:spPr>
          <a:xfrm>
            <a:off x="6597245" y="4540468"/>
            <a:ext cx="1381300" cy="1376475"/>
          </a:xfrm>
          <a:prstGeom prst="rect">
            <a:avLst/>
          </a:prstGeom>
        </p:spPr>
      </p:pic>
      <p:pic>
        <p:nvPicPr>
          <p:cNvPr id="32" name="Picture 31" descr="A picture containing drawing&#10;&#10;Description automatically generated">
            <a:extLst>
              <a:ext uri="{FF2B5EF4-FFF2-40B4-BE49-F238E27FC236}">
                <a16:creationId xmlns:a16="http://schemas.microsoft.com/office/drawing/2014/main" id="{841BF2CF-B210-4848-8AE4-185A88BF5AFE}"/>
              </a:ext>
            </a:extLst>
          </p:cNvPr>
          <p:cNvPicPr>
            <a:picLocks noChangeAspect="1"/>
          </p:cNvPicPr>
          <p:nvPr/>
        </p:nvPicPr>
        <p:blipFill rotWithShape="1">
          <a:blip r:embed="rId3">
            <a:extLst>
              <a:ext uri="{28A0092B-C50C-407E-A947-70E740481C1C}">
                <a14:useLocalDpi xmlns:a14="http://schemas.microsoft.com/office/drawing/2010/main" val="0"/>
              </a:ext>
            </a:extLst>
          </a:blip>
          <a:srcRect l="17461" r="13298" b="8000"/>
          <a:stretch/>
        </p:blipFill>
        <p:spPr>
          <a:xfrm rot="161507">
            <a:off x="-336889" y="2332512"/>
            <a:ext cx="1381300" cy="1376475"/>
          </a:xfrm>
          <a:prstGeom prst="rect">
            <a:avLst/>
          </a:prstGeom>
        </p:spPr>
      </p:pic>
    </p:spTree>
    <p:extLst>
      <p:ext uri="{BB962C8B-B14F-4D97-AF65-F5344CB8AC3E}">
        <p14:creationId xmlns:p14="http://schemas.microsoft.com/office/powerpoint/2010/main" val="45127134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water, outdoor, riding, person&#10;&#10;Description automatically generated">
            <a:extLst>
              <a:ext uri="{FF2B5EF4-FFF2-40B4-BE49-F238E27FC236}">
                <a16:creationId xmlns:a16="http://schemas.microsoft.com/office/drawing/2014/main" id="{84155B7C-5B41-4244-A8EB-A774E1E0546C}"/>
              </a:ext>
            </a:extLst>
          </p:cNvPr>
          <p:cNvPicPr>
            <a:picLocks noChangeAspect="1"/>
          </p:cNvPicPr>
          <p:nvPr/>
        </p:nvPicPr>
        <p:blipFill rotWithShape="1">
          <a:blip r:embed="rId3">
            <a:extLst>
              <a:ext uri="{28A0092B-C50C-407E-A947-70E740481C1C}">
                <a14:useLocalDpi xmlns:a14="http://schemas.microsoft.com/office/drawing/2010/main" val="0"/>
              </a:ext>
            </a:extLst>
          </a:blip>
          <a:srcRect l="12103" t="186" r="9276" b="6851"/>
          <a:stretch/>
        </p:blipFill>
        <p:spPr>
          <a:xfrm>
            <a:off x="-1" y="2285"/>
            <a:ext cx="9144001" cy="6006629"/>
          </a:xfrm>
          <a:prstGeom prst="rect">
            <a:avLst/>
          </a:prstGeom>
        </p:spPr>
      </p:pic>
      <p:sp>
        <p:nvSpPr>
          <p:cNvPr id="2" name="Title 1">
            <a:extLst>
              <a:ext uri="{FF2B5EF4-FFF2-40B4-BE49-F238E27FC236}">
                <a16:creationId xmlns:a16="http://schemas.microsoft.com/office/drawing/2014/main" id="{3A55852C-4A7E-BA41-B8F9-78AC66498F2E}"/>
              </a:ext>
            </a:extLst>
          </p:cNvPr>
          <p:cNvSpPr>
            <a:spLocks noGrp="1"/>
          </p:cNvSpPr>
          <p:nvPr>
            <p:ph type="title"/>
          </p:nvPr>
        </p:nvSpPr>
        <p:spPr>
          <a:xfrm>
            <a:off x="2250619" y="-215754"/>
            <a:ext cx="4098809" cy="1499617"/>
          </a:xfrm>
        </p:spPr>
        <p:txBody>
          <a:bodyPr/>
          <a:lstStyle/>
          <a:p>
            <a:pPr algn="ctr"/>
            <a:r>
              <a:rPr lang="en-US" dirty="0"/>
              <a:t>Collaboration </a:t>
            </a:r>
            <a:br>
              <a:rPr lang="en-US" dirty="0"/>
            </a:br>
            <a:r>
              <a:rPr lang="en-US" sz="1800" dirty="0"/>
              <a:t>TANJA HULST &amp; MANDY DE ROOS</a:t>
            </a:r>
            <a:endParaRPr lang="en-US" dirty="0"/>
          </a:p>
        </p:txBody>
      </p:sp>
      <p:pic>
        <p:nvPicPr>
          <p:cNvPr id="5" name="Picture 4" descr="A close up of a map&#10;&#10;Description automatically generated">
            <a:extLst>
              <a:ext uri="{FF2B5EF4-FFF2-40B4-BE49-F238E27FC236}">
                <a16:creationId xmlns:a16="http://schemas.microsoft.com/office/drawing/2014/main" id="{EB4ADB48-2BBA-EF49-9B13-10D7AC607EF2}"/>
              </a:ext>
            </a:extLst>
          </p:cNvPr>
          <p:cNvPicPr>
            <a:picLocks noChangeAspect="1"/>
          </p:cNvPicPr>
          <p:nvPr/>
        </p:nvPicPr>
        <p:blipFill rotWithShape="1">
          <a:blip r:embed="rId4">
            <a:extLst>
              <a:ext uri="{28A0092B-C50C-407E-A947-70E740481C1C}">
                <a14:useLocalDpi xmlns:a14="http://schemas.microsoft.com/office/drawing/2010/main" val="0"/>
              </a:ext>
            </a:extLst>
          </a:blip>
          <a:srcRect l="404" t="82797" r="939" b="3702"/>
          <a:stretch/>
        </p:blipFill>
        <p:spPr>
          <a:xfrm>
            <a:off x="0" y="6008914"/>
            <a:ext cx="9144000" cy="885373"/>
          </a:xfrm>
          <a:prstGeom prst="rect">
            <a:avLst/>
          </a:prstGeom>
          <a:effectLst>
            <a:outerShdw blurRad="50800" dist="12700" algn="l" rotWithShape="0">
              <a:prstClr val="black">
                <a:alpha val="50000"/>
              </a:prstClr>
            </a:outerShdw>
          </a:effectLst>
        </p:spPr>
      </p:pic>
      <p:sp>
        <p:nvSpPr>
          <p:cNvPr id="4" name="Text Placeholder 3">
            <a:extLst>
              <a:ext uri="{FF2B5EF4-FFF2-40B4-BE49-F238E27FC236}">
                <a16:creationId xmlns:a16="http://schemas.microsoft.com/office/drawing/2014/main" id="{C508019B-FBA3-1441-A146-F9B131A1B8F4}"/>
              </a:ext>
            </a:extLst>
          </p:cNvPr>
          <p:cNvSpPr>
            <a:spLocks noGrp="1"/>
          </p:cNvSpPr>
          <p:nvPr>
            <p:ph type="body" idx="1"/>
          </p:nvPr>
        </p:nvSpPr>
        <p:spPr/>
        <p:txBody>
          <a:bodyPr/>
          <a:lstStyle/>
          <a:p>
            <a:endParaRPr lang="nl-NL"/>
          </a:p>
        </p:txBody>
      </p:sp>
    </p:spTree>
    <p:extLst>
      <p:ext uri="{BB962C8B-B14F-4D97-AF65-F5344CB8AC3E}">
        <p14:creationId xmlns:p14="http://schemas.microsoft.com/office/powerpoint/2010/main" val="2496361240"/>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72C4A-E5DB-0D4C-8E39-2D762DC89087}"/>
              </a:ext>
            </a:extLst>
          </p:cNvPr>
          <p:cNvSpPr>
            <a:spLocks noGrp="1"/>
          </p:cNvSpPr>
          <p:nvPr>
            <p:ph type="title"/>
          </p:nvPr>
        </p:nvSpPr>
        <p:spPr/>
        <p:txBody>
          <a:bodyPr/>
          <a:lstStyle/>
          <a:p>
            <a:r>
              <a:rPr lang="en-US" dirty="0"/>
              <a:t>contributors</a:t>
            </a:r>
          </a:p>
        </p:txBody>
      </p:sp>
      <p:sp>
        <p:nvSpPr>
          <p:cNvPr id="7" name="Text Placeholder 6">
            <a:extLst>
              <a:ext uri="{FF2B5EF4-FFF2-40B4-BE49-F238E27FC236}">
                <a16:creationId xmlns:a16="http://schemas.microsoft.com/office/drawing/2014/main" id="{5CD63665-3C5C-5844-BD73-74049302A7F6}"/>
              </a:ext>
            </a:extLst>
          </p:cNvPr>
          <p:cNvSpPr>
            <a:spLocks noGrp="1"/>
          </p:cNvSpPr>
          <p:nvPr>
            <p:ph type="body" sz="half" idx="1"/>
          </p:nvPr>
        </p:nvSpPr>
        <p:spPr>
          <a:xfrm>
            <a:off x="768095" y="2286000"/>
            <a:ext cx="3964543" cy="3669957"/>
          </a:xfrm>
        </p:spPr>
        <p:txBody>
          <a:bodyPr>
            <a:normAutofit/>
          </a:bodyPr>
          <a:lstStyle/>
          <a:p>
            <a:r>
              <a:rPr lang="en-US" sz="1800" dirty="0"/>
              <a:t>Rabobank</a:t>
            </a:r>
          </a:p>
          <a:p>
            <a:r>
              <a:rPr lang="en-US" sz="1800" dirty="0"/>
              <a:t>MKB Digital Workspace</a:t>
            </a:r>
          </a:p>
          <a:p>
            <a:r>
              <a:rPr lang="en-US" sz="1800" dirty="0"/>
              <a:t>ABN AMRO Bank N.V.</a:t>
            </a:r>
          </a:p>
          <a:p>
            <a:r>
              <a:rPr lang="en-US" sz="1800" dirty="0"/>
              <a:t>PIM Noord – Holland</a:t>
            </a:r>
          </a:p>
          <a:p>
            <a:r>
              <a:rPr lang="en-US" sz="1800" dirty="0" err="1"/>
              <a:t>Innovatiefonds</a:t>
            </a:r>
            <a:r>
              <a:rPr lang="en-US" sz="1800" dirty="0"/>
              <a:t> Province Noord-Holland</a:t>
            </a:r>
          </a:p>
          <a:p>
            <a:r>
              <a:rPr lang="en-US" sz="1800" dirty="0"/>
              <a:t>IXA</a:t>
            </a:r>
          </a:p>
          <a:p>
            <a:r>
              <a:rPr lang="en-US" sz="1800" dirty="0" err="1"/>
              <a:t>HighTech</a:t>
            </a:r>
            <a:r>
              <a:rPr lang="en-US" sz="1800" dirty="0"/>
              <a:t> NL*</a:t>
            </a:r>
          </a:p>
          <a:p>
            <a:r>
              <a:rPr lang="en-US" sz="1800" dirty="0"/>
              <a:t>Deloitte*</a:t>
            </a:r>
          </a:p>
          <a:p>
            <a:r>
              <a:rPr lang="en-US" sz="1800" dirty="0" err="1"/>
              <a:t>Techniek</a:t>
            </a:r>
            <a:r>
              <a:rPr lang="en-US" sz="1800" dirty="0"/>
              <a:t> NL*</a:t>
            </a:r>
          </a:p>
          <a:p>
            <a:endParaRPr lang="en-US" sz="1800" dirty="0"/>
          </a:p>
          <a:p>
            <a:endParaRPr lang="en-US" dirty="0"/>
          </a:p>
        </p:txBody>
      </p:sp>
      <p:sp>
        <p:nvSpPr>
          <p:cNvPr id="8" name="Text Placeholder 6">
            <a:extLst>
              <a:ext uri="{FF2B5EF4-FFF2-40B4-BE49-F238E27FC236}">
                <a16:creationId xmlns:a16="http://schemas.microsoft.com/office/drawing/2014/main" id="{46AA38CA-2484-2841-8EEA-E3DC37007767}"/>
              </a:ext>
            </a:extLst>
          </p:cNvPr>
          <p:cNvSpPr txBox="1">
            <a:spLocks/>
          </p:cNvSpPr>
          <p:nvPr/>
        </p:nvSpPr>
        <p:spPr>
          <a:xfrm>
            <a:off x="5130030" y="2290119"/>
            <a:ext cx="3964543" cy="36699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marL="0" marR="0" indent="0" algn="l" defTabSz="914377" rtl="0" latinLnBrk="0">
              <a:lnSpc>
                <a:spcPct val="90000"/>
              </a:lnSpc>
              <a:spcBef>
                <a:spcPts val="1200"/>
              </a:spcBef>
              <a:spcAft>
                <a:spcPts val="0"/>
              </a:spcAft>
              <a:buClr>
                <a:schemeClr val="accent2"/>
              </a:buClr>
              <a:buSzPct val="100000"/>
              <a:buFont typeface="Arial" panose="020B0604020202020204" pitchFamily="34" charset="0"/>
              <a:buNone/>
              <a:tabLst/>
              <a:defRPr sz="3600" b="0" i="0" u="none" strike="noStrike" cap="none" spc="0" baseline="0">
                <a:ln>
                  <a:noFill/>
                </a:ln>
                <a:solidFill>
                  <a:schemeClr val="tx2">
                    <a:lumMod val="90000"/>
                    <a:lumOff val="10000"/>
                  </a:schemeClr>
                </a:solidFill>
                <a:uFillTx/>
                <a:latin typeface="Calibri Light" panose="020F0302020204030204" pitchFamily="34" charset="0"/>
                <a:ea typeface="Tw Cen MT"/>
                <a:cs typeface="Calibri Light" panose="020F0302020204030204" pitchFamily="34" charset="0"/>
                <a:sym typeface="Tw Cen MT"/>
              </a:defRPr>
            </a:lvl1pPr>
            <a:lvl2pPr marL="128019" marR="0" indent="0" algn="l" defTabSz="914377" rtl="0" latinLnBrk="0">
              <a:lnSpc>
                <a:spcPct val="90000"/>
              </a:lnSpc>
              <a:spcBef>
                <a:spcPts val="1200"/>
              </a:spcBef>
              <a:spcAft>
                <a:spcPts val="0"/>
              </a:spcAft>
              <a:buClr>
                <a:schemeClr val="accent2"/>
              </a:buClr>
              <a:buSzPct val="100000"/>
              <a:buFont typeface="Arial" panose="020B0604020202020204" pitchFamily="34" charset="0"/>
              <a:buNone/>
              <a:tabLst/>
              <a:defRPr sz="3200" b="0" i="0" u="none" strike="noStrike" cap="none" spc="0" baseline="0">
                <a:ln>
                  <a:noFill/>
                </a:ln>
                <a:solidFill>
                  <a:schemeClr val="tx2">
                    <a:lumMod val="90000"/>
                    <a:lumOff val="10000"/>
                  </a:schemeClr>
                </a:solidFill>
                <a:uFillTx/>
                <a:latin typeface="Calibri Light" panose="020F0302020204030204" pitchFamily="34" charset="0"/>
                <a:ea typeface="Tw Cen MT"/>
                <a:cs typeface="Calibri Light" panose="020F0302020204030204" pitchFamily="34" charset="0"/>
                <a:sym typeface="Tw Cen MT"/>
              </a:defRPr>
            </a:lvl2pPr>
            <a:lvl3pPr marL="310899" marR="0" indent="0" algn="l" defTabSz="914377" rtl="0" latinLnBrk="0">
              <a:lnSpc>
                <a:spcPct val="90000"/>
              </a:lnSpc>
              <a:spcBef>
                <a:spcPts val="1200"/>
              </a:spcBef>
              <a:spcAft>
                <a:spcPts val="0"/>
              </a:spcAft>
              <a:buClr>
                <a:schemeClr val="accent2"/>
              </a:buClr>
              <a:buSzPct val="100000"/>
              <a:buFont typeface="Arial" panose="020B0604020202020204" pitchFamily="34" charset="0"/>
              <a:buNone/>
              <a:tabLst/>
              <a:defRPr sz="2800" b="0" i="0" u="none" strike="noStrike" cap="none" spc="0" baseline="0">
                <a:ln>
                  <a:noFill/>
                </a:ln>
                <a:solidFill>
                  <a:schemeClr val="tx2">
                    <a:lumMod val="90000"/>
                    <a:lumOff val="10000"/>
                  </a:schemeClr>
                </a:solidFill>
                <a:uFillTx/>
                <a:latin typeface="Calibri Light" panose="020F0302020204030204" pitchFamily="34" charset="0"/>
                <a:ea typeface="Tw Cen MT"/>
                <a:cs typeface="Calibri Light" panose="020F0302020204030204" pitchFamily="34" charset="0"/>
                <a:sym typeface="Tw Cen MT"/>
              </a:defRPr>
            </a:lvl3pPr>
            <a:lvl4pPr marL="457203" marR="0" indent="0" algn="l" defTabSz="914377" rtl="0" latinLnBrk="0">
              <a:lnSpc>
                <a:spcPct val="90000"/>
              </a:lnSpc>
              <a:spcBef>
                <a:spcPts val="1200"/>
              </a:spcBef>
              <a:spcAft>
                <a:spcPts val="0"/>
              </a:spcAft>
              <a:buClr>
                <a:schemeClr val="accent2"/>
              </a:buClr>
              <a:buSzPct val="100000"/>
              <a:buFont typeface="Arial" panose="020B0604020202020204" pitchFamily="34" charset="0"/>
              <a:buNone/>
              <a:tabLst/>
              <a:defRPr sz="2800" b="0" i="0" u="none" strike="noStrike" cap="none" spc="0" baseline="0">
                <a:ln>
                  <a:noFill/>
                </a:ln>
                <a:solidFill>
                  <a:schemeClr val="tx2">
                    <a:lumMod val="90000"/>
                    <a:lumOff val="10000"/>
                  </a:schemeClr>
                </a:solidFill>
                <a:uFillTx/>
                <a:latin typeface="Calibri Light" panose="020F0302020204030204" pitchFamily="34" charset="0"/>
                <a:ea typeface="Tw Cen MT"/>
                <a:cs typeface="Calibri Light" panose="020F0302020204030204" pitchFamily="34" charset="0"/>
                <a:sym typeface="Tw Cen MT"/>
              </a:defRPr>
            </a:lvl4pPr>
            <a:lvl5pPr marL="640083" marR="0" indent="0" algn="l" defTabSz="914377" rtl="0" latinLnBrk="0">
              <a:lnSpc>
                <a:spcPct val="90000"/>
              </a:lnSpc>
              <a:spcBef>
                <a:spcPts val="1200"/>
              </a:spcBef>
              <a:spcAft>
                <a:spcPts val="0"/>
              </a:spcAft>
              <a:buClr>
                <a:schemeClr val="accent2"/>
              </a:buClr>
              <a:buSzPct val="100000"/>
              <a:buFont typeface="Arial" panose="020B0604020202020204" pitchFamily="34" charset="0"/>
              <a:buNone/>
              <a:tabLst/>
              <a:defRPr sz="2800" b="0" i="0" u="none" strike="noStrike" cap="none" spc="0" baseline="0">
                <a:ln>
                  <a:noFill/>
                </a:ln>
                <a:solidFill>
                  <a:schemeClr val="tx2">
                    <a:lumMod val="90000"/>
                    <a:lumOff val="10000"/>
                  </a:schemeClr>
                </a:solidFill>
                <a:uFillTx/>
                <a:latin typeface="Calibri Light" panose="020F0302020204030204" pitchFamily="34" charset="0"/>
                <a:ea typeface="Tw Cen MT"/>
                <a:cs typeface="Calibri Light" panose="020F0302020204030204" pitchFamily="34" charset="0"/>
                <a:sym typeface="Tw Cen MT"/>
              </a:defRPr>
            </a:lvl5pPr>
            <a:lvl6pPr marL="1005838" marR="0" indent="-228595" algn="l" defTabSz="914377" rtl="0" latinLnBrk="0">
              <a:lnSpc>
                <a:spcPct val="90000"/>
              </a:lnSpc>
              <a:spcBef>
                <a:spcPts val="1200"/>
              </a:spcBef>
              <a:spcAft>
                <a:spcPts val="0"/>
              </a:spcAft>
              <a:buClr>
                <a:schemeClr val="accent2"/>
              </a:buClr>
              <a:buSzPct val="100000"/>
              <a:buFont typeface="Tw Cen MT"/>
              <a:buChar char=""/>
              <a:tabLst/>
              <a:defRPr sz="2000" b="0" i="0" u="none" strike="noStrike" cap="none" spc="0" baseline="0">
                <a:ln>
                  <a:noFill/>
                </a:ln>
                <a:solidFill>
                  <a:srgbClr val="000000"/>
                </a:solidFill>
                <a:uFillTx/>
                <a:latin typeface="Tw Cen MT"/>
                <a:ea typeface="Tw Cen MT"/>
                <a:cs typeface="Tw Cen MT"/>
                <a:sym typeface="Tw Cen MT"/>
              </a:defRPr>
            </a:lvl6pPr>
            <a:lvl7pPr marL="1152141" marR="0" indent="-228595" algn="l" defTabSz="914377" rtl="0" latinLnBrk="0">
              <a:lnSpc>
                <a:spcPct val="90000"/>
              </a:lnSpc>
              <a:spcBef>
                <a:spcPts val="1200"/>
              </a:spcBef>
              <a:spcAft>
                <a:spcPts val="0"/>
              </a:spcAft>
              <a:buClr>
                <a:schemeClr val="accent2"/>
              </a:buClr>
              <a:buSzPct val="100000"/>
              <a:buFont typeface="Tw Cen MT"/>
              <a:buChar char=""/>
              <a:tabLst/>
              <a:defRPr sz="2000" b="0" i="0" u="none" strike="noStrike" cap="none" spc="0" baseline="0">
                <a:ln>
                  <a:noFill/>
                </a:ln>
                <a:solidFill>
                  <a:srgbClr val="000000"/>
                </a:solidFill>
                <a:uFillTx/>
                <a:latin typeface="Tw Cen MT"/>
                <a:ea typeface="Tw Cen MT"/>
                <a:cs typeface="Tw Cen MT"/>
                <a:sym typeface="Tw Cen MT"/>
              </a:defRPr>
            </a:lvl7pPr>
            <a:lvl8pPr marL="1307590" marR="0" indent="-228595" algn="l" defTabSz="914377" rtl="0" latinLnBrk="0">
              <a:lnSpc>
                <a:spcPct val="90000"/>
              </a:lnSpc>
              <a:spcBef>
                <a:spcPts val="1200"/>
              </a:spcBef>
              <a:spcAft>
                <a:spcPts val="0"/>
              </a:spcAft>
              <a:buClr>
                <a:schemeClr val="accent2"/>
              </a:buClr>
              <a:buSzPct val="100000"/>
              <a:buFont typeface="Tw Cen MT"/>
              <a:buChar char=""/>
              <a:tabLst/>
              <a:defRPr sz="2000" b="0" i="0" u="none" strike="noStrike" cap="none" spc="0" baseline="0">
                <a:ln>
                  <a:noFill/>
                </a:ln>
                <a:solidFill>
                  <a:srgbClr val="000000"/>
                </a:solidFill>
                <a:uFillTx/>
                <a:latin typeface="Tw Cen MT"/>
                <a:ea typeface="Tw Cen MT"/>
                <a:cs typeface="Tw Cen MT"/>
                <a:sym typeface="Tw Cen MT"/>
              </a:defRPr>
            </a:lvl8pPr>
            <a:lvl9pPr marL="1453894" marR="0" indent="-228595" algn="l" defTabSz="914377" rtl="0" latinLnBrk="0">
              <a:lnSpc>
                <a:spcPct val="90000"/>
              </a:lnSpc>
              <a:spcBef>
                <a:spcPts val="1200"/>
              </a:spcBef>
              <a:spcAft>
                <a:spcPts val="0"/>
              </a:spcAft>
              <a:buClr>
                <a:schemeClr val="accent2"/>
              </a:buClr>
              <a:buSzPct val="100000"/>
              <a:buFont typeface="Tw Cen MT"/>
              <a:buChar char=""/>
              <a:tabLst/>
              <a:defRPr sz="2000" b="0" i="0" u="none" strike="noStrike" cap="none" spc="0" baseline="0">
                <a:ln>
                  <a:noFill/>
                </a:ln>
                <a:solidFill>
                  <a:srgbClr val="000000"/>
                </a:solidFill>
                <a:uFillTx/>
                <a:latin typeface="Tw Cen MT"/>
                <a:ea typeface="Tw Cen MT"/>
                <a:cs typeface="Tw Cen MT"/>
                <a:sym typeface="Tw Cen MT"/>
              </a:defRPr>
            </a:lvl9pPr>
          </a:lstStyle>
          <a:p>
            <a:pPr hangingPunct="1"/>
            <a:endParaRPr lang="en-US" sz="1800" dirty="0"/>
          </a:p>
          <a:p>
            <a:pPr hangingPunct="1"/>
            <a:endParaRPr lang="en-US" sz="1800" dirty="0"/>
          </a:p>
          <a:p>
            <a:pPr hangingPunct="1"/>
            <a:endParaRPr lang="en-US" sz="1800" dirty="0"/>
          </a:p>
          <a:p>
            <a:pPr hangingPunct="1"/>
            <a:endParaRPr lang="en-US" dirty="0"/>
          </a:p>
        </p:txBody>
      </p:sp>
    </p:spTree>
    <p:extLst>
      <p:ext uri="{BB962C8B-B14F-4D97-AF65-F5344CB8AC3E}">
        <p14:creationId xmlns:p14="http://schemas.microsoft.com/office/powerpoint/2010/main" val="2410385278"/>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AB786-C8F6-5648-9A04-EE15882A5A16}"/>
              </a:ext>
            </a:extLst>
          </p:cNvPr>
          <p:cNvSpPr>
            <a:spLocks noGrp="1"/>
          </p:cNvSpPr>
          <p:nvPr>
            <p:ph type="title"/>
          </p:nvPr>
        </p:nvSpPr>
        <p:spPr/>
        <p:txBody>
          <a:bodyPr/>
          <a:lstStyle/>
          <a:p>
            <a:r>
              <a:rPr lang="en-US" dirty="0"/>
              <a:t>Collaborate </a:t>
            </a:r>
            <a:br>
              <a:rPr lang="en-US" dirty="0"/>
            </a:br>
            <a:r>
              <a:rPr lang="en-US" sz="2400" dirty="0"/>
              <a:t>during </a:t>
            </a:r>
            <a:r>
              <a:rPr lang="en-US" sz="2400" dirty="0" err="1"/>
              <a:t>covid</a:t>
            </a:r>
            <a:endParaRPr lang="en-US" dirty="0"/>
          </a:p>
        </p:txBody>
      </p:sp>
      <p:sp>
        <p:nvSpPr>
          <p:cNvPr id="3" name="Text Placeholder 2">
            <a:extLst>
              <a:ext uri="{FF2B5EF4-FFF2-40B4-BE49-F238E27FC236}">
                <a16:creationId xmlns:a16="http://schemas.microsoft.com/office/drawing/2014/main" id="{75625601-A12D-674F-B8CA-DCB91F1FD19A}"/>
              </a:ext>
            </a:extLst>
          </p:cNvPr>
          <p:cNvSpPr>
            <a:spLocks noGrp="1"/>
          </p:cNvSpPr>
          <p:nvPr>
            <p:ph type="body" sz="half" idx="1"/>
          </p:nvPr>
        </p:nvSpPr>
        <p:spPr>
          <a:xfrm>
            <a:off x="768095" y="3058668"/>
            <a:ext cx="7290056" cy="2923032"/>
          </a:xfrm>
        </p:spPr>
        <p:txBody>
          <a:bodyPr>
            <a:normAutofit/>
          </a:bodyPr>
          <a:lstStyle/>
          <a:p>
            <a:pPr>
              <a:spcBef>
                <a:spcPts val="0"/>
              </a:spcBef>
            </a:pPr>
            <a:r>
              <a:rPr lang="en-US" sz="2800" dirty="0"/>
              <a:t>Non-</a:t>
            </a:r>
            <a:r>
              <a:rPr lang="en-US" sz="2800" dirty="0" err="1"/>
              <a:t>excistence</a:t>
            </a:r>
            <a:r>
              <a:rPr lang="en-US" sz="2800" dirty="0"/>
              <a:t> of the physical workplace</a:t>
            </a:r>
          </a:p>
          <a:p>
            <a:pPr>
              <a:spcBef>
                <a:spcPts val="0"/>
              </a:spcBef>
            </a:pPr>
            <a:r>
              <a:rPr lang="en-US" sz="2800" dirty="0"/>
              <a:t>Less focus on the inside world</a:t>
            </a:r>
          </a:p>
          <a:p>
            <a:pPr>
              <a:spcBef>
                <a:spcPts val="0"/>
              </a:spcBef>
            </a:pPr>
            <a:r>
              <a:rPr lang="en-US" sz="2800" dirty="0"/>
              <a:t>No distance to the outside world</a:t>
            </a:r>
          </a:p>
          <a:p>
            <a:pPr>
              <a:spcBef>
                <a:spcPts val="0"/>
              </a:spcBef>
            </a:pPr>
            <a:r>
              <a:rPr lang="en-US" sz="2800" dirty="0"/>
              <a:t>Urgent necessity to innovate for SME’s</a:t>
            </a:r>
          </a:p>
          <a:p>
            <a:pPr>
              <a:spcBef>
                <a:spcPts val="0"/>
              </a:spcBef>
            </a:pPr>
            <a:r>
              <a:rPr lang="en-US" sz="2800" dirty="0"/>
              <a:t> </a:t>
            </a:r>
          </a:p>
          <a:p>
            <a:pPr>
              <a:spcBef>
                <a:spcPts val="0"/>
              </a:spcBef>
            </a:pPr>
            <a:r>
              <a:rPr lang="en-US" sz="2800" dirty="0"/>
              <a:t>A crisis is a chance to do things differently</a:t>
            </a:r>
          </a:p>
          <a:p>
            <a:pPr>
              <a:spcBef>
                <a:spcPts val="0"/>
              </a:spcBef>
            </a:pPr>
            <a:r>
              <a:rPr lang="en-US" sz="2800" dirty="0"/>
              <a:t>A crisis accelerates innovation</a:t>
            </a:r>
          </a:p>
        </p:txBody>
      </p:sp>
    </p:spTree>
    <p:extLst>
      <p:ext uri="{BB962C8B-B14F-4D97-AF65-F5344CB8AC3E}">
        <p14:creationId xmlns:p14="http://schemas.microsoft.com/office/powerpoint/2010/main" val="247881862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AFB77-A778-084A-B6A0-206E7C3E4F5C}"/>
              </a:ext>
            </a:extLst>
          </p:cNvPr>
          <p:cNvSpPr>
            <a:spLocks noGrp="1"/>
          </p:cNvSpPr>
          <p:nvPr>
            <p:ph type="title"/>
          </p:nvPr>
        </p:nvSpPr>
        <p:spPr>
          <a:xfrm>
            <a:off x="768095" y="585217"/>
            <a:ext cx="7290056" cy="1156498"/>
          </a:xfrm>
        </p:spPr>
        <p:txBody>
          <a:bodyPr>
            <a:normAutofit/>
          </a:bodyPr>
          <a:lstStyle/>
          <a:p>
            <a:r>
              <a:rPr lang="en-US" dirty="0"/>
              <a:t>Ecosystem</a:t>
            </a:r>
            <a:br>
              <a:rPr lang="en-US" dirty="0"/>
            </a:br>
            <a:r>
              <a:rPr lang="en-US" sz="2400" dirty="0"/>
              <a:t>connect people &amp; knowledge</a:t>
            </a:r>
            <a:endParaRPr lang="en-US" dirty="0"/>
          </a:p>
        </p:txBody>
      </p:sp>
      <p:sp>
        <p:nvSpPr>
          <p:cNvPr id="3" name="Text Placeholder 2">
            <a:extLst>
              <a:ext uri="{FF2B5EF4-FFF2-40B4-BE49-F238E27FC236}">
                <a16:creationId xmlns:a16="http://schemas.microsoft.com/office/drawing/2014/main" id="{37C1D048-A561-AD42-B026-D152F64A3793}"/>
              </a:ext>
            </a:extLst>
          </p:cNvPr>
          <p:cNvSpPr>
            <a:spLocks noGrp="1"/>
          </p:cNvSpPr>
          <p:nvPr>
            <p:ph type="body" sz="half" idx="1"/>
          </p:nvPr>
        </p:nvSpPr>
        <p:spPr>
          <a:xfrm>
            <a:off x="768095" y="4005943"/>
            <a:ext cx="7290056" cy="2303416"/>
          </a:xfrm>
        </p:spPr>
        <p:txBody>
          <a:bodyPr>
            <a:normAutofit lnSpcReduction="10000"/>
          </a:bodyPr>
          <a:lstStyle/>
          <a:p>
            <a:r>
              <a:rPr lang="en-GB" dirty="0"/>
              <a:t>a system, or a group of interconnected elements, formed by the interaction of a community of organisms with their environment. </a:t>
            </a:r>
            <a:br>
              <a:rPr lang="en-US" dirty="0"/>
            </a:br>
            <a:endParaRPr lang="en-US" dirty="0"/>
          </a:p>
        </p:txBody>
      </p:sp>
    </p:spTree>
    <p:extLst>
      <p:ext uri="{BB962C8B-B14F-4D97-AF65-F5344CB8AC3E}">
        <p14:creationId xmlns:p14="http://schemas.microsoft.com/office/powerpoint/2010/main" val="82031678"/>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FE1BA-1C1B-B246-B3ED-DFFF7BFA653E}"/>
              </a:ext>
            </a:extLst>
          </p:cNvPr>
          <p:cNvSpPr>
            <a:spLocks noGrp="1"/>
          </p:cNvSpPr>
          <p:nvPr>
            <p:ph type="title"/>
          </p:nvPr>
        </p:nvSpPr>
        <p:spPr/>
        <p:txBody>
          <a:bodyPr/>
          <a:lstStyle/>
          <a:p>
            <a:r>
              <a:rPr lang="en-US" dirty="0"/>
              <a:t>communication</a:t>
            </a:r>
            <a:br>
              <a:rPr lang="en-US" dirty="0"/>
            </a:br>
            <a:r>
              <a:rPr lang="en-US" sz="2400" dirty="0"/>
              <a:t>engage others</a:t>
            </a:r>
            <a:endParaRPr lang="en-US" dirty="0"/>
          </a:p>
        </p:txBody>
      </p:sp>
      <p:sp>
        <p:nvSpPr>
          <p:cNvPr id="3" name="Text Placeholder 2">
            <a:extLst>
              <a:ext uri="{FF2B5EF4-FFF2-40B4-BE49-F238E27FC236}">
                <a16:creationId xmlns:a16="http://schemas.microsoft.com/office/drawing/2014/main" id="{E83FCFCC-61A5-B343-AA5D-B9873C19AECA}"/>
              </a:ext>
            </a:extLst>
          </p:cNvPr>
          <p:cNvSpPr>
            <a:spLocks noGrp="1"/>
          </p:cNvSpPr>
          <p:nvPr>
            <p:ph type="body" sz="half" idx="1"/>
          </p:nvPr>
        </p:nvSpPr>
        <p:spPr>
          <a:xfrm>
            <a:off x="768095" y="4773168"/>
            <a:ext cx="7290056" cy="1193291"/>
          </a:xfrm>
        </p:spPr>
        <p:txBody>
          <a:bodyPr>
            <a:normAutofit/>
          </a:bodyPr>
          <a:lstStyle/>
          <a:p>
            <a:pPr>
              <a:spcBef>
                <a:spcPts val="0"/>
              </a:spcBef>
            </a:pPr>
            <a:r>
              <a:rPr lang="en-GB" sz="2800" dirty="0"/>
              <a:t>Talk about the future as if it is here</a:t>
            </a:r>
          </a:p>
          <a:p>
            <a:pPr>
              <a:spcBef>
                <a:spcPts val="0"/>
              </a:spcBef>
            </a:pPr>
            <a:r>
              <a:rPr lang="en-GB" sz="2800" dirty="0"/>
              <a:t>Visualisations to engage partners</a:t>
            </a:r>
            <a:endParaRPr lang="en-US" sz="2800" dirty="0"/>
          </a:p>
        </p:txBody>
      </p:sp>
      <p:pic>
        <p:nvPicPr>
          <p:cNvPr id="8" name="Picture 7" descr="A picture containing clock&#10;&#10;Description automatically generated">
            <a:extLst>
              <a:ext uri="{FF2B5EF4-FFF2-40B4-BE49-F238E27FC236}">
                <a16:creationId xmlns:a16="http://schemas.microsoft.com/office/drawing/2014/main" id="{AA24D821-CC43-6C41-89E0-6DBD8E2158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 y="2336800"/>
            <a:ext cx="3289300" cy="2466975"/>
          </a:xfrm>
          <a:prstGeom prst="rect">
            <a:avLst/>
          </a:prstGeom>
        </p:spPr>
      </p:pic>
    </p:spTree>
    <p:extLst>
      <p:ext uri="{BB962C8B-B14F-4D97-AF65-F5344CB8AC3E}">
        <p14:creationId xmlns:p14="http://schemas.microsoft.com/office/powerpoint/2010/main" val="1951723798"/>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DF2AB-5257-3F49-998C-C11040CD4AA9}"/>
              </a:ext>
            </a:extLst>
          </p:cNvPr>
          <p:cNvSpPr>
            <a:spLocks noGrp="1"/>
          </p:cNvSpPr>
          <p:nvPr>
            <p:ph type="title"/>
          </p:nvPr>
        </p:nvSpPr>
        <p:spPr/>
        <p:txBody>
          <a:bodyPr>
            <a:normAutofit/>
          </a:bodyPr>
          <a:lstStyle/>
          <a:p>
            <a:r>
              <a:rPr lang="en-US" dirty="0" err="1"/>
              <a:t>Sonarski</a:t>
            </a:r>
            <a:r>
              <a:rPr lang="en-US" dirty="0"/>
              <a:t> case</a:t>
            </a:r>
            <a:br>
              <a:rPr lang="en-US" dirty="0"/>
            </a:br>
            <a:r>
              <a:rPr lang="en-US" sz="2400" dirty="0"/>
              <a:t>accelerated through collaboration</a:t>
            </a:r>
          </a:p>
        </p:txBody>
      </p:sp>
      <p:sp>
        <p:nvSpPr>
          <p:cNvPr id="3" name="Text Placeholder 2">
            <a:extLst>
              <a:ext uri="{FF2B5EF4-FFF2-40B4-BE49-F238E27FC236}">
                <a16:creationId xmlns:a16="http://schemas.microsoft.com/office/drawing/2014/main" id="{2891E5CF-0D77-0E45-A492-B1CA4BC4753A}"/>
              </a:ext>
            </a:extLst>
          </p:cNvPr>
          <p:cNvSpPr>
            <a:spLocks noGrp="1"/>
          </p:cNvSpPr>
          <p:nvPr>
            <p:ph type="body" sz="half" idx="1"/>
          </p:nvPr>
        </p:nvSpPr>
        <p:spPr>
          <a:xfrm>
            <a:off x="768095" y="2362200"/>
            <a:ext cx="7290056" cy="3619500"/>
          </a:xfrm>
        </p:spPr>
        <p:txBody>
          <a:bodyPr>
            <a:normAutofit lnSpcReduction="10000"/>
          </a:bodyPr>
          <a:lstStyle/>
          <a:p>
            <a:r>
              <a:rPr lang="en-GB" sz="2800" i="1" dirty="0"/>
              <a:t>lidar technology for scanning environments and point cloud technology</a:t>
            </a:r>
          </a:p>
          <a:p>
            <a:endParaRPr lang="en-GB" sz="2800" i="1" dirty="0"/>
          </a:p>
          <a:p>
            <a:endParaRPr lang="en-GB" sz="2800" i="1" dirty="0"/>
          </a:p>
          <a:p>
            <a:pPr marL="457200" indent="-457200">
              <a:spcBef>
                <a:spcPts val="0"/>
              </a:spcBef>
              <a:buFont typeface="Arial" panose="020B0604020202020204" pitchFamily="34" charset="0"/>
              <a:buChar char="•"/>
            </a:pPr>
            <a:r>
              <a:rPr lang="en-GB" sz="2800" dirty="0"/>
              <a:t>Scoping challenges</a:t>
            </a:r>
          </a:p>
          <a:p>
            <a:pPr marL="457200" indent="-457200">
              <a:spcBef>
                <a:spcPts val="0"/>
              </a:spcBef>
              <a:buFont typeface="Arial" panose="020B0604020202020204" pitchFamily="34" charset="0"/>
              <a:buChar char="•"/>
            </a:pPr>
            <a:r>
              <a:rPr lang="en-GB" sz="2800" dirty="0"/>
              <a:t>Network introductions</a:t>
            </a:r>
          </a:p>
          <a:p>
            <a:pPr marL="457200" indent="-457200">
              <a:spcBef>
                <a:spcPts val="0"/>
              </a:spcBef>
              <a:buFont typeface="Arial" panose="020B0604020202020204" pitchFamily="34" charset="0"/>
              <a:buChar char="•"/>
            </a:pPr>
            <a:r>
              <a:rPr lang="en-GB" sz="2800" dirty="0"/>
              <a:t>Providing research capacity</a:t>
            </a:r>
          </a:p>
          <a:p>
            <a:pPr marL="457200" indent="-457200">
              <a:spcBef>
                <a:spcPts val="0"/>
              </a:spcBef>
              <a:buFont typeface="Arial" panose="020B0604020202020204" pitchFamily="34" charset="0"/>
              <a:buChar char="•"/>
            </a:pPr>
            <a:r>
              <a:rPr lang="en-GB" sz="2800" dirty="0"/>
              <a:t>Student’s fresh perspective</a:t>
            </a:r>
          </a:p>
          <a:p>
            <a:pPr marL="457200" indent="-457200">
              <a:spcBef>
                <a:spcPts val="0"/>
              </a:spcBef>
              <a:buFont typeface="Arial" panose="020B0604020202020204" pitchFamily="34" charset="0"/>
              <a:buChar char="•"/>
            </a:pPr>
            <a:r>
              <a:rPr lang="en-GB" sz="2800" dirty="0"/>
              <a:t>Accelerating innovation</a:t>
            </a:r>
          </a:p>
        </p:txBody>
      </p:sp>
    </p:spTree>
    <p:extLst>
      <p:ext uri="{BB962C8B-B14F-4D97-AF65-F5344CB8AC3E}">
        <p14:creationId xmlns:p14="http://schemas.microsoft.com/office/powerpoint/2010/main" val="2035297452"/>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8EE65-3958-3C4F-8C6C-B358AA6872BD}"/>
              </a:ext>
            </a:extLst>
          </p:cNvPr>
          <p:cNvSpPr>
            <a:spLocks noGrp="1"/>
          </p:cNvSpPr>
          <p:nvPr>
            <p:ph type="title"/>
          </p:nvPr>
        </p:nvSpPr>
        <p:spPr/>
        <p:txBody>
          <a:bodyPr>
            <a:normAutofit/>
          </a:bodyPr>
          <a:lstStyle/>
          <a:p>
            <a:r>
              <a:rPr lang="en-US" dirty="0"/>
              <a:t>Internal focus</a:t>
            </a:r>
            <a:br>
              <a:rPr lang="en-US" dirty="0"/>
            </a:br>
            <a:r>
              <a:rPr lang="en-US" sz="2400" dirty="0"/>
              <a:t>working with the outside world</a:t>
            </a:r>
            <a:endParaRPr lang="en-US" dirty="0"/>
          </a:p>
        </p:txBody>
      </p:sp>
      <p:pic>
        <p:nvPicPr>
          <p:cNvPr id="4" name="Picture 3" descr="A close up of a map&#10;&#10;Description automatically generated">
            <a:extLst>
              <a:ext uri="{FF2B5EF4-FFF2-40B4-BE49-F238E27FC236}">
                <a16:creationId xmlns:a16="http://schemas.microsoft.com/office/drawing/2014/main" id="{7413E567-4B29-9047-BE46-8A6839E6C8D5}"/>
              </a:ext>
            </a:extLst>
          </p:cNvPr>
          <p:cNvPicPr>
            <a:picLocks noChangeAspect="1"/>
          </p:cNvPicPr>
          <p:nvPr/>
        </p:nvPicPr>
        <p:blipFill rotWithShape="1">
          <a:blip r:embed="rId2">
            <a:extLst>
              <a:ext uri="{28A0092B-C50C-407E-A947-70E740481C1C}">
                <a14:useLocalDpi xmlns:a14="http://schemas.microsoft.com/office/drawing/2010/main" val="0"/>
              </a:ext>
            </a:extLst>
          </a:blip>
          <a:srcRect t="15001" b="15740"/>
          <a:stretch/>
        </p:blipFill>
        <p:spPr>
          <a:xfrm>
            <a:off x="1016000" y="2379592"/>
            <a:ext cx="6616700" cy="3437008"/>
          </a:xfrm>
          <a:prstGeom prst="rect">
            <a:avLst/>
          </a:prstGeom>
        </p:spPr>
      </p:pic>
    </p:spTree>
    <p:extLst>
      <p:ext uri="{BB962C8B-B14F-4D97-AF65-F5344CB8AC3E}">
        <p14:creationId xmlns:p14="http://schemas.microsoft.com/office/powerpoint/2010/main" val="599637596"/>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502F5-4A04-6549-A904-5DAB4D6A2338}"/>
              </a:ext>
            </a:extLst>
          </p:cNvPr>
          <p:cNvSpPr>
            <a:spLocks noGrp="1"/>
          </p:cNvSpPr>
          <p:nvPr>
            <p:ph type="title"/>
          </p:nvPr>
        </p:nvSpPr>
        <p:spPr/>
        <p:txBody>
          <a:bodyPr/>
          <a:lstStyle/>
          <a:p>
            <a:r>
              <a:rPr lang="en-US" dirty="0"/>
              <a:t>Building a network</a:t>
            </a:r>
            <a:br>
              <a:rPr lang="en-US" dirty="0"/>
            </a:br>
            <a:r>
              <a:rPr lang="en-US" sz="2400" dirty="0"/>
              <a:t>working together on themes</a:t>
            </a:r>
            <a:endParaRPr lang="en-US" dirty="0"/>
          </a:p>
        </p:txBody>
      </p:sp>
      <p:pic>
        <p:nvPicPr>
          <p:cNvPr id="4" name="Picture 3" descr="A picture containing game&#10;&#10;Description automatically generated">
            <a:extLst>
              <a:ext uri="{FF2B5EF4-FFF2-40B4-BE49-F238E27FC236}">
                <a16:creationId xmlns:a16="http://schemas.microsoft.com/office/drawing/2014/main" id="{05BEEB4F-7A2D-A042-8F9E-91264D523AA3}"/>
              </a:ext>
            </a:extLst>
          </p:cNvPr>
          <p:cNvPicPr>
            <a:picLocks noChangeAspect="1"/>
          </p:cNvPicPr>
          <p:nvPr/>
        </p:nvPicPr>
        <p:blipFill rotWithShape="1">
          <a:blip r:embed="rId2">
            <a:extLst>
              <a:ext uri="{28A0092B-C50C-407E-A947-70E740481C1C}">
                <a14:useLocalDpi xmlns:a14="http://schemas.microsoft.com/office/drawing/2010/main" val="0"/>
              </a:ext>
            </a:extLst>
          </a:blip>
          <a:srcRect t="8534" b="2592"/>
          <a:stretch/>
        </p:blipFill>
        <p:spPr>
          <a:xfrm>
            <a:off x="1663700" y="2378766"/>
            <a:ext cx="5397500" cy="3597734"/>
          </a:xfrm>
          <a:prstGeom prst="rect">
            <a:avLst/>
          </a:prstGeom>
        </p:spPr>
      </p:pic>
    </p:spTree>
    <p:extLst>
      <p:ext uri="{BB962C8B-B14F-4D97-AF65-F5344CB8AC3E}">
        <p14:creationId xmlns:p14="http://schemas.microsoft.com/office/powerpoint/2010/main" val="1601657229"/>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502F5-4A04-6549-A904-5DAB4D6A2338}"/>
              </a:ext>
            </a:extLst>
          </p:cNvPr>
          <p:cNvSpPr>
            <a:spLocks noGrp="1"/>
          </p:cNvSpPr>
          <p:nvPr>
            <p:ph type="title"/>
          </p:nvPr>
        </p:nvSpPr>
        <p:spPr/>
        <p:txBody>
          <a:bodyPr>
            <a:normAutofit/>
          </a:bodyPr>
          <a:lstStyle/>
          <a:p>
            <a:r>
              <a:rPr lang="en-US" dirty="0"/>
              <a:t>Outside-In</a:t>
            </a:r>
            <a:br>
              <a:rPr lang="en-US" dirty="0"/>
            </a:br>
            <a:r>
              <a:rPr lang="en-US" sz="2700" dirty="0"/>
              <a:t>collaborative innovation-ecosystem</a:t>
            </a:r>
          </a:p>
        </p:txBody>
      </p:sp>
      <p:pic>
        <p:nvPicPr>
          <p:cNvPr id="4" name="Picture 3" descr="A close up of text on a white background&#10;&#10;Description automatically generated">
            <a:extLst>
              <a:ext uri="{FF2B5EF4-FFF2-40B4-BE49-F238E27FC236}">
                <a16:creationId xmlns:a16="http://schemas.microsoft.com/office/drawing/2014/main" id="{6AA2922B-7176-7645-BD66-E896CF42FB69}"/>
              </a:ext>
            </a:extLst>
          </p:cNvPr>
          <p:cNvPicPr>
            <a:picLocks noChangeAspect="1"/>
          </p:cNvPicPr>
          <p:nvPr/>
        </p:nvPicPr>
        <p:blipFill rotWithShape="1">
          <a:blip r:embed="rId3">
            <a:extLst>
              <a:ext uri="{28A0092B-C50C-407E-A947-70E740481C1C}">
                <a14:useLocalDpi xmlns:a14="http://schemas.microsoft.com/office/drawing/2010/main" val="0"/>
              </a:ext>
            </a:extLst>
          </a:blip>
          <a:srcRect t="8534" b="4814"/>
          <a:stretch/>
        </p:blipFill>
        <p:spPr>
          <a:xfrm>
            <a:off x="1645315" y="2423368"/>
            <a:ext cx="5415885" cy="3519723"/>
          </a:xfrm>
          <a:prstGeom prst="rect">
            <a:avLst/>
          </a:prstGeom>
        </p:spPr>
      </p:pic>
    </p:spTree>
    <p:extLst>
      <p:ext uri="{BB962C8B-B14F-4D97-AF65-F5344CB8AC3E}">
        <p14:creationId xmlns:p14="http://schemas.microsoft.com/office/powerpoint/2010/main" val="3807554267"/>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980D4-0F9A-B84B-9715-D640EBDC4327}"/>
              </a:ext>
            </a:extLst>
          </p:cNvPr>
          <p:cNvSpPr>
            <a:spLocks noGrp="1"/>
          </p:cNvSpPr>
          <p:nvPr>
            <p:ph type="title"/>
          </p:nvPr>
        </p:nvSpPr>
        <p:spPr/>
        <p:txBody>
          <a:bodyPr>
            <a:normAutofit/>
          </a:bodyPr>
          <a:lstStyle/>
          <a:p>
            <a:r>
              <a:rPr lang="en-GB" dirty="0">
                <a:sym typeface="Calibri"/>
              </a:rPr>
              <a:t>Innovation-ecosystem</a:t>
            </a:r>
            <a:br>
              <a:rPr lang="en-GB" dirty="0">
                <a:sym typeface="Calibri"/>
              </a:rPr>
            </a:br>
            <a:r>
              <a:rPr lang="en-GB" sz="2400" dirty="0">
                <a:sym typeface="Calibri"/>
              </a:rPr>
              <a:t>innovating with SME’s &amp; government</a:t>
            </a:r>
            <a:endParaRPr lang="en-US" dirty="0"/>
          </a:p>
        </p:txBody>
      </p:sp>
      <p:sp>
        <p:nvSpPr>
          <p:cNvPr id="3" name="Text Placeholder 2">
            <a:extLst>
              <a:ext uri="{FF2B5EF4-FFF2-40B4-BE49-F238E27FC236}">
                <a16:creationId xmlns:a16="http://schemas.microsoft.com/office/drawing/2014/main" id="{2B36C1D4-A380-A040-89DF-620B1C826694}"/>
              </a:ext>
            </a:extLst>
          </p:cNvPr>
          <p:cNvSpPr>
            <a:spLocks noGrp="1"/>
          </p:cNvSpPr>
          <p:nvPr>
            <p:ph type="body" sz="half" idx="1"/>
          </p:nvPr>
        </p:nvSpPr>
        <p:spPr>
          <a:xfrm>
            <a:off x="768094" y="2819400"/>
            <a:ext cx="8210805" cy="3189514"/>
          </a:xfrm>
        </p:spPr>
        <p:txBody>
          <a:bodyPr>
            <a:normAutofit fontScale="92500" lnSpcReduction="10000"/>
          </a:bodyPr>
          <a:lstStyle/>
          <a:p>
            <a:pPr marL="571500" indent="-571500">
              <a:lnSpc>
                <a:spcPct val="100000"/>
              </a:lnSpc>
              <a:spcBef>
                <a:spcPts val="0"/>
              </a:spcBef>
              <a:buFontTx/>
              <a:buChar char="-"/>
            </a:pPr>
            <a:r>
              <a:rPr lang="en-GB" sz="3000" dirty="0">
                <a:sym typeface="Calibri"/>
              </a:rPr>
              <a:t>Connected collaboration</a:t>
            </a:r>
          </a:p>
          <a:p>
            <a:pPr marL="571500" indent="-571500">
              <a:lnSpc>
                <a:spcPct val="100000"/>
              </a:lnSpc>
              <a:spcBef>
                <a:spcPts val="0"/>
              </a:spcBef>
              <a:buFontTx/>
              <a:buChar char="-"/>
            </a:pPr>
            <a:r>
              <a:rPr lang="en-GB" sz="3000" dirty="0">
                <a:sym typeface="Calibri"/>
              </a:rPr>
              <a:t>Understanding innovation needs</a:t>
            </a:r>
          </a:p>
          <a:p>
            <a:pPr marL="571500" indent="-571500">
              <a:lnSpc>
                <a:spcPct val="100000"/>
              </a:lnSpc>
              <a:spcBef>
                <a:spcPts val="0"/>
              </a:spcBef>
              <a:buFontTx/>
              <a:buChar char="-"/>
            </a:pPr>
            <a:r>
              <a:rPr lang="en-GB" sz="3000" dirty="0">
                <a:sym typeface="Calibri"/>
              </a:rPr>
              <a:t>Visual vision to engage partners</a:t>
            </a:r>
          </a:p>
          <a:p>
            <a:pPr marL="571500" indent="-571500">
              <a:lnSpc>
                <a:spcPct val="100000"/>
              </a:lnSpc>
              <a:spcBef>
                <a:spcPts val="0"/>
              </a:spcBef>
              <a:buFontTx/>
              <a:buChar char="-"/>
            </a:pPr>
            <a:r>
              <a:rPr lang="en-GB" sz="3000" dirty="0">
                <a:sym typeface="Calibri"/>
              </a:rPr>
              <a:t>Outward-facing partners</a:t>
            </a:r>
            <a:r>
              <a:rPr lang="en-US" sz="3000" dirty="0"/>
              <a:t> </a:t>
            </a:r>
          </a:p>
          <a:p>
            <a:pPr marL="571500" indent="-571500">
              <a:lnSpc>
                <a:spcPct val="100000"/>
              </a:lnSpc>
              <a:spcBef>
                <a:spcPts val="0"/>
              </a:spcBef>
              <a:buFontTx/>
              <a:buChar char="-"/>
            </a:pPr>
            <a:r>
              <a:rPr lang="en-US" sz="3000" dirty="0"/>
              <a:t>Create a win-win for all partners</a:t>
            </a:r>
          </a:p>
          <a:p>
            <a:pPr marL="571500" indent="-571500">
              <a:lnSpc>
                <a:spcPct val="100000"/>
              </a:lnSpc>
              <a:spcBef>
                <a:spcPts val="0"/>
              </a:spcBef>
              <a:buFontTx/>
              <a:buChar char="-"/>
            </a:pPr>
            <a:r>
              <a:rPr lang="en-GB" sz="3000" dirty="0">
                <a:sym typeface="Calibri"/>
              </a:rPr>
              <a:t>Joint orchestration or orchestrator has superior product/service (IP)</a:t>
            </a:r>
          </a:p>
          <a:p>
            <a:pPr marL="571500" indent="-571500">
              <a:lnSpc>
                <a:spcPct val="100000"/>
              </a:lnSpc>
              <a:spcBef>
                <a:spcPts val="0"/>
              </a:spcBef>
              <a:buFontTx/>
              <a:buChar char="-"/>
            </a:pPr>
            <a:r>
              <a:rPr lang="en-GB" sz="3000" dirty="0">
                <a:sym typeface="Calibri"/>
              </a:rPr>
              <a:t>Agility &amp; adaptability to respond to new ideas</a:t>
            </a:r>
          </a:p>
          <a:p>
            <a:pPr>
              <a:lnSpc>
                <a:spcPct val="100000"/>
              </a:lnSpc>
            </a:pPr>
            <a:endParaRPr lang="en-US" dirty="0"/>
          </a:p>
        </p:txBody>
      </p:sp>
    </p:spTree>
    <p:extLst>
      <p:ext uri="{BB962C8B-B14F-4D97-AF65-F5344CB8AC3E}">
        <p14:creationId xmlns:p14="http://schemas.microsoft.com/office/powerpoint/2010/main" val="3001912307"/>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980D4-0F9A-B84B-9715-D640EBDC4327}"/>
              </a:ext>
            </a:extLst>
          </p:cNvPr>
          <p:cNvSpPr>
            <a:spLocks noGrp="1"/>
          </p:cNvSpPr>
          <p:nvPr>
            <p:ph type="title"/>
          </p:nvPr>
        </p:nvSpPr>
        <p:spPr/>
        <p:txBody>
          <a:bodyPr>
            <a:normAutofit/>
          </a:bodyPr>
          <a:lstStyle/>
          <a:p>
            <a:r>
              <a:rPr lang="en-GB" dirty="0">
                <a:sym typeface="Calibri"/>
              </a:rPr>
              <a:t>Innovation design</a:t>
            </a:r>
            <a:br>
              <a:rPr lang="en-GB" dirty="0">
                <a:sym typeface="Calibri"/>
              </a:rPr>
            </a:br>
            <a:r>
              <a:rPr lang="en-GB" sz="2400" dirty="0">
                <a:sym typeface="Calibri"/>
              </a:rPr>
              <a:t>connected collaboration</a:t>
            </a:r>
            <a:endParaRPr lang="en-US" dirty="0"/>
          </a:p>
        </p:txBody>
      </p:sp>
      <p:sp>
        <p:nvSpPr>
          <p:cNvPr id="3" name="Text Placeholder 2">
            <a:extLst>
              <a:ext uri="{FF2B5EF4-FFF2-40B4-BE49-F238E27FC236}">
                <a16:creationId xmlns:a16="http://schemas.microsoft.com/office/drawing/2014/main" id="{2B36C1D4-A380-A040-89DF-620B1C826694}"/>
              </a:ext>
            </a:extLst>
          </p:cNvPr>
          <p:cNvSpPr>
            <a:spLocks noGrp="1"/>
          </p:cNvSpPr>
          <p:nvPr>
            <p:ph type="body" sz="half" idx="1"/>
          </p:nvPr>
        </p:nvSpPr>
        <p:spPr>
          <a:xfrm>
            <a:off x="768094" y="2641600"/>
            <a:ext cx="8210805" cy="3367314"/>
          </a:xfrm>
        </p:spPr>
        <p:txBody>
          <a:bodyPr>
            <a:normAutofit/>
          </a:bodyPr>
          <a:lstStyle/>
          <a:p>
            <a:pPr>
              <a:lnSpc>
                <a:spcPct val="100000"/>
              </a:lnSpc>
              <a:spcBef>
                <a:spcPts val="0"/>
              </a:spcBef>
            </a:pPr>
            <a:r>
              <a:rPr lang="en-GB" sz="2600" b="1" dirty="0">
                <a:sym typeface="Calibri"/>
              </a:rPr>
              <a:t>INNOVATION DESIGN </a:t>
            </a:r>
            <a:r>
              <a:rPr lang="en-GB" sz="2200" dirty="0">
                <a:sym typeface="Calibri"/>
              </a:rPr>
              <a:t>offers an open mindset to structural problems whilst solving them with the energy and knowledge of a diverse group.</a:t>
            </a:r>
          </a:p>
          <a:p>
            <a:pPr>
              <a:lnSpc>
                <a:spcPct val="100000"/>
              </a:lnSpc>
              <a:spcBef>
                <a:spcPts val="0"/>
              </a:spcBef>
            </a:pPr>
            <a:endParaRPr lang="en-GB" sz="2800" dirty="0">
              <a:sym typeface="Calibri"/>
            </a:endParaRPr>
          </a:p>
          <a:p>
            <a:pPr>
              <a:lnSpc>
                <a:spcPct val="100000"/>
              </a:lnSpc>
              <a:spcBef>
                <a:spcPts val="0"/>
              </a:spcBef>
            </a:pPr>
            <a:r>
              <a:rPr lang="en-GB" sz="2600" b="1" dirty="0">
                <a:sym typeface="Calibri"/>
              </a:rPr>
              <a:t>INNOVATIONCOACHES</a:t>
            </a:r>
            <a:r>
              <a:rPr lang="en-GB" sz="2600" dirty="0">
                <a:sym typeface="Calibri"/>
              </a:rPr>
              <a:t> with BROAD MINDSET</a:t>
            </a:r>
          </a:p>
          <a:p>
            <a:pPr marL="571500" indent="-571500">
              <a:lnSpc>
                <a:spcPct val="100000"/>
              </a:lnSpc>
              <a:spcBef>
                <a:spcPts val="0"/>
              </a:spcBef>
              <a:buFont typeface="Arial" panose="020B0604020202020204" pitchFamily="34" charset="0"/>
              <a:buChar char="•"/>
            </a:pPr>
            <a:r>
              <a:rPr lang="nl-NL" sz="2200" dirty="0" err="1">
                <a:sym typeface="Calibri"/>
              </a:rPr>
              <a:t>Outside</a:t>
            </a:r>
            <a:r>
              <a:rPr lang="nl-NL" sz="2200" dirty="0">
                <a:sym typeface="Calibri"/>
              </a:rPr>
              <a:t>-in approach</a:t>
            </a:r>
          </a:p>
          <a:p>
            <a:pPr marL="571500" indent="-571500">
              <a:lnSpc>
                <a:spcPct val="100000"/>
              </a:lnSpc>
              <a:spcBef>
                <a:spcPts val="0"/>
              </a:spcBef>
              <a:buFont typeface="Arial" panose="020B0604020202020204" pitchFamily="34" charset="0"/>
              <a:buChar char="•"/>
            </a:pPr>
            <a:r>
              <a:rPr lang="nl-NL" sz="2200" dirty="0">
                <a:sym typeface="Calibri"/>
              </a:rPr>
              <a:t>Designers </a:t>
            </a:r>
            <a:r>
              <a:rPr lang="nl-NL" sz="2200" dirty="0" err="1">
                <a:sym typeface="Calibri"/>
              </a:rPr>
              <a:t>mindset</a:t>
            </a:r>
            <a:endParaRPr lang="nl-NL" sz="2200" dirty="0">
              <a:sym typeface="Calibri"/>
            </a:endParaRPr>
          </a:p>
          <a:p>
            <a:pPr marL="571500" indent="-571500">
              <a:lnSpc>
                <a:spcPct val="100000"/>
              </a:lnSpc>
              <a:spcBef>
                <a:spcPts val="0"/>
              </a:spcBef>
              <a:buFont typeface="Arial" panose="020B0604020202020204" pitchFamily="34" charset="0"/>
              <a:buChar char="•"/>
            </a:pPr>
            <a:r>
              <a:rPr lang="nl-NL" sz="2200" dirty="0" err="1">
                <a:sym typeface="Calibri"/>
              </a:rPr>
              <a:t>Entrepreneurial</a:t>
            </a:r>
            <a:r>
              <a:rPr lang="nl-NL" sz="2200" dirty="0">
                <a:sym typeface="Calibri"/>
              </a:rPr>
              <a:t> drive</a:t>
            </a:r>
          </a:p>
          <a:p>
            <a:pPr marL="571500" indent="-571500">
              <a:lnSpc>
                <a:spcPct val="100000"/>
              </a:lnSpc>
              <a:spcBef>
                <a:spcPts val="0"/>
              </a:spcBef>
              <a:buFont typeface="Arial" panose="020B0604020202020204" pitchFamily="34" charset="0"/>
              <a:buChar char="•"/>
            </a:pPr>
            <a:r>
              <a:rPr lang="nl-NL" sz="2200" dirty="0" err="1">
                <a:sym typeface="Calibri"/>
              </a:rPr>
              <a:t>Connective</a:t>
            </a:r>
            <a:r>
              <a:rPr lang="nl-NL" sz="2200" dirty="0">
                <a:sym typeface="Calibri"/>
              </a:rPr>
              <a:t> skills</a:t>
            </a:r>
          </a:p>
          <a:p>
            <a:pPr>
              <a:lnSpc>
                <a:spcPct val="100000"/>
              </a:lnSpc>
              <a:spcBef>
                <a:spcPts val="0"/>
              </a:spcBef>
            </a:pPr>
            <a:endParaRPr lang="en-GB" sz="2800" dirty="0">
              <a:sym typeface="Calibri"/>
            </a:endParaRPr>
          </a:p>
          <a:p>
            <a:pPr>
              <a:lnSpc>
                <a:spcPct val="100000"/>
              </a:lnSpc>
              <a:spcBef>
                <a:spcPts val="0"/>
              </a:spcBef>
            </a:pPr>
            <a:endParaRPr lang="nl-NL" dirty="0">
              <a:sym typeface="Calibri"/>
            </a:endParaRPr>
          </a:p>
          <a:p>
            <a:pPr marL="571500" indent="-571500">
              <a:lnSpc>
                <a:spcPct val="100000"/>
              </a:lnSpc>
              <a:spcBef>
                <a:spcPts val="0"/>
              </a:spcBef>
              <a:buFontTx/>
              <a:buChar char="-"/>
            </a:pPr>
            <a:endParaRPr lang="nl-NL" dirty="0">
              <a:sym typeface="Calibri"/>
            </a:endParaRPr>
          </a:p>
          <a:p>
            <a:pPr marL="571500" indent="-571500">
              <a:lnSpc>
                <a:spcPct val="100000"/>
              </a:lnSpc>
              <a:spcBef>
                <a:spcPts val="0"/>
              </a:spcBef>
              <a:buFontTx/>
              <a:buChar char="-"/>
            </a:pPr>
            <a:endParaRPr lang="en-GB" dirty="0">
              <a:sym typeface="Calibri"/>
            </a:endParaRPr>
          </a:p>
          <a:p>
            <a:pPr>
              <a:lnSpc>
                <a:spcPct val="100000"/>
              </a:lnSpc>
            </a:pPr>
            <a:endParaRPr lang="en-US" dirty="0"/>
          </a:p>
        </p:txBody>
      </p:sp>
    </p:spTree>
    <p:extLst>
      <p:ext uri="{BB962C8B-B14F-4D97-AF65-F5344CB8AC3E}">
        <p14:creationId xmlns:p14="http://schemas.microsoft.com/office/powerpoint/2010/main" val="306615593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44A64-AEFE-1B4A-ACC4-616354AC203A}"/>
              </a:ext>
            </a:extLst>
          </p:cNvPr>
          <p:cNvSpPr>
            <a:spLocks noGrp="1"/>
          </p:cNvSpPr>
          <p:nvPr>
            <p:ph type="title"/>
          </p:nvPr>
        </p:nvSpPr>
        <p:spPr/>
        <p:txBody>
          <a:bodyPr/>
          <a:lstStyle/>
          <a:p>
            <a:r>
              <a:rPr lang="en-US" dirty="0"/>
              <a:t>Innovation designer</a:t>
            </a:r>
            <a:br>
              <a:rPr lang="en-US" dirty="0"/>
            </a:br>
            <a:r>
              <a:rPr lang="en-US" sz="2400" dirty="0"/>
              <a:t>profile</a:t>
            </a:r>
            <a:endParaRPr lang="en-US" dirty="0"/>
          </a:p>
        </p:txBody>
      </p:sp>
      <p:sp>
        <p:nvSpPr>
          <p:cNvPr id="3" name="Text Placeholder 2">
            <a:extLst>
              <a:ext uri="{FF2B5EF4-FFF2-40B4-BE49-F238E27FC236}">
                <a16:creationId xmlns:a16="http://schemas.microsoft.com/office/drawing/2014/main" id="{75A8DF36-3500-1F45-AC87-6FA8FD52AF1E}"/>
              </a:ext>
            </a:extLst>
          </p:cNvPr>
          <p:cNvSpPr>
            <a:spLocks noGrp="1"/>
          </p:cNvSpPr>
          <p:nvPr>
            <p:ph type="body" sz="half" idx="1"/>
          </p:nvPr>
        </p:nvSpPr>
        <p:spPr>
          <a:xfrm>
            <a:off x="768094" y="2540000"/>
            <a:ext cx="8033005" cy="3416300"/>
          </a:xfrm>
        </p:spPr>
        <p:txBody>
          <a:bodyPr>
            <a:normAutofit/>
          </a:bodyPr>
          <a:lstStyle/>
          <a:p>
            <a:pPr>
              <a:spcBef>
                <a:spcPts val="0"/>
              </a:spcBef>
            </a:pPr>
            <a:r>
              <a:rPr lang="en-GB" sz="2800" b="1" dirty="0">
                <a:sym typeface="Calibri"/>
              </a:rPr>
              <a:t>Leadership skills</a:t>
            </a:r>
          </a:p>
          <a:p>
            <a:pPr>
              <a:spcBef>
                <a:spcPts val="0"/>
              </a:spcBef>
            </a:pPr>
            <a:r>
              <a:rPr lang="en-GB" sz="2800" b="1" dirty="0">
                <a:sym typeface="Calibri"/>
              </a:rPr>
              <a:t>Daring attitude</a:t>
            </a:r>
            <a:r>
              <a:rPr lang="en-GB" sz="2800" dirty="0">
                <a:sym typeface="Calibri"/>
              </a:rPr>
              <a:t>; </a:t>
            </a:r>
            <a:r>
              <a:rPr lang="en-GB" sz="2000" dirty="0">
                <a:sym typeface="Calibri"/>
              </a:rPr>
              <a:t>adventurous or audaciously bold</a:t>
            </a:r>
            <a:endParaRPr lang="en-GB" sz="2800" dirty="0">
              <a:sym typeface="Calibri"/>
            </a:endParaRPr>
          </a:p>
          <a:p>
            <a:pPr>
              <a:spcBef>
                <a:spcPts val="0"/>
              </a:spcBef>
            </a:pPr>
            <a:r>
              <a:rPr lang="en-GB" sz="2800" b="1" dirty="0">
                <a:sym typeface="Calibri"/>
              </a:rPr>
              <a:t>Long-term;</a:t>
            </a:r>
            <a:r>
              <a:rPr lang="en-GB" sz="2800" dirty="0">
                <a:sym typeface="Calibri"/>
              </a:rPr>
              <a:t> </a:t>
            </a:r>
            <a:r>
              <a:rPr lang="en-GB" sz="2000" dirty="0">
                <a:sym typeface="Calibri"/>
              </a:rPr>
              <a:t>think big act small</a:t>
            </a:r>
            <a:endParaRPr lang="en-GB" sz="2800" dirty="0">
              <a:sym typeface="Calibri"/>
            </a:endParaRPr>
          </a:p>
          <a:p>
            <a:pPr>
              <a:spcBef>
                <a:spcPts val="0"/>
              </a:spcBef>
            </a:pPr>
            <a:r>
              <a:rPr lang="en-GB" sz="2800" b="1" dirty="0">
                <a:sym typeface="Calibri"/>
              </a:rPr>
              <a:t>Broad scope</a:t>
            </a:r>
            <a:r>
              <a:rPr lang="en-GB" sz="2800" dirty="0">
                <a:sym typeface="Calibri"/>
              </a:rPr>
              <a:t>; </a:t>
            </a:r>
            <a:r>
              <a:rPr lang="en-GB" sz="2000" dirty="0">
                <a:sym typeface="Calibri"/>
              </a:rPr>
              <a:t>covering a large number and wide scope of subjects, </a:t>
            </a:r>
            <a:endParaRPr lang="en-GB" sz="2800" dirty="0">
              <a:sym typeface="Calibri"/>
            </a:endParaRPr>
          </a:p>
          <a:p>
            <a:pPr>
              <a:spcBef>
                <a:spcPts val="0"/>
              </a:spcBef>
            </a:pPr>
            <a:r>
              <a:rPr lang="en-GB" sz="2800" b="1" dirty="0">
                <a:sym typeface="Calibri"/>
              </a:rPr>
              <a:t>Connective skills</a:t>
            </a:r>
            <a:r>
              <a:rPr lang="en-GB" sz="2800" dirty="0">
                <a:sym typeface="Calibri"/>
              </a:rPr>
              <a:t>; </a:t>
            </a:r>
            <a:r>
              <a:rPr lang="en-GB" sz="2000" dirty="0">
                <a:sym typeface="Calibri"/>
              </a:rPr>
              <a:t>understanding essential needs and looking for common ground</a:t>
            </a:r>
            <a:endParaRPr lang="en-GB" sz="2800" dirty="0">
              <a:sym typeface="Calibri"/>
            </a:endParaRPr>
          </a:p>
          <a:p>
            <a:pPr>
              <a:spcBef>
                <a:spcPts val="0"/>
              </a:spcBef>
            </a:pPr>
            <a:r>
              <a:rPr lang="en-GB" sz="2800" b="1" dirty="0">
                <a:sym typeface="Calibri"/>
              </a:rPr>
              <a:t>Optimistic</a:t>
            </a:r>
            <a:r>
              <a:rPr lang="en-GB" sz="2800" dirty="0">
                <a:sym typeface="Calibri"/>
              </a:rPr>
              <a:t>; </a:t>
            </a:r>
            <a:r>
              <a:rPr lang="en-GB" sz="2000" dirty="0">
                <a:sym typeface="Calibri"/>
              </a:rPr>
              <a:t>facing challenges and being perseverant</a:t>
            </a:r>
            <a:endParaRPr lang="en-GB" sz="2800" b="1" dirty="0">
              <a:sym typeface="Calibri"/>
            </a:endParaRPr>
          </a:p>
          <a:p>
            <a:endParaRPr lang="en-US" sz="2800" dirty="0"/>
          </a:p>
        </p:txBody>
      </p:sp>
    </p:spTree>
    <p:extLst>
      <p:ext uri="{BB962C8B-B14F-4D97-AF65-F5344CB8AC3E}">
        <p14:creationId xmlns:p14="http://schemas.microsoft.com/office/powerpoint/2010/main" val="2079493317"/>
      </p:ext>
    </p:extLst>
  </p:cSld>
  <p:clrMapOvr>
    <a:masterClrMapping/>
  </p:clrMapOvr>
  <p:transition spd="med"/>
</p:sld>
</file>

<file path=ppt/theme/theme1.xml><?xml version="1.0" encoding="utf-8"?>
<a:theme xmlns:a="http://schemas.openxmlformats.org/drawingml/2006/main" name="Integral">
  <a:themeElements>
    <a:clrScheme name="Custom 4">
      <a:dk1>
        <a:srgbClr val="000000"/>
      </a:dk1>
      <a:lt1>
        <a:srgbClr val="FFFFFF"/>
      </a:lt1>
      <a:dk2>
        <a:srgbClr val="323232"/>
      </a:dk2>
      <a:lt2>
        <a:srgbClr val="E3DED1"/>
      </a:lt2>
      <a:accent1>
        <a:srgbClr val="F07F09"/>
      </a:accent1>
      <a:accent2>
        <a:srgbClr val="9F2936"/>
      </a:accent2>
      <a:accent3>
        <a:srgbClr val="FFD966"/>
      </a:accent3>
      <a:accent4>
        <a:srgbClr val="FF4524"/>
      </a:accent4>
      <a:accent5>
        <a:srgbClr val="FF6036"/>
      </a:accent5>
      <a:accent6>
        <a:srgbClr val="E75837"/>
      </a:accent6>
      <a:hlink>
        <a:srgbClr val="CCC4AB"/>
      </a:hlink>
      <a:folHlink>
        <a:srgbClr val="B26B02"/>
      </a:folHlink>
    </a:clrScheme>
    <a:fontScheme name="Integral">
      <a:majorFont>
        <a:latin typeface="Helvetica"/>
        <a:ea typeface="Helvetica"/>
        <a:cs typeface="Helvetica"/>
      </a:majorFont>
      <a:minorFont>
        <a:latin typeface="Calibri"/>
        <a:ea typeface="Calibri"/>
        <a:cs typeface="Calibri"/>
      </a:minorFont>
    </a:fontScheme>
    <a:fmtScheme name="Integr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12700" dir="5400000" rotWithShape="0">
              <a:srgbClr val="000000">
                <a:alpha val="50000"/>
              </a:srgbClr>
            </a:outerShdw>
          </a:effectLst>
        </a:effectStyle>
        <a:effectStyle>
          <a:effectLst>
            <a:outerShdw blurRad="50800" dist="12700" dir="5400000" rotWithShape="0">
              <a:srgbClr val="000000">
                <a:alpha val="50000"/>
              </a:srgbClr>
            </a:outerShdw>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5875" cap="flat">
          <a:solidFill>
            <a:schemeClr val="accent1"/>
          </a:solidFill>
          <a:prstDash val="solid"/>
          <a:round/>
        </a:ln>
        <a:effectLst>
          <a:outerShdw blurRad="50800" dist="12700" dir="5400000" rotWithShape="0">
            <a:srgbClr val="000000">
              <a:alpha val="50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w Cen MT"/>
            <a:ea typeface="Tw Cen MT"/>
            <a:cs typeface="Tw Cen MT"/>
            <a:sym typeface="Tw Cen M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5875"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w Cen MT"/>
            <a:ea typeface="Tw Cen MT"/>
            <a:cs typeface="Tw Cen MT"/>
            <a:sym typeface="Tw Cen M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Integral">
  <a:themeElements>
    <a:clrScheme name="Integral">
      <a:dk1>
        <a:srgbClr val="000000"/>
      </a:dk1>
      <a:lt1>
        <a:srgbClr val="FFFFFF"/>
      </a:lt1>
      <a:dk2>
        <a:srgbClr val="A7A7A7"/>
      </a:dk2>
      <a:lt2>
        <a:srgbClr val="535353"/>
      </a:lt2>
      <a:accent1>
        <a:srgbClr val="FFCA08"/>
      </a:accent1>
      <a:accent2>
        <a:srgbClr val="F8931D"/>
      </a:accent2>
      <a:accent3>
        <a:srgbClr val="CE8D3E"/>
      </a:accent3>
      <a:accent4>
        <a:srgbClr val="EC7016"/>
      </a:accent4>
      <a:accent5>
        <a:srgbClr val="E64823"/>
      </a:accent5>
      <a:accent6>
        <a:srgbClr val="9C6A6A"/>
      </a:accent6>
      <a:hlink>
        <a:srgbClr val="0000FF"/>
      </a:hlink>
      <a:folHlink>
        <a:srgbClr val="FF00FF"/>
      </a:folHlink>
    </a:clrScheme>
    <a:fontScheme name="Integral">
      <a:majorFont>
        <a:latin typeface="Helvetica"/>
        <a:ea typeface="Helvetica"/>
        <a:cs typeface="Helvetica"/>
      </a:majorFont>
      <a:minorFont>
        <a:latin typeface="Calibri"/>
        <a:ea typeface="Calibri"/>
        <a:cs typeface="Calibri"/>
      </a:minorFont>
    </a:fontScheme>
    <a:fmtScheme name="Integr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12700" dir="5400000" rotWithShape="0">
              <a:srgbClr val="000000">
                <a:alpha val="50000"/>
              </a:srgbClr>
            </a:outerShdw>
          </a:effectLst>
        </a:effectStyle>
        <a:effectStyle>
          <a:effectLst>
            <a:outerShdw blurRad="50800" dist="12700" dir="5400000" rotWithShape="0">
              <a:srgbClr val="000000">
                <a:alpha val="50000"/>
              </a:srgbClr>
            </a:outerShdw>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5875" cap="flat">
          <a:solidFill>
            <a:schemeClr val="accent1"/>
          </a:solidFill>
          <a:prstDash val="solid"/>
          <a:round/>
        </a:ln>
        <a:effectLst>
          <a:outerShdw blurRad="50800" dist="12700" dir="5400000" rotWithShape="0">
            <a:srgbClr val="000000">
              <a:alpha val="50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w Cen MT"/>
            <a:ea typeface="Tw Cen MT"/>
            <a:cs typeface="Tw Cen MT"/>
            <a:sym typeface="Tw Cen M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5875"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w Cen MT"/>
            <a:ea typeface="Tw Cen MT"/>
            <a:cs typeface="Tw Cen MT"/>
            <a:sym typeface="Tw Cen M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83686</TotalTime>
  <Words>1265</Words>
  <Application>Microsoft Macintosh PowerPoint</Application>
  <PresentationFormat>On-screen Show (4:3)</PresentationFormat>
  <Paragraphs>150</Paragraphs>
  <Slides>21</Slides>
  <Notes>11</Notes>
  <HiddenSlides>3</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Calibri</vt:lpstr>
      <vt:lpstr>Calibri Light</vt:lpstr>
      <vt:lpstr>Tw Cen MT</vt:lpstr>
      <vt:lpstr>Tw Cen MT Condensed</vt:lpstr>
      <vt:lpstr>Integral</vt:lpstr>
      <vt:lpstr>Collaboration  TANJA HULST &amp; MANDY DE ROOS</vt:lpstr>
      <vt:lpstr>Collaborate  during covid</vt:lpstr>
      <vt:lpstr>Sonarski case accelerated through collaboration</vt:lpstr>
      <vt:lpstr>Internal focus working with the outside world</vt:lpstr>
      <vt:lpstr>Building a network working together on themes</vt:lpstr>
      <vt:lpstr>Outside-In collaborative innovation-ecosystem</vt:lpstr>
      <vt:lpstr>Innovation-ecosystem innovating with SME’s &amp; government</vt:lpstr>
      <vt:lpstr>Innovation design connected collaboration</vt:lpstr>
      <vt:lpstr>Innovation designer profile</vt:lpstr>
      <vt:lpstr>Collaboration innovating with SME’s &amp; government</vt:lpstr>
      <vt:lpstr>meet ∙ explore ∙ team ∙ trust 4 steps to COLLABORATION </vt:lpstr>
      <vt:lpstr>MEET CONNECT TO PEOPLE</vt:lpstr>
      <vt:lpstr>EXPLORE built - measure - learn</vt:lpstr>
      <vt:lpstr>TEAM COLLABORATE</vt:lpstr>
      <vt:lpstr>Trust GROW CLOSER</vt:lpstr>
      <vt:lpstr>KEEP MEETING CONNECT TO PEOPLE</vt:lpstr>
      <vt:lpstr>CONTINUOUS LOOP OPEN MINDSET</vt:lpstr>
      <vt:lpstr>Collaboration  TANJA HULST &amp; MANDY DE ROOS</vt:lpstr>
      <vt:lpstr>contributors</vt:lpstr>
      <vt:lpstr>Ecosystem connect people &amp; knowledge</vt:lpstr>
      <vt:lpstr>communication engage others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Bold leaders</dc:title>
  <cp:lastModifiedBy>Tanja Hulst</cp:lastModifiedBy>
  <cp:revision>178</cp:revision>
  <cp:lastPrinted>2019-10-31T16:33:44Z</cp:lastPrinted>
  <dcterms:modified xsi:type="dcterms:W3CDTF">2020-11-02T09:16:56Z</dcterms:modified>
</cp:coreProperties>
</file>