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287" r:id="rId3"/>
    <p:sldId id="286" r:id="rId4"/>
    <p:sldId id="302" r:id="rId5"/>
    <p:sldId id="274" r:id="rId6"/>
    <p:sldId id="282" r:id="rId7"/>
    <p:sldId id="261" r:id="rId8"/>
    <p:sldId id="269" r:id="rId9"/>
    <p:sldId id="283" r:id="rId10"/>
    <p:sldId id="295" r:id="rId11"/>
    <p:sldId id="264" r:id="rId12"/>
    <p:sldId id="296" r:id="rId13"/>
    <p:sldId id="266" r:id="rId14"/>
    <p:sldId id="297" r:id="rId15"/>
    <p:sldId id="298" r:id="rId16"/>
    <p:sldId id="299" r:id="rId17"/>
    <p:sldId id="285" r:id="rId18"/>
    <p:sldId id="300" r:id="rId19"/>
    <p:sldId id="301" r:id="rId20"/>
    <p:sldId id="292" r:id="rId21"/>
    <p:sldId id="268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2"/>
    <p:restoredTop sz="95748"/>
  </p:normalViewPr>
  <p:slideViewPr>
    <p:cSldViewPr snapToGrid="0" snapToObjects="1">
      <p:cViewPr varScale="1">
        <p:scale>
          <a:sx n="119" d="100"/>
          <a:sy n="119" d="100"/>
        </p:scale>
        <p:origin x="208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72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1F3FD-AA12-484E-A779-637EFCE94314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0181-47F5-6740-8B8D-164755AD6B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40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0181-47F5-6740-8B8D-164755AD6BA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31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Als je </a:t>
            </a:r>
            <a:r>
              <a:rPr lang="nl-NL" sz="1200" i="1" dirty="0"/>
              <a:t>gelooft</a:t>
            </a:r>
            <a:r>
              <a:rPr lang="nl-NL" sz="1200" dirty="0"/>
              <a:t> dat je het kunt (leren)</a:t>
            </a:r>
            <a:endParaRPr lang="nl-NL" dirty="0"/>
          </a:p>
          <a:p>
            <a:r>
              <a:rPr lang="nl-NL" dirty="0"/>
              <a:t>Als je het gevoel hebt dat je zelf een </a:t>
            </a:r>
            <a:r>
              <a:rPr lang="nl-NL" i="1" dirty="0"/>
              <a:t>bijdrage </a:t>
            </a:r>
            <a:r>
              <a:rPr lang="nl-NL" dirty="0"/>
              <a:t>kan leveren en iets te kiezen hebt</a:t>
            </a:r>
          </a:p>
          <a:p>
            <a:r>
              <a:rPr lang="nl-NL" dirty="0"/>
              <a:t>Als je snapt </a:t>
            </a:r>
            <a:r>
              <a:rPr lang="nl-NL" i="1" dirty="0"/>
              <a:t>waarom en waartoe </a:t>
            </a:r>
            <a:r>
              <a:rPr lang="nl-NL" dirty="0"/>
              <a:t>je met leren en werken bezig bent</a:t>
            </a:r>
          </a:p>
          <a:p>
            <a:r>
              <a:rPr lang="nl-NL" dirty="0"/>
              <a:t>Als je je </a:t>
            </a:r>
            <a:r>
              <a:rPr lang="nl-NL" i="1" dirty="0"/>
              <a:t>verbonden</a:t>
            </a:r>
            <a:r>
              <a:rPr lang="nl-NL" dirty="0"/>
              <a:t> voelt met de docent, je collega’s, je medestudenten, de instelling</a:t>
            </a:r>
          </a:p>
          <a:p>
            <a:r>
              <a:rPr lang="nl-NL" dirty="0"/>
              <a:t>Word je vervolgens </a:t>
            </a:r>
            <a:r>
              <a:rPr lang="nl-NL" i="1" dirty="0"/>
              <a:t>intrinsiek </a:t>
            </a:r>
            <a:r>
              <a:rPr lang="nl-NL" dirty="0" err="1"/>
              <a:t>gemotiveerd</a:t>
            </a:r>
            <a:r>
              <a:rPr lang="nl-NL" sz="1200" dirty="0" err="1">
                <a:solidFill>
                  <a:schemeClr val="bg1"/>
                </a:solidFill>
              </a:rPr>
              <a:t>hebt</a:t>
            </a:r>
            <a:r>
              <a:rPr lang="nl-NL" sz="1200" dirty="0">
                <a:solidFill>
                  <a:schemeClr val="bg1"/>
                </a:solidFill>
              </a:rPr>
              <a:t> dat je zelf een </a:t>
            </a:r>
            <a:r>
              <a:rPr lang="nl-NL" sz="1200" i="1" dirty="0">
                <a:solidFill>
                  <a:schemeClr val="bg1"/>
                </a:solidFill>
              </a:rPr>
              <a:t>bijdrage </a:t>
            </a:r>
            <a:r>
              <a:rPr lang="nl-NL" sz="1200" dirty="0">
                <a:solidFill>
                  <a:schemeClr val="bg1"/>
                </a:solidFill>
              </a:rPr>
              <a:t>kan leveren en iets te kiezen hebt</a:t>
            </a:r>
          </a:p>
          <a:p>
            <a:r>
              <a:rPr lang="nl-NL" sz="1200" dirty="0">
                <a:solidFill>
                  <a:schemeClr val="bg1"/>
                </a:solidFill>
              </a:rPr>
              <a:t>Als je je </a:t>
            </a:r>
            <a:r>
              <a:rPr lang="nl-NL" sz="1200" i="1" dirty="0">
                <a:solidFill>
                  <a:schemeClr val="bg1"/>
                </a:solidFill>
              </a:rPr>
              <a:t>verbonden</a:t>
            </a:r>
            <a:r>
              <a:rPr lang="nl-NL" sz="1200" dirty="0">
                <a:solidFill>
                  <a:schemeClr val="bg1"/>
                </a:solidFill>
              </a:rPr>
              <a:t> voelt met de docent, je collega’s, je medestudenten, de instelling</a:t>
            </a:r>
          </a:p>
          <a:p>
            <a:r>
              <a:rPr lang="nl-NL" sz="1200" dirty="0">
                <a:solidFill>
                  <a:schemeClr val="bg1"/>
                </a:solidFill>
              </a:rPr>
              <a:t>Als je snapt </a:t>
            </a:r>
            <a:r>
              <a:rPr lang="nl-NL" sz="1200" i="1" dirty="0">
                <a:solidFill>
                  <a:schemeClr val="bg1"/>
                </a:solidFill>
              </a:rPr>
              <a:t>waarom en waartoe </a:t>
            </a:r>
            <a:r>
              <a:rPr lang="nl-NL" sz="1200" dirty="0">
                <a:solidFill>
                  <a:schemeClr val="bg1"/>
                </a:solidFill>
              </a:rPr>
              <a:t>je met leren en werken bezig bent</a:t>
            </a:r>
          </a:p>
          <a:p>
            <a:endParaRPr lang="nl-NL" sz="1200" dirty="0">
              <a:solidFill>
                <a:schemeClr val="bg1"/>
              </a:solidFill>
            </a:endParaRPr>
          </a:p>
          <a:p>
            <a:r>
              <a:rPr lang="nl-NL" sz="1200" dirty="0">
                <a:solidFill>
                  <a:schemeClr val="bg1"/>
                </a:solidFill>
              </a:rPr>
              <a:t>Word je vervolgens </a:t>
            </a:r>
            <a:r>
              <a:rPr lang="nl-NL" sz="1200" i="1" dirty="0">
                <a:solidFill>
                  <a:schemeClr val="bg1"/>
                </a:solidFill>
              </a:rPr>
              <a:t>intrinsiek </a:t>
            </a:r>
            <a:r>
              <a:rPr lang="nl-NL" sz="1200" dirty="0">
                <a:solidFill>
                  <a:schemeClr val="bg1"/>
                </a:solidFill>
              </a:rPr>
              <a:t>gemotiveerd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0181-47F5-6740-8B8D-164755AD6BA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71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0181-47F5-6740-8B8D-164755AD6BA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55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Jezelf en de omgeving aantrekkelijk maken</a:t>
            </a:r>
          </a:p>
          <a:p>
            <a:r>
              <a:rPr lang="nl-NL" dirty="0"/>
              <a:t>Zelfvertrouwen van de ander versterken</a:t>
            </a:r>
          </a:p>
          <a:p>
            <a:r>
              <a:rPr lang="nl-NL" dirty="0"/>
              <a:t>Laat de ander denken dat het de eigen keuze is</a:t>
            </a:r>
          </a:p>
          <a:p>
            <a:r>
              <a:rPr lang="nl-NL" dirty="0"/>
              <a:t>Maak contact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0181-47F5-6740-8B8D-164755AD6BA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79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Als je </a:t>
            </a:r>
            <a:r>
              <a:rPr lang="nl-NL" sz="1200" i="1" dirty="0"/>
              <a:t>gelooft</a:t>
            </a:r>
            <a:r>
              <a:rPr lang="nl-NL" sz="1200" dirty="0"/>
              <a:t> dat je het kunt (leren)</a:t>
            </a:r>
            <a:endParaRPr lang="nl-NL" dirty="0"/>
          </a:p>
          <a:p>
            <a:r>
              <a:rPr lang="nl-NL" dirty="0"/>
              <a:t>Als je het gevoel hebt dat je zelf een </a:t>
            </a:r>
            <a:r>
              <a:rPr lang="nl-NL" i="1" dirty="0"/>
              <a:t>bijdrage </a:t>
            </a:r>
            <a:r>
              <a:rPr lang="nl-NL" dirty="0"/>
              <a:t>kan leveren en iets te kiezen hebt</a:t>
            </a:r>
          </a:p>
          <a:p>
            <a:r>
              <a:rPr lang="nl-NL" dirty="0"/>
              <a:t>Als je snapt </a:t>
            </a:r>
            <a:r>
              <a:rPr lang="nl-NL" i="1" dirty="0"/>
              <a:t>waarom en waartoe </a:t>
            </a:r>
            <a:r>
              <a:rPr lang="nl-NL" dirty="0"/>
              <a:t>je met leren en werken bezig bent</a:t>
            </a:r>
          </a:p>
          <a:p>
            <a:r>
              <a:rPr lang="nl-NL" dirty="0"/>
              <a:t>Als je je </a:t>
            </a:r>
            <a:r>
              <a:rPr lang="nl-NL" i="1" dirty="0"/>
              <a:t>verbonden</a:t>
            </a:r>
            <a:r>
              <a:rPr lang="nl-NL" dirty="0"/>
              <a:t> voelt met de docent, je collega’s, je medestudenten, de instelling</a:t>
            </a:r>
          </a:p>
          <a:p>
            <a:r>
              <a:rPr lang="nl-NL" dirty="0"/>
              <a:t>Word je vervolgens </a:t>
            </a:r>
            <a:r>
              <a:rPr lang="nl-NL" i="1" dirty="0"/>
              <a:t>intrinsiek </a:t>
            </a:r>
            <a:r>
              <a:rPr lang="nl-NL" dirty="0" err="1"/>
              <a:t>gemotiveerd</a:t>
            </a:r>
            <a:r>
              <a:rPr lang="nl-NL" sz="1200" dirty="0" err="1">
                <a:solidFill>
                  <a:schemeClr val="bg1"/>
                </a:solidFill>
              </a:rPr>
              <a:t>hebt</a:t>
            </a:r>
            <a:r>
              <a:rPr lang="nl-NL" sz="1200" dirty="0">
                <a:solidFill>
                  <a:schemeClr val="bg1"/>
                </a:solidFill>
              </a:rPr>
              <a:t> dat je zelf een </a:t>
            </a:r>
            <a:r>
              <a:rPr lang="nl-NL" sz="1200" i="1" dirty="0">
                <a:solidFill>
                  <a:schemeClr val="bg1"/>
                </a:solidFill>
              </a:rPr>
              <a:t>bijdrage </a:t>
            </a:r>
            <a:r>
              <a:rPr lang="nl-NL" sz="1200" dirty="0">
                <a:solidFill>
                  <a:schemeClr val="bg1"/>
                </a:solidFill>
              </a:rPr>
              <a:t>kan leveren en iets te kiezen hebt</a:t>
            </a:r>
          </a:p>
          <a:p>
            <a:r>
              <a:rPr lang="nl-NL" sz="1200" dirty="0">
                <a:solidFill>
                  <a:schemeClr val="bg1"/>
                </a:solidFill>
              </a:rPr>
              <a:t>Als je je </a:t>
            </a:r>
            <a:r>
              <a:rPr lang="nl-NL" sz="1200" i="1" dirty="0">
                <a:solidFill>
                  <a:schemeClr val="bg1"/>
                </a:solidFill>
              </a:rPr>
              <a:t>verbonden</a:t>
            </a:r>
            <a:r>
              <a:rPr lang="nl-NL" sz="1200" dirty="0">
                <a:solidFill>
                  <a:schemeClr val="bg1"/>
                </a:solidFill>
              </a:rPr>
              <a:t> voelt met de docent, je collega’s, je medestudenten, de instelling</a:t>
            </a:r>
          </a:p>
          <a:p>
            <a:r>
              <a:rPr lang="nl-NL" sz="1200" dirty="0">
                <a:solidFill>
                  <a:schemeClr val="bg1"/>
                </a:solidFill>
              </a:rPr>
              <a:t>Als je snapt </a:t>
            </a:r>
            <a:r>
              <a:rPr lang="nl-NL" sz="1200" i="1" dirty="0">
                <a:solidFill>
                  <a:schemeClr val="bg1"/>
                </a:solidFill>
              </a:rPr>
              <a:t>waarom en waartoe </a:t>
            </a:r>
            <a:r>
              <a:rPr lang="nl-NL" sz="1200" dirty="0">
                <a:solidFill>
                  <a:schemeClr val="bg1"/>
                </a:solidFill>
              </a:rPr>
              <a:t>je met leren en werken bezig bent</a:t>
            </a:r>
          </a:p>
          <a:p>
            <a:endParaRPr lang="nl-NL" sz="1200" dirty="0">
              <a:solidFill>
                <a:schemeClr val="bg1"/>
              </a:solidFill>
            </a:endParaRPr>
          </a:p>
          <a:p>
            <a:r>
              <a:rPr lang="nl-NL" sz="1200" dirty="0">
                <a:solidFill>
                  <a:schemeClr val="bg1"/>
                </a:solidFill>
              </a:rPr>
              <a:t>Word je vervolgens </a:t>
            </a:r>
            <a:r>
              <a:rPr lang="nl-NL" sz="1200" i="1" dirty="0">
                <a:solidFill>
                  <a:schemeClr val="bg1"/>
                </a:solidFill>
              </a:rPr>
              <a:t>intrinsiek </a:t>
            </a:r>
            <a:r>
              <a:rPr lang="nl-NL" sz="1200" dirty="0">
                <a:solidFill>
                  <a:schemeClr val="bg1"/>
                </a:solidFill>
              </a:rPr>
              <a:t>gemotiveerd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0181-47F5-6740-8B8D-164755AD6BA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3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90BB3-1386-9A43-B90B-1785FA2C1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09E0DD-BB8E-664B-A779-72D3FE0A6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225AA7-ECE9-0744-B62D-6EEBC456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83C-C7FF-B74D-8246-03586FCC8530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B5D935-FA15-1245-A044-949B3268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9BE6BC-8B62-7A4A-99F3-DBA8E502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D09-3FF3-2049-81B4-128D47C8F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51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95057-C103-C64C-A25D-8DC1C116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0746FA-4327-4844-8418-FEBB77C75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8CFF49-F497-BD49-9AED-FB27946D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83C-C7FF-B74D-8246-03586FCC8530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D8E8CC-6D41-7D4F-83BA-7DEF833A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94C187-805A-744B-93CA-C8E77413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D09-3FF3-2049-81B4-128D47C8F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02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B319287-BAD3-A241-8AFB-14F11E99C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EF6762-BE78-D047-AE1F-196CF0BEA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016AB6-DFEC-7047-84B9-D1FC134B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83C-C7FF-B74D-8246-03586FCC8530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757018-B186-BC4D-816D-2BDEBAA2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5CB4DF-79DF-1C46-8506-1908E680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D09-3FF3-2049-81B4-128D47C8F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56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043EE-152F-D648-820F-AF5DD545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6DC822-6693-5E44-8DA6-729C215B0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EA75B1-0C8E-BC47-B559-5991A8B0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83C-C7FF-B74D-8246-03586FCC8530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61C4D0-75F5-AD44-8E66-07225973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E6E8B-DE90-D640-ABDA-B9AA30A7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D09-3FF3-2049-81B4-128D47C8F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5A8A6-272C-3040-A431-0E1260CF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912FDA-D8D1-544C-AF13-1BDDAE789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B87503-CF81-7047-B050-144469E2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83C-C7FF-B74D-8246-03586FCC8530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369C42-9F63-3343-AC01-2B3FC9EF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50F8DD-5AD0-7B47-93A9-12589EDB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D09-3FF3-2049-81B4-128D47C8F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73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41E26-315D-C14B-9B94-AA257BFD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F530A6-046B-7146-91F7-E686717BA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82B2E0-FF43-ED47-AD21-769BBE76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0B0E1A-928F-634F-B8D8-F3F754DE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83C-C7FF-B74D-8246-03586FCC8530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293F9F-7171-E849-9B17-2C22D37C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2903E3-8752-D446-B5A9-744FE3B4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D09-3FF3-2049-81B4-128D47C8F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29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335D7-7453-6D42-843A-E54B2520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AA89D2-A8EE-1C4F-A480-4E4FBE45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74B66A-4D28-6A40-A1EC-5B0214BA6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3B11B8-8AAE-EB49-854E-C396B9E68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3944694-5F7E-D442-8F73-847CE591A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7AE1FC1-D8FC-EB44-BF81-DACCBD82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83C-C7FF-B74D-8246-03586FCC8530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14372A1-CCF1-4F40-8639-123430E9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44091E0-486B-5045-96C6-5ED080BA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D09-3FF3-2049-81B4-128D47C8F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05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5A153-B37D-4C40-BEBF-F67A4E1A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01D8A0-77CC-E24B-B10A-A03D4454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83C-C7FF-B74D-8246-03586FCC8530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AD9C4A-B6D7-5C43-A278-F17A6752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382055-CF83-6649-B568-EC79CB2D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D09-3FF3-2049-81B4-128D47C8F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28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546B973-DFEB-AE4F-B11D-153B9E3A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83C-C7FF-B74D-8246-03586FCC8530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ABD9DE-CA19-7940-92F7-7E7570B1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D1D1EE-2175-5141-88FB-0BD48245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D09-3FF3-2049-81B4-128D47C8F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90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36409-B354-8D49-9F31-07659825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E7EC81-7AA3-F148-ACDD-06B047CF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FD747C-BE22-E54E-891E-89721E702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C92A73-5AED-3A4C-A55D-DFBFCA9D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83C-C7FF-B74D-8246-03586FCC8530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E6A5D7-6FE8-E148-A84C-596A62F1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228E2A-3FE8-7546-BCC9-85AEF323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D09-3FF3-2049-81B4-128D47C8F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20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A4A2F-4186-BB44-8400-E86BFD8F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D38113-E839-DF45-B52D-F534D2B37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F75BCA-0C13-7C4D-8BC1-6EFAF442F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C7CF51-7097-8E45-B4F2-B796BBBC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83C-C7FF-B74D-8246-03586FCC8530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CDE329-F1C7-524D-A22A-9B0890F9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ADA00A-D7F7-2441-8A00-1D6B6676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D09-3FF3-2049-81B4-128D47C8F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94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E5672D-094D-8043-B463-E81024CC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036C94-1B2B-104D-A383-9EFCB95E3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F7220F-8E87-B847-A6F8-8D311BA7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D83C-C7FF-B74D-8246-03586FCC8530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9BDC1B-C89B-624D-BAB7-81FE3E83F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04729-7E14-9749-870C-E4935569E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0D09-3FF3-2049-81B4-128D47C8F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81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ken.wikiwijs.nl/63297/Module__Prikkelen_en_verleiden___V_4#!page-193218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A991F-85AD-7845-A4E6-E5084D29F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3800" dirty="0"/>
              <a:t>Motiveren van studenten en docenten in online leeromgevingen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52A9DC-E136-1941-B1FC-73CC8EAEB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/>
              <a:t>(em) prof. dr. P. Robert-Jan Simons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fbeelding met binnen, computer, zitten, toetsenbord&#10;&#10;Automatisch gegenereerde beschrijving">
            <a:extLst>
              <a:ext uri="{FF2B5EF4-FFF2-40B4-BE49-F238E27FC236}">
                <a16:creationId xmlns:a16="http://schemas.microsoft.com/office/drawing/2014/main" id="{1BBDDFD4-4E52-4AEF-9B4A-7D23D6D94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1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9187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1C01E-FB44-D842-8017-4C392FA4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66" y="2304656"/>
            <a:ext cx="3616856" cy="4376572"/>
          </a:xfrm>
        </p:spPr>
        <p:txBody>
          <a:bodyPr anchor="ctr">
            <a:normAutofit/>
          </a:bodyPr>
          <a:lstStyle/>
          <a:p>
            <a:r>
              <a:rPr lang="nl-NL" sz="4800" dirty="0">
                <a:solidFill>
                  <a:srgbClr val="FFFFFF"/>
                </a:solidFill>
              </a:rPr>
              <a:t>Relevantie 2</a:t>
            </a:r>
            <a:endParaRPr lang="nl-NL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C74827-C1C0-EF41-B12C-CF96A640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5501834" cy="5870448"/>
          </a:xfrm>
        </p:spPr>
        <p:txBody>
          <a:bodyPr anchor="ctr">
            <a:normAutofit/>
          </a:bodyPr>
          <a:lstStyle/>
          <a:p>
            <a:pPr lvl="0"/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Context-Concept- Contexten benadering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Nieuwsgierig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maken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Waarom is thema / stof belangrijk?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Zoomlensmetafoor gebruiken</a:t>
            </a:r>
            <a:endParaRPr lang="en-US" sz="24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</p:txBody>
      </p:sp>
      <p:pic>
        <p:nvPicPr>
          <p:cNvPr id="6" name="Picture 2" descr="Met deze 5 tips bezorg je je geliefde een onvergetelijke Valentijnsdag in  Utrecht | Valentijnsdag | AD.nl">
            <a:extLst>
              <a:ext uri="{FF2B5EF4-FFF2-40B4-BE49-F238E27FC236}">
                <a16:creationId xmlns:a16="http://schemas.microsoft.com/office/drawing/2014/main" id="{67C85645-9109-834D-84EE-7E4ACB3CD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6" y="176772"/>
            <a:ext cx="3697940" cy="24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9A78519-B9B1-6141-8B83-8032BC570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593" y="1182624"/>
            <a:ext cx="2336800" cy="1752600"/>
          </a:xfrm>
          <a:prstGeom prst="rect">
            <a:avLst/>
          </a:prstGeom>
        </p:spPr>
      </p:pic>
      <p:pic>
        <p:nvPicPr>
          <p:cNvPr id="9" name="Afbeelding 8" descr="Afbeelding met persoon, vrouw, binnen, kijken&#10;&#10;Automatisch gegenereerde beschrijving">
            <a:extLst>
              <a:ext uri="{FF2B5EF4-FFF2-40B4-BE49-F238E27FC236}">
                <a16:creationId xmlns:a16="http://schemas.microsoft.com/office/drawing/2014/main" id="{889E207D-247C-1A46-A30A-B0273437C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101" y="5247089"/>
            <a:ext cx="2806184" cy="1246717"/>
          </a:xfrm>
          <a:prstGeom prst="rect">
            <a:avLst/>
          </a:prstGeom>
        </p:spPr>
      </p:pic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2A9AC0E0-B65A-CE49-B9AA-FBEDDA9E2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150" y="1611447"/>
            <a:ext cx="831850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70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E86F1-8D26-4149-AFC8-86197EB7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2" y="2225424"/>
            <a:ext cx="3616856" cy="4376572"/>
          </a:xfrm>
        </p:spPr>
        <p:txBody>
          <a:bodyPr anchor="ctr">
            <a:normAutofit/>
          </a:bodyPr>
          <a:lstStyle/>
          <a:p>
            <a:r>
              <a:rPr lang="nl-NL" sz="4800" dirty="0"/>
              <a:t>Vertrouwen 1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86E2AF-0679-CC47-9DF6-D331682AE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05010"/>
            <a:ext cx="5501834" cy="5596985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Vaak formatief toetsen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“Assessment as </a:t>
            </a:r>
            <a:r>
              <a:rPr lang="nl-NL" dirty="0" err="1">
                <a:solidFill>
                  <a:schemeClr val="bg1"/>
                </a:solidFill>
              </a:rPr>
              <a:t>learning</a:t>
            </a:r>
            <a:r>
              <a:rPr lang="nl-NL" dirty="0">
                <a:solidFill>
                  <a:schemeClr val="bg1"/>
                </a:solidFill>
              </a:rPr>
              <a:t>”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Voorkennis opvragen</a:t>
            </a:r>
          </a:p>
        </p:txBody>
      </p:sp>
      <p:pic>
        <p:nvPicPr>
          <p:cNvPr id="7" name="Picture 6" descr="Zelfvertrouwen ontwikkelen - 15 tips voor meer zelfvertrouwen - Incl. Video">
            <a:extLst>
              <a:ext uri="{FF2B5EF4-FFF2-40B4-BE49-F238E27FC236}">
                <a16:creationId xmlns:a16="http://schemas.microsoft.com/office/drawing/2014/main" id="{C75A0158-5541-184A-82A1-04C07E30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4" y="537883"/>
            <a:ext cx="4703452" cy="20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8982C3B-54B4-984B-AE5E-94C6DE11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58" y="1693334"/>
            <a:ext cx="2271713" cy="1346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99EC3DE-C329-2947-A76A-C95246CC1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8568" y="2505573"/>
            <a:ext cx="1735569" cy="2343094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825E210D-8BF8-7F40-AEF3-E88501427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258" y="4357020"/>
            <a:ext cx="228600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79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E86F1-8D26-4149-AFC8-86197EB7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2" y="2225424"/>
            <a:ext cx="3616856" cy="4376572"/>
          </a:xfrm>
        </p:spPr>
        <p:txBody>
          <a:bodyPr anchor="ctr">
            <a:normAutofit/>
          </a:bodyPr>
          <a:lstStyle/>
          <a:p>
            <a:r>
              <a:rPr lang="nl-NL" sz="4800" dirty="0"/>
              <a:t>Vertrouwen 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86E2AF-0679-CC47-9DF6-D331682AE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60289"/>
            <a:ext cx="5501834" cy="6011333"/>
          </a:xfrm>
        </p:spPr>
        <p:txBody>
          <a:bodyPr anchor="ctr">
            <a:normAutofit fontScale="85000" lnSpcReduction="20000"/>
          </a:bodyPr>
          <a:lstStyle/>
          <a:p>
            <a:r>
              <a:rPr lang="nl-NL" dirty="0">
                <a:solidFill>
                  <a:schemeClr val="bg1"/>
                </a:solidFill>
              </a:rPr>
              <a:t>Veel vragen laten stellen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Eigen ervaringen laten inbrengen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Ervaringen en toepassingen eerst, dan pas theorie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Picture 6" descr="Zelfvertrouwen ontwikkelen - 15 tips voor meer zelfvertrouwen - Incl. Video">
            <a:extLst>
              <a:ext uri="{FF2B5EF4-FFF2-40B4-BE49-F238E27FC236}">
                <a16:creationId xmlns:a16="http://schemas.microsoft.com/office/drawing/2014/main" id="{C75A0158-5541-184A-82A1-04C07E30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4" y="537883"/>
            <a:ext cx="4703452" cy="20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3518A29A-35C3-9445-B164-66AAFFAA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887" y="1170468"/>
            <a:ext cx="2969506" cy="21099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9B9E8CE-9354-6944-A06F-87C9C88BA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702" y="3429000"/>
            <a:ext cx="1047212" cy="14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59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7B2FF-561D-6742-BC5A-BD7EDE27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nl-NL" sz="4800" dirty="0"/>
              <a:t>Verbinding 1: interacties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589933-688E-7D4E-9E62-D04882DF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16545"/>
            <a:ext cx="5501834" cy="6422922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Polls gebruiken voor interactie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Beurten geven, handjes gebruiken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Chatroom gebruiken voor vragen en reacties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Veel in </a:t>
            </a:r>
            <a:r>
              <a:rPr lang="nl-NL" sz="2400" dirty="0" err="1">
                <a:solidFill>
                  <a:schemeClr val="bg1"/>
                </a:solidFill>
              </a:rPr>
              <a:t>breakoutrooms</a:t>
            </a:r>
            <a:r>
              <a:rPr lang="nl-NL" sz="2400" dirty="0">
                <a:solidFill>
                  <a:schemeClr val="bg1"/>
                </a:solidFill>
              </a:rPr>
              <a:t> werken</a:t>
            </a:r>
          </a:p>
          <a:p>
            <a:pPr marL="0" indent="0">
              <a:buNone/>
            </a:pPr>
            <a:endParaRPr lang="nl-NL" sz="2200" dirty="0">
              <a:solidFill>
                <a:schemeClr val="bg1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98A700B-6231-7044-847F-9151F12C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9" y="316544"/>
            <a:ext cx="3247464" cy="21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8614EC1-7636-AE43-BE9B-3B7B16487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134" y="1445494"/>
            <a:ext cx="1465673" cy="1621367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5F2E864F-0F42-A641-9872-6FBCDDE1E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293" y="3731417"/>
            <a:ext cx="2279541" cy="1412049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8D1BF8E1-BBBB-3C41-B9A3-2FD7006ED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856" y="5143466"/>
            <a:ext cx="2714398" cy="135719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A8E40E-E0A9-EC4D-B48B-722C4BC91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1867" y="0"/>
            <a:ext cx="1425600" cy="14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38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7B2FF-561D-6742-BC5A-BD7EDE27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nl-NL" sz="4800" dirty="0"/>
              <a:t>Verbinding 2: sfeer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589933-688E-7D4E-9E62-D04882DF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Ruimte voor informeel overleg vooraf en tussendoor  (koffiekamer)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Sfeer creëren (muziek)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Interesse tonen in ervaringen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Namen en gezichten kennen</a:t>
            </a:r>
            <a:endParaRPr lang="en-US" sz="24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98A700B-6231-7044-847F-9151F12C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9" y="316544"/>
            <a:ext cx="3247464" cy="21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A068DB-AC55-B14F-883D-359D2F97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332" y="0"/>
            <a:ext cx="1634067" cy="163406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4599BAA-DC31-AA40-802A-A0DA5FC0B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181" y="2343150"/>
            <a:ext cx="1104900" cy="1104900"/>
          </a:xfrm>
          <a:prstGeom prst="rect">
            <a:avLst/>
          </a:prstGeom>
        </p:spPr>
      </p:pic>
      <p:pic>
        <p:nvPicPr>
          <p:cNvPr id="9" name="Afbeelding 8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E2DD13E8-7510-4F45-9CB5-65CF36246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255" y="5458968"/>
            <a:ext cx="1612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12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7B2FF-561D-6742-BC5A-BD7EDE27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nl-NL" sz="4800" dirty="0"/>
              <a:t>Verbinding 2: doe eens gek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589933-688E-7D4E-9E62-D04882DF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lvl="0"/>
            <a:r>
              <a:rPr lang="en-US" sz="2400" dirty="0" err="1">
                <a:solidFill>
                  <a:schemeClr val="bg1"/>
                </a:solidFill>
              </a:rPr>
              <a:t>Persoonlijke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verhalen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ervaringen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vertellen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nl-NL" sz="2400" dirty="0">
                <a:solidFill>
                  <a:schemeClr val="bg1"/>
                </a:solidFill>
              </a:rPr>
              <a:t>Humor gebruiken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Fantasie, creativiteit inzetten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De </a:t>
            </a:r>
            <a:r>
              <a:rPr lang="en-US" sz="2400" dirty="0" err="1">
                <a:solidFill>
                  <a:schemeClr val="bg1"/>
                </a:solidFill>
              </a:rPr>
              <a:t>wijsheid</a:t>
            </a:r>
            <a:r>
              <a:rPr lang="en-US" sz="2400" dirty="0">
                <a:solidFill>
                  <a:schemeClr val="bg1"/>
                </a:solidFill>
              </a:rPr>
              <a:t> van de </a:t>
            </a:r>
            <a:r>
              <a:rPr lang="en-US" sz="2400" dirty="0" err="1">
                <a:solidFill>
                  <a:schemeClr val="bg1"/>
                </a:solidFill>
              </a:rPr>
              <a:t>groep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gebruiken</a:t>
            </a:r>
            <a:endParaRPr lang="en-US" sz="24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98A700B-6231-7044-847F-9151F12C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9" y="316544"/>
            <a:ext cx="3247464" cy="21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2657AA9-AAC8-3142-88E3-6CD981C3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734" y="2338380"/>
            <a:ext cx="1562100" cy="1295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5AA696B-9226-F04B-A843-07C428106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255" y="5458968"/>
            <a:ext cx="1875834" cy="1249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379B5CF-3F68-BB47-9071-A756547CB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793" y="54844"/>
            <a:ext cx="2667000" cy="1390650"/>
          </a:xfrm>
          <a:prstGeom prst="rect">
            <a:avLst/>
          </a:prstGeom>
        </p:spPr>
      </p:pic>
      <p:pic>
        <p:nvPicPr>
          <p:cNvPr id="11" name="Afbeelding 10" descr="Afbeelding met natuur, buiten, wolk, wolken&#10;&#10;Automatisch gegenereerde beschrijving">
            <a:extLst>
              <a:ext uri="{FF2B5EF4-FFF2-40B4-BE49-F238E27FC236}">
                <a16:creationId xmlns:a16="http://schemas.microsoft.com/office/drawing/2014/main" id="{B6BF3477-94B9-BD46-A3FD-B8BA21506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434" y="3955377"/>
            <a:ext cx="187748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50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7B2FF-561D-6742-BC5A-BD7EDE27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6488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 err="1"/>
              <a:t>Verbinding</a:t>
            </a:r>
            <a:r>
              <a:rPr lang="en-US" sz="4800" dirty="0"/>
              <a:t> 3: </a:t>
            </a:r>
            <a:br>
              <a:rPr lang="en-US" sz="4800" dirty="0"/>
            </a:br>
            <a:r>
              <a:rPr lang="en-US" sz="4800" dirty="0" err="1"/>
              <a:t>gastheer</a:t>
            </a:r>
            <a:r>
              <a:rPr lang="en-US" sz="4800" dirty="0"/>
              <a:t> / </a:t>
            </a:r>
            <a:r>
              <a:rPr lang="en-US" sz="4800" dirty="0" err="1"/>
              <a:t>gastvrouw</a:t>
            </a:r>
            <a:r>
              <a:rPr lang="en-US" sz="4800" dirty="0"/>
              <a:t> </a:t>
            </a:r>
            <a:r>
              <a:rPr lang="en-US" sz="4800" dirty="0" err="1"/>
              <a:t>zijn</a:t>
            </a:r>
            <a:endParaRPr lang="nl-NL" sz="4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589933-688E-7D4E-9E62-D04882DF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333"/>
            <a:ext cx="5501834" cy="6372123"/>
          </a:xfrm>
        </p:spPr>
        <p:txBody>
          <a:bodyPr anchor="ctr">
            <a:normAutofit/>
          </a:bodyPr>
          <a:lstStyle/>
          <a:p>
            <a:pPr lvl="0"/>
            <a:r>
              <a:rPr lang="nl-NL" sz="2400" dirty="0">
                <a:solidFill>
                  <a:schemeClr val="bg1"/>
                </a:solidFill>
              </a:rPr>
              <a:t>Vaste </a:t>
            </a:r>
            <a:r>
              <a:rPr lang="nl-NL" sz="2400" dirty="0" err="1">
                <a:solidFill>
                  <a:schemeClr val="bg1"/>
                </a:solidFill>
              </a:rPr>
              <a:t>subgroepjes</a:t>
            </a:r>
            <a:r>
              <a:rPr lang="nl-NL" sz="2400" dirty="0">
                <a:solidFill>
                  <a:schemeClr val="bg1"/>
                </a:solidFill>
              </a:rPr>
              <a:t>, maar ook wisselende groepjes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Rollen </a:t>
            </a:r>
            <a:r>
              <a:rPr lang="en-US" sz="2400" dirty="0" err="1">
                <a:solidFill>
                  <a:schemeClr val="bg1"/>
                </a:solidFill>
              </a:rPr>
              <a:t>geven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tijd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bewaken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sfeer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aangeven</a:t>
            </a:r>
            <a:r>
              <a:rPr lang="en-US" sz="2400" dirty="0">
                <a:solidFill>
                  <a:schemeClr val="bg1"/>
                </a:solidFill>
              </a:rPr>
              <a:t>, energizer, </a:t>
            </a:r>
            <a:r>
              <a:rPr lang="en-US" sz="2400" dirty="0" err="1">
                <a:solidFill>
                  <a:schemeClr val="bg1"/>
                </a:solidFill>
              </a:rPr>
              <a:t>resultaat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bewaken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 err="1">
                <a:solidFill>
                  <a:schemeClr val="bg1"/>
                </a:solidFill>
              </a:rPr>
              <a:t>Deelnemers</a:t>
            </a:r>
            <a:r>
              <a:rPr lang="en-US" sz="2400" dirty="0">
                <a:solidFill>
                  <a:schemeClr val="bg1"/>
                </a:solidFill>
              </a:rPr>
              <a:t> mee </a:t>
            </a:r>
            <a:r>
              <a:rPr lang="en-US" sz="2400" dirty="0" err="1">
                <a:solidFill>
                  <a:schemeClr val="bg1"/>
                </a:solidFill>
              </a:rPr>
              <a:t>verantwoordelijk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maken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subgroepjes</a:t>
            </a:r>
            <a:r>
              <a:rPr lang="en-US" sz="2400" dirty="0">
                <a:solidFill>
                  <a:schemeClr val="bg1"/>
                </a:solidFill>
              </a:rPr>
              <a:t> laten </a:t>
            </a:r>
            <a:r>
              <a:rPr lang="en-US" sz="2400" dirty="0" err="1">
                <a:solidFill>
                  <a:schemeClr val="bg1"/>
                </a:solidFill>
              </a:rPr>
              <a:t>presenteren</a:t>
            </a:r>
            <a:endParaRPr lang="en-US" sz="24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98A700B-6231-7044-847F-9151F12C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9" y="316544"/>
            <a:ext cx="3247464" cy="21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289E9D-1C72-0141-9436-C728F1D4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684" y="1293604"/>
            <a:ext cx="1816100" cy="1117600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A5176EF1-57E4-5B46-8F78-C62E87B14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844" y="3355394"/>
            <a:ext cx="1833033" cy="18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31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F79CFC8-9CB6-4FB1-96EE-B4FF3ABE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8F7465-F14E-B34C-AE04-A376C6C1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096" y="728905"/>
            <a:ext cx="6350699" cy="361545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Een uitgewerkte methode om studenten te betrekken door hen rollen te geven en samen te laten werken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27C947A-C1FD-0A44-AF1A-F6A325568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27" r="1582" b="-3"/>
          <a:stretch/>
        </p:blipFill>
        <p:spPr>
          <a:xfrm>
            <a:off x="831987" y="728907"/>
            <a:ext cx="3806645" cy="54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5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7B2FF-561D-6742-BC5A-BD7EDE27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6488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 err="1"/>
              <a:t>Autonomie</a:t>
            </a:r>
            <a:r>
              <a:rPr lang="en-US" sz="4800" dirty="0"/>
              <a:t> 1: </a:t>
            </a:r>
            <a:br>
              <a:rPr lang="en-US" sz="4800" dirty="0"/>
            </a:br>
            <a:r>
              <a:rPr lang="en-US" sz="4800" dirty="0" err="1"/>
              <a:t>regelruimte</a:t>
            </a:r>
            <a:r>
              <a:rPr lang="en-US" sz="4800" dirty="0"/>
              <a:t> </a:t>
            </a:r>
            <a:r>
              <a:rPr lang="en-US" sz="4800" dirty="0" err="1"/>
              <a:t>bieden</a:t>
            </a:r>
            <a:endParaRPr lang="nl-NL" sz="4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589933-688E-7D4E-9E62-D04882DF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83732"/>
            <a:ext cx="5501834" cy="5457724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Neem je </a:t>
            </a:r>
            <a:r>
              <a:rPr lang="en-US" sz="2400" dirty="0" err="1">
                <a:solidFill>
                  <a:schemeClr val="bg1"/>
                </a:solidFill>
              </a:rPr>
              <a:t>presentatie</a:t>
            </a:r>
            <a:r>
              <a:rPr lang="en-US" sz="2400" dirty="0">
                <a:solidFill>
                  <a:schemeClr val="bg1"/>
                </a:solidFill>
              </a:rPr>
              <a:t> op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studenten</a:t>
            </a:r>
            <a:r>
              <a:rPr lang="en-US" sz="2400" dirty="0">
                <a:solidFill>
                  <a:schemeClr val="bg1"/>
                </a:solidFill>
              </a:rPr>
              <a:t> in eigen </a:t>
            </a:r>
            <a:r>
              <a:rPr lang="en-US" sz="2400" dirty="0" err="1">
                <a:solidFill>
                  <a:schemeClr val="bg1"/>
                </a:solidFill>
              </a:rPr>
              <a:t>tijd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in eigen tempo </a:t>
            </a:r>
            <a:r>
              <a:rPr lang="en-US" sz="2400" dirty="0" err="1">
                <a:solidFill>
                  <a:schemeClr val="bg1"/>
                </a:solidFill>
              </a:rPr>
              <a:t>kijken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Flip the classroom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Geef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eigenaarschap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</p:txBody>
      </p:sp>
      <p:pic>
        <p:nvPicPr>
          <p:cNvPr id="7" name="Picture 2" descr="Top 10 Verschillen Tussen Mannen en Vrouwen - Alletop10lijstjes">
            <a:extLst>
              <a:ext uri="{FF2B5EF4-FFF2-40B4-BE49-F238E27FC236}">
                <a16:creationId xmlns:a16="http://schemas.microsoft.com/office/drawing/2014/main" id="{CADCDEFB-B566-0A40-95E4-5873B2622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r="22154"/>
          <a:stretch/>
        </p:blipFill>
        <p:spPr bwMode="auto">
          <a:xfrm>
            <a:off x="1104351" y="316544"/>
            <a:ext cx="3017500" cy="2672285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meter, tekening, klok&#10;&#10;Automatisch gegenereerde beschrijving">
            <a:extLst>
              <a:ext uri="{FF2B5EF4-FFF2-40B4-BE49-F238E27FC236}">
                <a16:creationId xmlns:a16="http://schemas.microsoft.com/office/drawing/2014/main" id="{5A16273D-33FF-EE49-97C6-FD2F63F0A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882" y="4032727"/>
            <a:ext cx="1688400" cy="1206000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4E4C2A9B-C7C1-504F-B179-845A4248F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588" y="1622670"/>
            <a:ext cx="2709333" cy="1524000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D22FD03D-2811-4043-BE64-D9F40080D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234" y="5499578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2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7B2FF-561D-6742-BC5A-BD7EDE27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6488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 err="1"/>
              <a:t>Autonomie</a:t>
            </a:r>
            <a:r>
              <a:rPr lang="en-US" sz="4800" dirty="0"/>
              <a:t> 2: </a:t>
            </a:r>
            <a:br>
              <a:rPr lang="en-US" sz="4800" dirty="0"/>
            </a:br>
            <a:r>
              <a:rPr lang="en-US" sz="4800" dirty="0" err="1"/>
              <a:t>Keuzes</a:t>
            </a:r>
            <a:r>
              <a:rPr lang="en-US" sz="4800" dirty="0"/>
              <a:t> </a:t>
            </a:r>
            <a:r>
              <a:rPr lang="en-US" sz="4800" dirty="0" err="1"/>
              <a:t>mogelijk</a:t>
            </a:r>
            <a:r>
              <a:rPr lang="en-US" sz="4800" dirty="0"/>
              <a:t> </a:t>
            </a:r>
            <a:r>
              <a:rPr lang="en-US" sz="4800" dirty="0" err="1"/>
              <a:t>maken</a:t>
            </a:r>
            <a:endParaRPr lang="nl-NL" sz="4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589933-688E-7D4E-9E62-D04882DF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91067"/>
            <a:ext cx="5501834" cy="605038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400" dirty="0">
                <a:solidFill>
                  <a:schemeClr val="bg1"/>
                </a:solidFill>
              </a:rPr>
              <a:t>Kleine keuzes laten m.b.t. volgorde, aard toepassingen, keuze tussen boek, video, audio, f2f</a:t>
            </a:r>
          </a:p>
          <a:p>
            <a:pPr>
              <a:lnSpc>
                <a:spcPct val="100000"/>
              </a:lnSpc>
            </a:pPr>
            <a:endParaRPr lang="nl-NL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nl-NL" sz="2400" dirty="0">
                <a:solidFill>
                  <a:schemeClr val="bg1"/>
                </a:solidFill>
              </a:rPr>
              <a:t> </a:t>
            </a:r>
          </a:p>
          <a:p>
            <a:pPr lvl="0">
              <a:lnSpc>
                <a:spcPct val="100000"/>
              </a:lnSpc>
            </a:pPr>
            <a:r>
              <a:rPr lang="nl-NL" sz="2400" dirty="0">
                <a:solidFill>
                  <a:schemeClr val="bg1"/>
                </a:solidFill>
              </a:rPr>
              <a:t>Keuze in aard van toetsing </a:t>
            </a:r>
          </a:p>
          <a:p>
            <a:pPr lvl="0">
              <a:lnSpc>
                <a:spcPct val="100000"/>
              </a:lnSpc>
            </a:pPr>
            <a:endParaRPr lang="nl-NL" sz="2400" dirty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endParaRPr lang="nl-NL" sz="2400" dirty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endParaRPr lang="nl-NL" sz="2400" dirty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endParaRPr lang="nl-NL" sz="2400" dirty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nl-NL" sz="2400" dirty="0">
                <a:solidFill>
                  <a:schemeClr val="bg1"/>
                </a:solidFill>
              </a:rPr>
              <a:t>Geef gekleurde kaarten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</p:txBody>
      </p:sp>
      <p:pic>
        <p:nvPicPr>
          <p:cNvPr id="7" name="Picture 2" descr="Top 10 Verschillen Tussen Mannen en Vrouwen - Alletop10lijstjes">
            <a:extLst>
              <a:ext uri="{FF2B5EF4-FFF2-40B4-BE49-F238E27FC236}">
                <a16:creationId xmlns:a16="http://schemas.microsoft.com/office/drawing/2014/main" id="{CADCDEFB-B566-0A40-95E4-5873B2622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r="22154"/>
          <a:stretch/>
        </p:blipFill>
        <p:spPr bwMode="auto">
          <a:xfrm>
            <a:off x="1104351" y="316544"/>
            <a:ext cx="3017500" cy="2672285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33B7B1A-B0CD-E64A-BC56-62E7A7AB2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543" y="4353170"/>
            <a:ext cx="2228850" cy="22288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234A91E-6211-274B-94F5-EE3D78F36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844" y="1744229"/>
            <a:ext cx="1612900" cy="12446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B1A0D64-B680-4441-BAD5-ECB1BF733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451" y="3619691"/>
            <a:ext cx="24892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36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F79CFC8-9CB6-4FB1-96EE-B4FF3ABE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FBCE7A-FF1A-4D4C-AB2C-DE9E69FA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314" y="728907"/>
            <a:ext cx="6350699" cy="5207792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 err="1"/>
              <a:t>Niemand</a:t>
            </a:r>
            <a:r>
              <a:rPr lang="en-US" sz="2800" dirty="0"/>
              <a:t> </a:t>
            </a:r>
            <a:r>
              <a:rPr lang="en-US" sz="2800" dirty="0" err="1"/>
              <a:t>weet</a:t>
            </a:r>
            <a:r>
              <a:rPr lang="en-US" sz="2800" dirty="0"/>
              <a:t> het </a:t>
            </a:r>
            <a:r>
              <a:rPr lang="en-US" sz="2800" dirty="0" err="1"/>
              <a:t>antwoord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Er is </a:t>
            </a:r>
            <a:r>
              <a:rPr lang="en-US" sz="2800" dirty="0" err="1"/>
              <a:t>nauwelijks</a:t>
            </a:r>
            <a:r>
              <a:rPr lang="en-US" sz="2800" dirty="0"/>
              <a:t> </a:t>
            </a:r>
            <a:r>
              <a:rPr lang="en-US" sz="2800" dirty="0" err="1"/>
              <a:t>onderzoek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We </a:t>
            </a:r>
            <a:r>
              <a:rPr lang="en-US" sz="2800" dirty="0" err="1"/>
              <a:t>kunnen</a:t>
            </a:r>
            <a:r>
              <a:rPr lang="en-US" sz="2800" dirty="0"/>
              <a:t> </a:t>
            </a:r>
            <a:r>
              <a:rPr lang="en-US" sz="2800" dirty="0" err="1"/>
              <a:t>alleen</a:t>
            </a:r>
            <a:r>
              <a:rPr lang="en-US" sz="2800" dirty="0"/>
              <a:t> </a:t>
            </a:r>
            <a:r>
              <a:rPr lang="en-US" sz="2800" dirty="0" err="1"/>
              <a:t>experimenteren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van </a:t>
            </a:r>
            <a:r>
              <a:rPr lang="en-US" sz="2800" dirty="0" err="1"/>
              <a:t>elkaars</a:t>
            </a:r>
            <a:r>
              <a:rPr lang="en-US" sz="2800" dirty="0"/>
              <a:t> </a:t>
            </a:r>
            <a:r>
              <a:rPr lang="en-US" sz="2800" dirty="0" err="1"/>
              <a:t>ervaringen</a:t>
            </a:r>
            <a:r>
              <a:rPr lang="en-US" sz="2800" dirty="0"/>
              <a:t> </a:t>
            </a:r>
            <a:r>
              <a:rPr lang="en-US" sz="2800" dirty="0" err="1"/>
              <a:t>leren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We </a:t>
            </a:r>
            <a:r>
              <a:rPr lang="en-US" sz="2800" dirty="0" err="1"/>
              <a:t>kunnen</a:t>
            </a:r>
            <a:r>
              <a:rPr lang="en-US" sz="2800" dirty="0"/>
              <a:t> </a:t>
            </a:r>
            <a:r>
              <a:rPr lang="en-US" sz="2800" dirty="0" err="1"/>
              <a:t>niet</a:t>
            </a:r>
            <a:r>
              <a:rPr lang="en-US" sz="2800" dirty="0"/>
              <a:t> </a:t>
            </a:r>
            <a:r>
              <a:rPr lang="en-US" sz="2800" dirty="0" err="1"/>
              <a:t>ons</a:t>
            </a:r>
            <a:r>
              <a:rPr lang="en-US" sz="2800" dirty="0"/>
              <a:t> </a:t>
            </a:r>
            <a:r>
              <a:rPr lang="en-US" sz="2800" dirty="0" err="1"/>
              <a:t>gewone</a:t>
            </a:r>
            <a:r>
              <a:rPr lang="en-US" sz="2800" dirty="0"/>
              <a:t> </a:t>
            </a:r>
            <a:r>
              <a:rPr lang="en-US" sz="2800" dirty="0" err="1"/>
              <a:t>onderwijs</a:t>
            </a:r>
            <a:r>
              <a:rPr lang="en-US" sz="2800" dirty="0"/>
              <a:t> </a:t>
            </a:r>
            <a:r>
              <a:rPr lang="en-US" sz="2800" dirty="0" err="1"/>
              <a:t>inblikken</a:t>
            </a:r>
            <a:endParaRPr lang="en-US" sz="2800" dirty="0"/>
          </a:p>
        </p:txBody>
      </p:sp>
      <p:pic>
        <p:nvPicPr>
          <p:cNvPr id="2050" name="Picture 2" descr="Online onderwijs, online leren op afstand - Download Free Vectors, Vector  Bestanden, Ontwerpen Templates">
            <a:extLst>
              <a:ext uri="{FF2B5EF4-FFF2-40B4-BE49-F238E27FC236}">
                <a16:creationId xmlns:a16="http://schemas.microsoft.com/office/drawing/2014/main" id="{FCC250BC-0EB7-C94A-A34A-E992486536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r="15255" b="2"/>
          <a:stretch/>
        </p:blipFill>
        <p:spPr bwMode="auto">
          <a:xfrm>
            <a:off x="831987" y="728907"/>
            <a:ext cx="3806645" cy="540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2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persoon, person, vasthouden, glimlachen&#10;&#10;Automatisch gegenereerde beschrijving">
            <a:extLst>
              <a:ext uri="{FF2B5EF4-FFF2-40B4-BE49-F238E27FC236}">
                <a16:creationId xmlns:a16="http://schemas.microsoft.com/office/drawing/2014/main" id="{57F78FDC-939D-B546-89F9-07DDC37FB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6CE732A-5F00-1F43-8545-BADF8844C87A}"/>
              </a:ext>
            </a:extLst>
          </p:cNvPr>
          <p:cNvSpPr txBox="1"/>
          <p:nvPr/>
        </p:nvSpPr>
        <p:spPr>
          <a:xfrm>
            <a:off x="1550125" y="5172892"/>
            <a:ext cx="4545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John Spencer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A2DB625-96BE-CD4A-A6D7-8B3F834D47A6}"/>
              </a:ext>
            </a:extLst>
          </p:cNvPr>
          <p:cNvSpPr txBox="1"/>
          <p:nvPr/>
        </p:nvSpPr>
        <p:spPr>
          <a:xfrm>
            <a:off x="6966857" y="5942333"/>
            <a:ext cx="435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>
                <a:solidFill>
                  <a:schemeClr val="accent1"/>
                </a:solidFill>
              </a:rPr>
              <a:t>Spencerauthor.com</a:t>
            </a:r>
            <a:endParaRPr lang="nl-NL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9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66633-789E-AC44-B340-F54F7AC1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nl-NL" sz="4800" dirty="0"/>
              <a:t>Liefde voor leren bijbrengen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21B00C-60DB-DC4B-ABA1-E5AE3FDD8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</a:rPr>
              <a:t>Liefhebber zijn/ worden van alle vormen van leren</a:t>
            </a:r>
          </a:p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</a:rPr>
              <a:t>Nog meer verleidingsstrategieën</a:t>
            </a:r>
          </a:p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</a:rPr>
              <a:t>workshop</a:t>
            </a:r>
          </a:p>
        </p:txBody>
      </p:sp>
      <p:pic>
        <p:nvPicPr>
          <p:cNvPr id="6" name="Afbeelding 5" descr="Afbeelding met stoppen, teken, foto, zitten&#10;&#10;Automatisch gegenereerde beschrijving">
            <a:extLst>
              <a:ext uri="{FF2B5EF4-FFF2-40B4-BE49-F238E27FC236}">
                <a16:creationId xmlns:a16="http://schemas.microsoft.com/office/drawing/2014/main" id="{87FF9A6F-4A49-4541-B5E0-95C302B81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0526" b="41097"/>
          <a:stretch/>
        </p:blipFill>
        <p:spPr>
          <a:xfrm>
            <a:off x="804673" y="346758"/>
            <a:ext cx="3329175" cy="187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74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BAF873-427B-4F44-B7E1-A22FA45E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1"/>
            <a:ext cx="5998840" cy="5948631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400" dirty="0"/>
            </a:br>
            <a:br>
              <a:rPr lang="en-US" sz="2400" dirty="0"/>
            </a:br>
            <a:r>
              <a:rPr lang="en-US" sz="3100" dirty="0" err="1"/>
              <a:t>Belonen</a:t>
            </a:r>
            <a:r>
              <a:rPr lang="en-US" sz="3100" dirty="0"/>
              <a:t> (</a:t>
            </a:r>
            <a:r>
              <a:rPr lang="en-US" sz="3100" dirty="0" err="1"/>
              <a:t>cijfers</a:t>
            </a:r>
            <a:r>
              <a:rPr lang="en-US" sz="3100" dirty="0"/>
              <a:t> </a:t>
            </a:r>
            <a:r>
              <a:rPr lang="en-US" sz="3100" dirty="0" err="1"/>
              <a:t>en</a:t>
            </a:r>
            <a:r>
              <a:rPr lang="en-US" sz="3100" dirty="0"/>
              <a:t> </a:t>
            </a:r>
            <a:r>
              <a:rPr lang="en-US" sz="3100" dirty="0" err="1"/>
              <a:t>toetsen</a:t>
            </a:r>
            <a:r>
              <a:rPr lang="en-US" sz="3100" dirty="0"/>
              <a:t>)</a:t>
            </a:r>
            <a:r>
              <a:rPr lang="en-US" sz="3100" dirty="0" err="1"/>
              <a:t>en</a:t>
            </a:r>
            <a:r>
              <a:rPr lang="en-US" sz="3100" dirty="0"/>
              <a:t> </a:t>
            </a:r>
            <a:r>
              <a:rPr lang="en-US" sz="3100" dirty="0" err="1"/>
              <a:t>straffen</a:t>
            </a:r>
            <a:r>
              <a:rPr lang="en-US" sz="3100" dirty="0"/>
              <a:t> (</a:t>
            </a:r>
            <a:r>
              <a:rPr lang="en-US" sz="3100" dirty="0" err="1"/>
              <a:t>zakken</a:t>
            </a:r>
            <a:r>
              <a:rPr lang="en-US" sz="3100" dirty="0"/>
              <a:t>; </a:t>
            </a:r>
            <a:r>
              <a:rPr lang="en-US" sz="3100" dirty="0" err="1"/>
              <a:t>verplichten</a:t>
            </a:r>
            <a:r>
              <a:rPr lang="en-US" sz="3100" dirty="0"/>
              <a:t>) </a:t>
            </a:r>
            <a:r>
              <a:rPr lang="en-US" sz="3100" dirty="0" err="1"/>
              <a:t>werken</a:t>
            </a:r>
            <a:r>
              <a:rPr lang="en-US" sz="3100" dirty="0"/>
              <a:t> </a:t>
            </a:r>
            <a:r>
              <a:rPr lang="en-US" sz="3100" dirty="0" err="1"/>
              <a:t>niet</a:t>
            </a:r>
            <a:r>
              <a:rPr lang="en-US" sz="3100" dirty="0"/>
              <a:t>!</a:t>
            </a:r>
            <a:br>
              <a:rPr lang="en-US" sz="2400" dirty="0"/>
            </a:br>
            <a:br>
              <a:rPr lang="en-US" sz="2400" dirty="0"/>
            </a:br>
            <a:r>
              <a:rPr lang="en-US" sz="3100" dirty="0"/>
              <a:t>In </a:t>
            </a:r>
            <a:r>
              <a:rPr lang="en-US" sz="3100" dirty="0" err="1"/>
              <a:t>een</a:t>
            </a:r>
            <a:r>
              <a:rPr lang="en-US" sz="3100" dirty="0"/>
              <a:t> online </a:t>
            </a:r>
            <a:r>
              <a:rPr lang="en-US" sz="3100" dirty="0" err="1"/>
              <a:t>omgeving</a:t>
            </a:r>
            <a:r>
              <a:rPr lang="en-US" sz="3100" dirty="0"/>
              <a:t> </a:t>
            </a:r>
            <a:r>
              <a:rPr lang="en-US" sz="3100" dirty="0" err="1"/>
              <a:t>zijn</a:t>
            </a:r>
            <a:r>
              <a:rPr lang="en-US" sz="3100" dirty="0"/>
              <a:t> </a:t>
            </a:r>
            <a:r>
              <a:rPr lang="en-US" sz="3100" dirty="0" err="1"/>
              <a:t>meer</a:t>
            </a:r>
            <a:r>
              <a:rPr lang="en-US" sz="3100" dirty="0"/>
              <a:t> </a:t>
            </a:r>
            <a:r>
              <a:rPr lang="en-US" sz="3100" dirty="0" err="1"/>
              <a:t>nog</a:t>
            </a:r>
            <a:r>
              <a:rPr lang="en-US" sz="3100" dirty="0"/>
              <a:t> dan in </a:t>
            </a:r>
            <a:r>
              <a:rPr lang="en-US" sz="3100" dirty="0" err="1"/>
              <a:t>een</a:t>
            </a:r>
            <a:r>
              <a:rPr lang="en-US" sz="3100" dirty="0"/>
              <a:t> f2f </a:t>
            </a:r>
            <a:r>
              <a:rPr lang="en-US" sz="3100" dirty="0" err="1"/>
              <a:t>omgeving</a:t>
            </a:r>
            <a:r>
              <a:rPr lang="en-US" sz="3100" dirty="0"/>
              <a:t> </a:t>
            </a:r>
            <a:r>
              <a:rPr lang="en-US" sz="3100" dirty="0" err="1"/>
              <a:t>andere</a:t>
            </a:r>
            <a:r>
              <a:rPr lang="en-US" sz="3100" dirty="0"/>
              <a:t> </a:t>
            </a:r>
            <a:r>
              <a:rPr lang="en-US" sz="3100" dirty="0" err="1"/>
              <a:t>strategieën</a:t>
            </a:r>
            <a:r>
              <a:rPr lang="en-US" sz="3100" dirty="0"/>
              <a:t> </a:t>
            </a:r>
            <a:r>
              <a:rPr lang="en-US" sz="3100" dirty="0" err="1"/>
              <a:t>nodig</a:t>
            </a:r>
            <a:r>
              <a:rPr lang="en-US" sz="3100" dirty="0"/>
              <a:t> om </a:t>
            </a:r>
            <a:r>
              <a:rPr lang="en-US" sz="3100" dirty="0" err="1"/>
              <a:t>studenten</a:t>
            </a:r>
            <a:r>
              <a:rPr lang="en-US" sz="3100" dirty="0"/>
              <a:t> </a:t>
            </a:r>
            <a:r>
              <a:rPr lang="en-US" sz="3100" dirty="0" err="1"/>
              <a:t>te</a:t>
            </a:r>
            <a:r>
              <a:rPr lang="en-US" sz="3100" dirty="0"/>
              <a:t> </a:t>
            </a:r>
            <a:r>
              <a:rPr lang="en-US" sz="3100" dirty="0" err="1"/>
              <a:t>motiveren</a:t>
            </a:r>
            <a:r>
              <a:rPr lang="en-US" sz="3100" dirty="0"/>
              <a:t>!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 err="1"/>
              <a:t>Alleen</a:t>
            </a:r>
            <a:r>
              <a:rPr lang="en-US" sz="3100" dirty="0"/>
              <a:t> </a:t>
            </a:r>
            <a:r>
              <a:rPr lang="en-US" sz="3100" dirty="0" err="1"/>
              <a:t>ervaringen</a:t>
            </a:r>
            <a:r>
              <a:rPr lang="en-US" sz="3100" dirty="0"/>
              <a:t> of </a:t>
            </a:r>
            <a:r>
              <a:rPr lang="en-US" sz="3100" dirty="0" err="1"/>
              <a:t>vanuit</a:t>
            </a:r>
            <a:r>
              <a:rPr lang="en-US" sz="3100" dirty="0"/>
              <a:t> </a:t>
            </a:r>
            <a:r>
              <a:rPr lang="en-US" sz="3100" dirty="0" err="1"/>
              <a:t>een</a:t>
            </a:r>
            <a:r>
              <a:rPr lang="en-US" sz="3100" dirty="0"/>
              <a:t> </a:t>
            </a:r>
            <a:r>
              <a:rPr lang="en-US" sz="3100" dirty="0" err="1"/>
              <a:t>gevalideerde</a:t>
            </a:r>
            <a:r>
              <a:rPr lang="en-US" sz="3100" dirty="0"/>
              <a:t>  </a:t>
            </a:r>
            <a:r>
              <a:rPr lang="en-US" sz="3100" dirty="0" err="1"/>
              <a:t>motivatietheorie</a:t>
            </a: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endParaRPr lang="en-US" sz="2400" dirty="0"/>
          </a:p>
        </p:txBody>
      </p:sp>
      <p:pic>
        <p:nvPicPr>
          <p:cNvPr id="1026" name="Picture 2" descr="Free Vector | Online learning with courses">
            <a:extLst>
              <a:ext uri="{FF2B5EF4-FFF2-40B4-BE49-F238E27FC236}">
                <a16:creationId xmlns:a16="http://schemas.microsoft.com/office/drawing/2014/main" id="{EA8EC9AA-B14C-434D-A312-F4DEE24EC9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r="12377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7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CAB30-DDF1-B341-A975-3B294070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Zelfdeterminatietheorie (</a:t>
            </a:r>
            <a:r>
              <a:rPr lang="nl-NL" dirty="0" err="1"/>
              <a:t>Deci</a:t>
            </a:r>
            <a:r>
              <a:rPr lang="nl-NL" dirty="0"/>
              <a:t> &amp; Ryan; Pink)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5E1CF4CF-8590-1146-AF06-1311F5DA88D8}"/>
              </a:ext>
            </a:extLst>
          </p:cNvPr>
          <p:cNvSpPr/>
          <p:nvPr/>
        </p:nvSpPr>
        <p:spPr>
          <a:xfrm>
            <a:off x="79520" y="3052847"/>
            <a:ext cx="3114675" cy="3157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Relevantie:</a:t>
            </a:r>
          </a:p>
          <a:p>
            <a:pPr algn="ctr"/>
            <a:r>
              <a:rPr lang="nl-NL" sz="2400" dirty="0"/>
              <a:t> </a:t>
            </a:r>
          </a:p>
          <a:p>
            <a:pPr algn="ctr"/>
            <a:r>
              <a:rPr lang="nl-NL" sz="2400" dirty="0">
                <a:solidFill>
                  <a:srgbClr val="FFFF00"/>
                </a:solidFill>
              </a:rPr>
              <a:t>Ik vind het belangrijk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0112065-EDBF-E54B-B4C1-479B9D9EC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052846"/>
            <a:ext cx="3114674" cy="3157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nl-NL" sz="2400" dirty="0"/>
              <a:t>Verbinding: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>
                <a:solidFill>
                  <a:srgbClr val="FFFF00"/>
                </a:solidFill>
              </a:rPr>
              <a:t>Ik hoor erbij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F188560-A21B-EC47-B478-4EE820AC5A84}"/>
              </a:ext>
            </a:extLst>
          </p:cNvPr>
          <p:cNvSpPr/>
          <p:nvPr/>
        </p:nvSpPr>
        <p:spPr>
          <a:xfrm>
            <a:off x="9077326" y="3052847"/>
            <a:ext cx="3114674" cy="3157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Autonomie:</a:t>
            </a:r>
          </a:p>
          <a:p>
            <a:pPr algn="ctr"/>
            <a:endParaRPr lang="nl-NL" sz="2400" dirty="0"/>
          </a:p>
          <a:p>
            <a:pPr algn="ctr"/>
            <a:r>
              <a:rPr lang="nl-NL" sz="2400" dirty="0">
                <a:solidFill>
                  <a:srgbClr val="FFFF00"/>
                </a:solidFill>
              </a:rPr>
              <a:t>Ik heb iets te kiezen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84D6CE0-636C-524B-9F53-3D08B329A636}"/>
              </a:ext>
            </a:extLst>
          </p:cNvPr>
          <p:cNvSpPr/>
          <p:nvPr/>
        </p:nvSpPr>
        <p:spPr>
          <a:xfrm>
            <a:off x="3114675" y="3034786"/>
            <a:ext cx="3114675" cy="3157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Competentie:</a:t>
            </a:r>
          </a:p>
          <a:p>
            <a:pPr algn="ctr"/>
            <a:endParaRPr lang="nl-NL" sz="2400" dirty="0"/>
          </a:p>
          <a:p>
            <a:pPr algn="ctr"/>
            <a:r>
              <a:rPr lang="nl-NL" sz="2400" dirty="0">
                <a:solidFill>
                  <a:srgbClr val="FFFF00"/>
                </a:solidFill>
              </a:rPr>
              <a:t>Ik kan het leren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39FF0BE-3875-DE4F-BDAA-E873EA70C3D8}"/>
              </a:ext>
            </a:extLst>
          </p:cNvPr>
          <p:cNvSpPr txBox="1"/>
          <p:nvPr/>
        </p:nvSpPr>
        <p:spPr>
          <a:xfrm>
            <a:off x="7586663" y="5427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389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C86D4-569F-E440-9AE4-EED96C11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Nodig: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634AA0-1575-184A-9F43-7F70E420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/>
              <a:t>Verleiden </a:t>
            </a:r>
          </a:p>
          <a:p>
            <a:pPr marL="0" indent="0">
              <a:buNone/>
            </a:pPr>
            <a:r>
              <a:rPr lang="nl-NL" sz="4400" dirty="0"/>
              <a:t>om te leren</a:t>
            </a:r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r>
              <a:rPr lang="nl-NL" sz="4400" dirty="0"/>
              <a:t>Verliefd maken op leren</a:t>
            </a:r>
          </a:p>
        </p:txBody>
      </p:sp>
      <p:pic>
        <p:nvPicPr>
          <p:cNvPr id="4" name="Afbeelding 3" descr="Module: prikkelen en verleiden - v456 - Lesmateriaal ...">
            <a:extLst>
              <a:ext uri="{FF2B5EF4-FFF2-40B4-BE49-F238E27FC236}">
                <a16:creationId xmlns:a16="http://schemas.microsoft.com/office/drawing/2014/main" id="{9EC44CA7-D569-4942-8708-20610AEAC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619"/>
          <a:stretch/>
        </p:blipFill>
        <p:spPr>
          <a:xfrm>
            <a:off x="5655673" y="185748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845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F139D-BCB2-C543-969F-8D7612AF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96"/>
            <a:ext cx="10515600" cy="1325563"/>
          </a:xfrm>
        </p:spPr>
        <p:txBody>
          <a:bodyPr/>
          <a:lstStyle/>
          <a:p>
            <a:r>
              <a:rPr lang="nl-NL" dirty="0"/>
              <a:t>Vier voorbeelden van verleidingsstrategieën</a:t>
            </a:r>
          </a:p>
        </p:txBody>
      </p:sp>
      <p:pic>
        <p:nvPicPr>
          <p:cNvPr id="19458" name="Picture 2" descr="Met deze 5 tips bezorg je je geliefde een onvergetelijke Valentijnsdag in  Utrecht | Valentijnsdag | AD.nl">
            <a:extLst>
              <a:ext uri="{FF2B5EF4-FFF2-40B4-BE49-F238E27FC236}">
                <a16:creationId xmlns:a16="http://schemas.microsoft.com/office/drawing/2014/main" id="{EA0705D0-3582-9646-85E1-D72D3825E0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6" y="1462088"/>
            <a:ext cx="3697940" cy="24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2BEE39B1-2DDB-D943-BE24-8F559AEA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25" y="4135207"/>
            <a:ext cx="3697939" cy="24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Zelfvertrouwen ontwikkelen - 15 tips voor meer zelfvertrouwen - Incl. Video">
            <a:extLst>
              <a:ext uri="{FF2B5EF4-FFF2-40B4-BE49-F238E27FC236}">
                <a16:creationId xmlns:a16="http://schemas.microsoft.com/office/drawing/2014/main" id="{8004384A-C740-054C-965A-51CFDA3EC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33" y="4285440"/>
            <a:ext cx="5417240" cy="231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op 10 Verschillen Tussen Mannen en Vrouwen - Alletop10lijstjes">
            <a:extLst>
              <a:ext uri="{FF2B5EF4-FFF2-40B4-BE49-F238E27FC236}">
                <a16:creationId xmlns:a16="http://schemas.microsoft.com/office/drawing/2014/main" id="{F7D5EDEE-8E18-8944-89EC-0EFA8326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62" y="1476059"/>
            <a:ext cx="3697940" cy="24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5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CAB30-DDF1-B341-A975-3B294070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Zelfdeterminatietheorie (</a:t>
            </a:r>
            <a:r>
              <a:rPr lang="nl-NL" dirty="0" err="1"/>
              <a:t>Deci</a:t>
            </a:r>
            <a:r>
              <a:rPr lang="nl-NL" dirty="0"/>
              <a:t> &amp; Ryan; Pink)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5E1CF4CF-8590-1146-AF06-1311F5DA88D8}"/>
              </a:ext>
            </a:extLst>
          </p:cNvPr>
          <p:cNvSpPr/>
          <p:nvPr/>
        </p:nvSpPr>
        <p:spPr>
          <a:xfrm>
            <a:off x="79520" y="3052847"/>
            <a:ext cx="3114675" cy="3157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Relevantie:</a:t>
            </a:r>
          </a:p>
          <a:p>
            <a:pPr algn="ctr"/>
            <a:r>
              <a:rPr lang="nl-NL" sz="2400" dirty="0"/>
              <a:t> </a:t>
            </a:r>
          </a:p>
          <a:p>
            <a:pPr algn="ctr"/>
            <a:r>
              <a:rPr lang="nl-NL" sz="2400" dirty="0">
                <a:solidFill>
                  <a:srgbClr val="FFFF00"/>
                </a:solidFill>
              </a:rPr>
              <a:t>Ik vind het belangrijk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0112065-EDBF-E54B-B4C1-479B9D9EC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052846"/>
            <a:ext cx="3114674" cy="3157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nl-NL" sz="2400" dirty="0"/>
              <a:t>Verbinding: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>
                <a:solidFill>
                  <a:srgbClr val="FFFF00"/>
                </a:solidFill>
              </a:rPr>
              <a:t>Ik hoor erbij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F188560-A21B-EC47-B478-4EE820AC5A84}"/>
              </a:ext>
            </a:extLst>
          </p:cNvPr>
          <p:cNvSpPr/>
          <p:nvPr/>
        </p:nvSpPr>
        <p:spPr>
          <a:xfrm>
            <a:off x="9077326" y="3052847"/>
            <a:ext cx="3114674" cy="3157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Autonomie:</a:t>
            </a:r>
          </a:p>
          <a:p>
            <a:pPr algn="ctr"/>
            <a:endParaRPr lang="nl-NL" sz="2400" dirty="0"/>
          </a:p>
          <a:p>
            <a:pPr algn="ctr"/>
            <a:r>
              <a:rPr lang="nl-NL" sz="2400" dirty="0">
                <a:solidFill>
                  <a:srgbClr val="FFFF00"/>
                </a:solidFill>
              </a:rPr>
              <a:t>Ik heb iets te kiezen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84D6CE0-636C-524B-9F53-3D08B329A636}"/>
              </a:ext>
            </a:extLst>
          </p:cNvPr>
          <p:cNvSpPr/>
          <p:nvPr/>
        </p:nvSpPr>
        <p:spPr>
          <a:xfrm>
            <a:off x="3114675" y="3034786"/>
            <a:ext cx="3114675" cy="3157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Competentie:</a:t>
            </a:r>
          </a:p>
          <a:p>
            <a:pPr algn="ctr"/>
            <a:endParaRPr lang="nl-NL" sz="2400" dirty="0"/>
          </a:p>
          <a:p>
            <a:pPr algn="ctr"/>
            <a:r>
              <a:rPr lang="nl-NL" sz="2400" dirty="0">
                <a:solidFill>
                  <a:srgbClr val="FFFF00"/>
                </a:solidFill>
              </a:rPr>
              <a:t>Ik kan het leren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39FF0BE-3875-DE4F-BDAA-E873EA70C3D8}"/>
              </a:ext>
            </a:extLst>
          </p:cNvPr>
          <p:cNvSpPr txBox="1"/>
          <p:nvPr/>
        </p:nvSpPr>
        <p:spPr>
          <a:xfrm>
            <a:off x="7586663" y="5427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9" name="Picture 6" descr="Zelfvertrouwen ontwikkelen - 15 tips voor meer zelfvertrouwen - Incl. Video">
            <a:extLst>
              <a:ext uri="{FF2B5EF4-FFF2-40B4-BE49-F238E27FC236}">
                <a16:creationId xmlns:a16="http://schemas.microsoft.com/office/drawing/2014/main" id="{55555D28-C3ED-DC48-AD08-B237021CD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44" y="1611760"/>
            <a:ext cx="2792925" cy="11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D7D450F-9980-DF45-9A10-F9F4BC72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55" y="1479754"/>
            <a:ext cx="1988346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et deze 5 tips bezorg je je geliefde een onvergetelijke Valentijnsdag in  Utrecht | Valentijnsdag | AD.nl">
            <a:extLst>
              <a:ext uri="{FF2B5EF4-FFF2-40B4-BE49-F238E27FC236}">
                <a16:creationId xmlns:a16="http://schemas.microsoft.com/office/drawing/2014/main" id="{BD28349B-82C6-5D4C-84BC-E0D6D870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2" y="1611760"/>
            <a:ext cx="200524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op 10 Verschillen Tussen Mannen en Vrouwen - Alletop10lijstjes">
            <a:extLst>
              <a:ext uri="{FF2B5EF4-FFF2-40B4-BE49-F238E27FC236}">
                <a16:creationId xmlns:a16="http://schemas.microsoft.com/office/drawing/2014/main" id="{26DF61B8-E043-4F48-AE10-D0FD9F268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18" y="1448719"/>
            <a:ext cx="2011906" cy="135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FDAE8-BA83-4E43-AE1E-3E2BA5C8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4" y="2378240"/>
            <a:ext cx="4976003" cy="4376572"/>
          </a:xfrm>
        </p:spPr>
        <p:txBody>
          <a:bodyPr anchor="ctr">
            <a:normAutofit/>
          </a:bodyPr>
          <a:lstStyle/>
          <a:p>
            <a:r>
              <a:rPr lang="nl-NL" sz="4800" dirty="0"/>
              <a:t>Relevantie: aantrekkelijk maken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A06A1F-C7EC-E145-A849-D1EB7499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231" y="1453642"/>
            <a:ext cx="5501834" cy="4471416"/>
          </a:xfrm>
        </p:spPr>
        <p:txBody>
          <a:bodyPr anchor="ctr">
            <a:normAutofit/>
          </a:bodyPr>
          <a:lstStyle/>
          <a:p>
            <a:r>
              <a:rPr lang="nl-NL" sz="2200" dirty="0">
                <a:solidFill>
                  <a:schemeClr val="bg1"/>
                </a:solidFill>
              </a:rPr>
              <a:t>Niet langer presenteren dan 15 minuten</a:t>
            </a:r>
          </a:p>
          <a:p>
            <a:endParaRPr lang="nl-NL" sz="2200" dirty="0">
              <a:solidFill>
                <a:schemeClr val="bg1"/>
              </a:solidFill>
            </a:endParaRPr>
          </a:p>
          <a:p>
            <a:r>
              <a:rPr lang="nl-NL" sz="2200" dirty="0">
                <a:solidFill>
                  <a:schemeClr val="bg1"/>
                </a:solidFill>
              </a:rPr>
              <a:t>Veel pauzes houden (elk uur) </a:t>
            </a:r>
          </a:p>
          <a:p>
            <a:endParaRPr lang="nl-NL" sz="2200" dirty="0">
              <a:solidFill>
                <a:schemeClr val="bg1"/>
              </a:solidFill>
            </a:endParaRPr>
          </a:p>
          <a:p>
            <a:r>
              <a:rPr lang="nl-NL" sz="2200" dirty="0">
                <a:solidFill>
                  <a:schemeClr val="bg1"/>
                </a:solidFill>
              </a:rPr>
              <a:t>Ook individueel </a:t>
            </a:r>
            <a:r>
              <a:rPr lang="nl-NL" sz="2200" dirty="0" err="1">
                <a:solidFill>
                  <a:schemeClr val="bg1"/>
                </a:solidFill>
              </a:rPr>
              <a:t>schermloos</a:t>
            </a:r>
            <a:r>
              <a:rPr lang="nl-NL" sz="2200" dirty="0">
                <a:solidFill>
                  <a:schemeClr val="bg1"/>
                </a:solidFill>
              </a:rPr>
              <a:t> laten werken</a:t>
            </a:r>
          </a:p>
          <a:p>
            <a:pPr marL="0" indent="0">
              <a:buNone/>
            </a:pPr>
            <a:endParaRPr lang="nl-NL" sz="2200" dirty="0">
              <a:solidFill>
                <a:schemeClr val="bg1"/>
              </a:solidFill>
            </a:endParaRPr>
          </a:p>
        </p:txBody>
      </p:sp>
      <p:pic>
        <p:nvPicPr>
          <p:cNvPr id="9" name="Picture 2" descr="Met deze 5 tips bezorg je je geliefde een onvergetelijke Valentijnsdag in  Utrecht | Valentijnsdag | AD.nl">
            <a:extLst>
              <a:ext uri="{FF2B5EF4-FFF2-40B4-BE49-F238E27FC236}">
                <a16:creationId xmlns:a16="http://schemas.microsoft.com/office/drawing/2014/main" id="{6375D5AA-9A07-8B4C-9101-774BD5FA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6" y="176772"/>
            <a:ext cx="3697940" cy="24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lecto AK-10 grote analoge wandklok kopen?">
            <a:extLst>
              <a:ext uri="{FF2B5EF4-FFF2-40B4-BE49-F238E27FC236}">
                <a16:creationId xmlns:a16="http://schemas.microsoft.com/office/drawing/2014/main" id="{C9E02BD4-9452-CF45-B51E-5489C8DF8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98" y="1389895"/>
            <a:ext cx="746392" cy="7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BFCFAF5-E336-6442-995F-C267EBDEA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5E3EDC7D-8D20-BB40-A03F-F2B12AE4D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290" y="3168650"/>
            <a:ext cx="863600" cy="520700"/>
          </a:xfrm>
          <a:prstGeom prst="rect">
            <a:avLst/>
          </a:prstGeom>
        </p:spPr>
      </p:pic>
      <p:pic>
        <p:nvPicPr>
          <p:cNvPr id="19" name="Afbeelding 18" descr="Afbeelding met donker, kijken, zitten, scherm&#10;&#10;Automatisch gegenereerde beschrijving">
            <a:extLst>
              <a:ext uri="{FF2B5EF4-FFF2-40B4-BE49-F238E27FC236}">
                <a16:creationId xmlns:a16="http://schemas.microsoft.com/office/drawing/2014/main" id="{903154C0-5A4B-D847-B3C5-25C5BBB7D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494" y="4682615"/>
            <a:ext cx="1877145" cy="1121073"/>
          </a:xfrm>
          <a:prstGeom prst="rect">
            <a:avLst/>
          </a:prstGeom>
        </p:spPr>
      </p:pic>
      <p:pic>
        <p:nvPicPr>
          <p:cNvPr id="23" name="Afbeelding 22" descr="Afbeelding met donker, kijken, zitten, scherm&#10;&#10;Automatisch gegenereerde beschrijving">
            <a:extLst>
              <a:ext uri="{FF2B5EF4-FFF2-40B4-BE49-F238E27FC236}">
                <a16:creationId xmlns:a16="http://schemas.microsoft.com/office/drawing/2014/main" id="{C256A731-E9FE-714F-8C98-C6A60A0FB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494" y="4682616"/>
            <a:ext cx="1877145" cy="112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8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1C01E-FB44-D842-8017-4C392FA4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66" y="2304656"/>
            <a:ext cx="3616856" cy="4376572"/>
          </a:xfrm>
        </p:spPr>
        <p:txBody>
          <a:bodyPr anchor="ctr">
            <a:normAutofit/>
          </a:bodyPr>
          <a:lstStyle/>
          <a:p>
            <a:r>
              <a:rPr lang="nl-NL" sz="4800" dirty="0"/>
              <a:t>Relevantie 2: aantrekkelijk maken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C74827-C1C0-EF41-B12C-CF96A640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93776"/>
            <a:ext cx="5501834" cy="5376672"/>
          </a:xfrm>
        </p:spPr>
        <p:txBody>
          <a:bodyPr anchor="ctr">
            <a:normAutofit/>
          </a:bodyPr>
          <a:lstStyle/>
          <a:p>
            <a:r>
              <a:rPr lang="nl-NL" sz="2200" dirty="0">
                <a:solidFill>
                  <a:schemeClr val="bg1"/>
                </a:solidFill>
              </a:rPr>
              <a:t>Zorgen voor perfecte beeld- en geluidskwaliteit</a:t>
            </a:r>
          </a:p>
          <a:p>
            <a:endParaRPr lang="nl-NL" sz="22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  <a:p>
            <a:r>
              <a:rPr lang="nl-NL" sz="2200" dirty="0">
                <a:solidFill>
                  <a:schemeClr val="bg1"/>
                </a:solidFill>
              </a:rPr>
              <a:t>Veel tekeningen, video en foto’s gebruiken</a:t>
            </a:r>
          </a:p>
          <a:p>
            <a:endParaRPr lang="nl-NL" sz="22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  <a:p>
            <a:r>
              <a:rPr lang="nl-NL" sz="2200" dirty="0">
                <a:solidFill>
                  <a:schemeClr val="bg1"/>
                </a:solidFill>
              </a:rPr>
              <a:t>Uitleg door andere docenten op video gebruiken (de beste docent van de wereld)</a:t>
            </a:r>
          </a:p>
          <a:p>
            <a:endParaRPr lang="nl-NL" sz="22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  <a:p>
            <a:endParaRPr lang="nl-NL" sz="2200" dirty="0">
              <a:solidFill>
                <a:schemeClr val="bg1"/>
              </a:solidFill>
            </a:endParaRPr>
          </a:p>
        </p:txBody>
      </p:sp>
      <p:pic>
        <p:nvPicPr>
          <p:cNvPr id="6" name="Picture 2" descr="Met deze 5 tips bezorg je je geliefde een onvergetelijke Valentijnsdag in  Utrecht | Valentijnsdag | AD.nl">
            <a:extLst>
              <a:ext uri="{FF2B5EF4-FFF2-40B4-BE49-F238E27FC236}">
                <a16:creationId xmlns:a16="http://schemas.microsoft.com/office/drawing/2014/main" id="{67C85645-9109-834D-84EE-7E4ACB3CD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6" y="0"/>
            <a:ext cx="3697940" cy="24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B21E2C-D772-4941-8C97-FEE7268A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698" y="2646691"/>
            <a:ext cx="1745191" cy="1047115"/>
          </a:xfrm>
          <a:prstGeom prst="rect">
            <a:avLst/>
          </a:prstGeom>
        </p:spPr>
      </p:pic>
      <p:pic>
        <p:nvPicPr>
          <p:cNvPr id="12" name="Afbeelding 11" descr="Afbeelding met teken&#10;&#10;Automatisch gegenereerde beschrijving">
            <a:extLst>
              <a:ext uri="{FF2B5EF4-FFF2-40B4-BE49-F238E27FC236}">
                <a16:creationId xmlns:a16="http://schemas.microsoft.com/office/drawing/2014/main" id="{88B77AC4-DCD8-204B-84D4-CD9004F83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998" y="808239"/>
            <a:ext cx="269875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32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741</Words>
  <Application>Microsoft Macintosh PowerPoint</Application>
  <PresentationFormat>Breedbeeld</PresentationFormat>
  <Paragraphs>189</Paragraphs>
  <Slides>21</Slides>
  <Notes>5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Motiveren van studenten en docenten in online leeromgevingen</vt:lpstr>
      <vt:lpstr>Niemand weet het antwoord  Er is nauwelijks onderzoek  We kunnen alleen experimenteren en van elkaars ervaringen leren  We kunnen niet ons gewone onderwijs inblikken</vt:lpstr>
      <vt:lpstr>  Belonen (cijfers en toetsen)en straffen (zakken; verplichten) werken niet!  In een online omgeving zijn meer nog dan in een f2f omgeving andere strategieën nodig om studenten te motiveren!  Alleen ervaringen of vanuit een gevalideerde  motivatietheorie   </vt:lpstr>
      <vt:lpstr>Zelfdeterminatietheorie (Deci &amp; Ryan; Pink)</vt:lpstr>
      <vt:lpstr>Nodig:</vt:lpstr>
      <vt:lpstr>Vier voorbeelden van verleidingsstrategieën</vt:lpstr>
      <vt:lpstr>Zelfdeterminatietheorie (Deci &amp; Ryan; Pink)</vt:lpstr>
      <vt:lpstr>Relevantie: aantrekkelijk maken</vt:lpstr>
      <vt:lpstr>Relevantie 2: aantrekkelijk maken</vt:lpstr>
      <vt:lpstr>Relevantie 2</vt:lpstr>
      <vt:lpstr>Vertrouwen 1</vt:lpstr>
      <vt:lpstr>Vertrouwen 2</vt:lpstr>
      <vt:lpstr>Verbinding 1: interacties</vt:lpstr>
      <vt:lpstr>Verbinding 2: sfeer</vt:lpstr>
      <vt:lpstr>Verbinding 2: doe eens gek</vt:lpstr>
      <vt:lpstr>Verbinding 3:  gastheer / gastvrouw zijn</vt:lpstr>
      <vt:lpstr>Een uitgewerkte methode om studenten te betrekken door hen rollen te geven en samen te laten werken</vt:lpstr>
      <vt:lpstr>Autonomie 1:  regelruimte bieden</vt:lpstr>
      <vt:lpstr>Autonomie 2:  Keuzes mogelijk maken</vt:lpstr>
      <vt:lpstr>PowerPoint-presentatie</vt:lpstr>
      <vt:lpstr>Liefde voor leren bijbrengen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Motiveren van studenten en docenten in online leeromgevingen</dc:title>
  <dc:creator>P.Robert-Jan Simons</dc:creator>
  <cp:lastModifiedBy>P.Robert-Jan Simons</cp:lastModifiedBy>
  <cp:revision>18</cp:revision>
  <dcterms:created xsi:type="dcterms:W3CDTF">2020-10-31T13:36:14Z</dcterms:created>
  <dcterms:modified xsi:type="dcterms:W3CDTF">2020-11-21T08:34:19Z</dcterms:modified>
</cp:coreProperties>
</file>