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71" r:id="rId5"/>
  </p:sldMasterIdLst>
  <p:notesMasterIdLst>
    <p:notesMasterId r:id="rId27"/>
  </p:notesMasterIdLst>
  <p:handoutMasterIdLst>
    <p:handoutMasterId r:id="rId28"/>
  </p:handoutMasterIdLst>
  <p:sldIdLst>
    <p:sldId id="272" r:id="rId6"/>
    <p:sldId id="445" r:id="rId7"/>
    <p:sldId id="431" r:id="rId8"/>
    <p:sldId id="446" r:id="rId9"/>
    <p:sldId id="448" r:id="rId10"/>
    <p:sldId id="449" r:id="rId11"/>
    <p:sldId id="450" r:id="rId12"/>
    <p:sldId id="451" r:id="rId13"/>
    <p:sldId id="452" r:id="rId14"/>
    <p:sldId id="453" r:id="rId15"/>
    <p:sldId id="454" r:id="rId16"/>
    <p:sldId id="455" r:id="rId17"/>
    <p:sldId id="464" r:id="rId18"/>
    <p:sldId id="466" r:id="rId19"/>
    <p:sldId id="467" r:id="rId20"/>
    <p:sldId id="433" r:id="rId21"/>
    <p:sldId id="456" r:id="rId22"/>
    <p:sldId id="434" r:id="rId23"/>
    <p:sldId id="457" r:id="rId24"/>
    <p:sldId id="458" r:id="rId25"/>
    <p:sldId id="465" r:id="rId26"/>
  </p:sldIdLst>
  <p:sldSz cx="12192000" cy="6858000"/>
  <p:notesSz cx="6858000" cy="9144000"/>
  <p:defaultTextStyle>
    <a:defPPr rtl="0">
      <a:defRPr lang="nl-NL"/>
    </a:defPPr>
    <a:lvl1pPr marL="0" algn="l" defTabSz="914400" rtl="0" eaLnBrk="1" latinLnBrk="0" hangingPunct="1">
      <a:defRPr lang="nl-NL" sz="1800" kern="1200">
        <a:solidFill>
          <a:schemeClr val="tx1"/>
        </a:solidFill>
        <a:latin typeface="+mn-lt"/>
        <a:ea typeface="+mn-ea"/>
        <a:cs typeface="+mn-cs"/>
      </a:defRPr>
    </a:lvl1pPr>
    <a:lvl2pPr marL="457200" algn="l" defTabSz="914400" rtl="0" eaLnBrk="1" latinLnBrk="0" hangingPunct="1">
      <a:defRPr lang="nl-NL" sz="1800" kern="1200">
        <a:solidFill>
          <a:schemeClr val="tx1"/>
        </a:solidFill>
        <a:latin typeface="+mn-lt"/>
        <a:ea typeface="+mn-ea"/>
        <a:cs typeface="+mn-cs"/>
      </a:defRPr>
    </a:lvl2pPr>
    <a:lvl3pPr marL="914400" algn="l" defTabSz="914400" rtl="0" eaLnBrk="1" latinLnBrk="0" hangingPunct="1">
      <a:defRPr lang="nl-NL" sz="1800" kern="1200">
        <a:solidFill>
          <a:schemeClr val="tx1"/>
        </a:solidFill>
        <a:latin typeface="+mn-lt"/>
        <a:ea typeface="+mn-ea"/>
        <a:cs typeface="+mn-cs"/>
      </a:defRPr>
    </a:lvl3pPr>
    <a:lvl4pPr marL="1371600" algn="l" defTabSz="914400" rtl="0" eaLnBrk="1" latinLnBrk="0" hangingPunct="1">
      <a:defRPr lang="nl-NL" sz="1800" kern="1200">
        <a:solidFill>
          <a:schemeClr val="tx1"/>
        </a:solidFill>
        <a:latin typeface="+mn-lt"/>
        <a:ea typeface="+mn-ea"/>
        <a:cs typeface="+mn-cs"/>
      </a:defRPr>
    </a:lvl4pPr>
    <a:lvl5pPr marL="1828800" algn="l" defTabSz="914400" rtl="0" eaLnBrk="1" latinLnBrk="0" hangingPunct="1">
      <a:defRPr lang="nl-NL" sz="1800" kern="1200">
        <a:solidFill>
          <a:schemeClr val="tx1"/>
        </a:solidFill>
        <a:latin typeface="+mn-lt"/>
        <a:ea typeface="+mn-ea"/>
        <a:cs typeface="+mn-cs"/>
      </a:defRPr>
    </a:lvl5pPr>
    <a:lvl6pPr marL="2286000" algn="l" defTabSz="914400" rtl="0" eaLnBrk="1" latinLnBrk="0" hangingPunct="1">
      <a:defRPr lang="nl-NL" sz="1800" kern="1200">
        <a:solidFill>
          <a:schemeClr val="tx1"/>
        </a:solidFill>
        <a:latin typeface="+mn-lt"/>
        <a:ea typeface="+mn-ea"/>
        <a:cs typeface="+mn-cs"/>
      </a:defRPr>
    </a:lvl6pPr>
    <a:lvl7pPr marL="2743200" algn="l" defTabSz="914400" rtl="0" eaLnBrk="1" latinLnBrk="0" hangingPunct="1">
      <a:defRPr lang="nl-NL" sz="1800" kern="1200">
        <a:solidFill>
          <a:schemeClr val="tx1"/>
        </a:solidFill>
        <a:latin typeface="+mn-lt"/>
        <a:ea typeface="+mn-ea"/>
        <a:cs typeface="+mn-cs"/>
      </a:defRPr>
    </a:lvl7pPr>
    <a:lvl8pPr marL="3200400" algn="l" defTabSz="914400" rtl="0" eaLnBrk="1" latinLnBrk="0" hangingPunct="1">
      <a:defRPr lang="nl-NL" sz="1800" kern="1200">
        <a:solidFill>
          <a:schemeClr val="tx1"/>
        </a:solidFill>
        <a:latin typeface="+mn-lt"/>
        <a:ea typeface="+mn-ea"/>
        <a:cs typeface="+mn-cs"/>
      </a:defRPr>
    </a:lvl8pPr>
    <a:lvl9pPr marL="3657600" algn="l" defTabSz="914400" rtl="0" eaLnBrk="1" latinLnBrk="0" hangingPunct="1">
      <a:defRPr lang="nl-NL"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D0DAF-2D85-41F8-B10D-26438BE3AC45}" v="96" dt="2023-10-30T16:41:14.562"/>
    <p1510:client id="{185BDF6E-95FC-497D-ACA0-C841CB952F6F}" v="55" dt="2023-10-30T16:59:42.783"/>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5987A-692E-4D21-B8F6-A2C6902DF937}"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53310DEB-6611-4D4F-9E95-267BD3C547F7}">
      <dgm:prSet/>
      <dgm:spPr/>
      <dgm:t>
        <a:bodyPr/>
        <a:lstStyle/>
        <a:p>
          <a:pPr rtl="0"/>
          <a:r>
            <a:rPr lang="en-US" dirty="0" err="1">
              <a:latin typeface="Calibri Light" panose="020F0302020204030204"/>
            </a:rPr>
            <a:t>Introductie</a:t>
          </a:r>
          <a:endParaRPr lang="en-US" dirty="0" err="1"/>
        </a:p>
      </dgm:t>
    </dgm:pt>
    <dgm:pt modelId="{A44D53E3-02C6-4281-81FC-49488B05C6DF}" type="parTrans" cxnId="{2DAA945C-52CE-4305-8133-979BF10D1A51}">
      <dgm:prSet/>
      <dgm:spPr/>
      <dgm:t>
        <a:bodyPr/>
        <a:lstStyle/>
        <a:p>
          <a:endParaRPr lang="en-US"/>
        </a:p>
      </dgm:t>
    </dgm:pt>
    <dgm:pt modelId="{427370AB-3C34-4C09-9E16-9A1299CE98F5}" type="sibTrans" cxnId="{2DAA945C-52CE-4305-8133-979BF10D1A51}">
      <dgm:prSet/>
      <dgm:spPr/>
      <dgm:t>
        <a:bodyPr/>
        <a:lstStyle/>
        <a:p>
          <a:endParaRPr lang="en-US"/>
        </a:p>
      </dgm:t>
    </dgm:pt>
    <dgm:pt modelId="{61DAC760-3515-46AF-93F1-09C7CFF981B9}">
      <dgm:prSet phldr="0"/>
      <dgm:spPr/>
      <dgm:t>
        <a:bodyPr/>
        <a:lstStyle/>
        <a:p>
          <a:r>
            <a:rPr lang="en-US" dirty="0" err="1">
              <a:latin typeface="Calibri Light" panose="020F0302020204030204"/>
            </a:rPr>
            <a:t>Theorie</a:t>
          </a:r>
          <a:endParaRPr lang="en-US" dirty="0" err="1"/>
        </a:p>
      </dgm:t>
    </dgm:pt>
    <dgm:pt modelId="{341E4A22-BC40-43D2-9796-2DDE6E920B2E}" type="parTrans" cxnId="{1780916F-991D-4402-A495-D5ED31E66DF4}">
      <dgm:prSet/>
      <dgm:spPr/>
      <dgm:t>
        <a:bodyPr/>
        <a:lstStyle/>
        <a:p>
          <a:endParaRPr lang="en-US"/>
        </a:p>
      </dgm:t>
    </dgm:pt>
    <dgm:pt modelId="{1BFE4DE5-15BF-45E5-A288-DFB18764A232}" type="sibTrans" cxnId="{1780916F-991D-4402-A495-D5ED31E66DF4}">
      <dgm:prSet/>
      <dgm:spPr/>
      <dgm:t>
        <a:bodyPr/>
        <a:lstStyle/>
        <a:p>
          <a:endParaRPr lang="en-US"/>
        </a:p>
      </dgm:t>
    </dgm:pt>
    <dgm:pt modelId="{FAA4E83B-E713-4018-B3D1-9E95E855CBB9}">
      <dgm:prSet phldr="0"/>
      <dgm:spPr/>
      <dgm:t>
        <a:bodyPr/>
        <a:lstStyle/>
        <a:p>
          <a:pPr rtl="0"/>
          <a:r>
            <a:rPr lang="en-US" dirty="0">
              <a:latin typeface="Calibri Light" panose="020F0302020204030204"/>
            </a:rPr>
            <a:t>IWB tool</a:t>
          </a:r>
          <a:endParaRPr lang="en-US" dirty="0"/>
        </a:p>
      </dgm:t>
    </dgm:pt>
    <dgm:pt modelId="{49AC92D7-FC5F-49BB-9EB3-65E05772B31A}" type="parTrans" cxnId="{66BBB20A-1F54-4A16-AED0-32146A348E44}">
      <dgm:prSet/>
      <dgm:spPr/>
      <dgm:t>
        <a:bodyPr/>
        <a:lstStyle/>
        <a:p>
          <a:endParaRPr lang="en-US"/>
        </a:p>
      </dgm:t>
    </dgm:pt>
    <dgm:pt modelId="{C49CF082-3363-47B8-974F-2DDC651B3A03}" type="sibTrans" cxnId="{66BBB20A-1F54-4A16-AED0-32146A348E44}">
      <dgm:prSet/>
      <dgm:spPr/>
      <dgm:t>
        <a:bodyPr/>
        <a:lstStyle/>
        <a:p>
          <a:endParaRPr lang="en-US"/>
        </a:p>
      </dgm:t>
    </dgm:pt>
    <dgm:pt modelId="{70FBFFE5-3EE0-4DDF-A7B4-345DF27F9750}">
      <dgm:prSet phldr="0"/>
      <dgm:spPr/>
      <dgm:t>
        <a:bodyPr/>
        <a:lstStyle/>
        <a:p>
          <a:pPr rtl="0"/>
          <a:r>
            <a:rPr lang="en-US" dirty="0">
              <a:latin typeface="Calibri Light" panose="020F0302020204030204"/>
            </a:rPr>
            <a:t>Take home</a:t>
          </a:r>
          <a:endParaRPr lang="en-US" dirty="0"/>
        </a:p>
      </dgm:t>
    </dgm:pt>
    <dgm:pt modelId="{39BE5D36-8583-4829-8340-B56C247B213E}" type="parTrans" cxnId="{E7A9DF3F-30CF-4449-92DD-9DC735FE8636}">
      <dgm:prSet/>
      <dgm:spPr/>
      <dgm:t>
        <a:bodyPr/>
        <a:lstStyle/>
        <a:p>
          <a:endParaRPr lang="en-US"/>
        </a:p>
      </dgm:t>
    </dgm:pt>
    <dgm:pt modelId="{01DAA389-6C1A-4590-941E-5837B6C144ED}" type="sibTrans" cxnId="{E7A9DF3F-30CF-4449-92DD-9DC735FE8636}">
      <dgm:prSet/>
      <dgm:spPr/>
      <dgm:t>
        <a:bodyPr/>
        <a:lstStyle/>
        <a:p>
          <a:endParaRPr lang="en-US"/>
        </a:p>
      </dgm:t>
    </dgm:pt>
    <dgm:pt modelId="{554147AE-4932-4B33-B117-B42643610B15}">
      <dgm:prSet phldr="0"/>
      <dgm:spPr/>
      <dgm:t>
        <a:bodyPr/>
        <a:lstStyle/>
        <a:p>
          <a:r>
            <a:rPr lang="en-US" dirty="0">
              <a:latin typeface="Calibri Light" panose="020F0302020204030204"/>
            </a:rPr>
            <a:t>Vragenlijst</a:t>
          </a:r>
        </a:p>
      </dgm:t>
    </dgm:pt>
    <dgm:pt modelId="{06698494-C9EB-4476-A670-33ACC9572011}" type="parTrans" cxnId="{D5770128-8411-42FF-978B-BED632E5EA54}">
      <dgm:prSet/>
      <dgm:spPr/>
    </dgm:pt>
    <dgm:pt modelId="{D1A41B15-0AC2-4193-89E1-02AA2CBD0E3F}" type="sibTrans" cxnId="{D5770128-8411-42FF-978B-BED632E5EA54}">
      <dgm:prSet/>
      <dgm:spPr/>
      <dgm:t>
        <a:bodyPr/>
        <a:lstStyle/>
        <a:p>
          <a:endParaRPr lang="en-US"/>
        </a:p>
      </dgm:t>
    </dgm:pt>
    <dgm:pt modelId="{03F2106D-5B6F-44EE-BD53-668806BF0B66}">
      <dgm:prSet phldr="0"/>
      <dgm:spPr/>
      <dgm:t>
        <a:bodyPr/>
        <a:lstStyle/>
        <a:p>
          <a:pPr rtl="0"/>
          <a:r>
            <a:rPr lang="en-US" dirty="0">
              <a:latin typeface="Calibri Light" panose="020F0302020204030204"/>
            </a:rPr>
            <a:t>Follow up</a:t>
          </a:r>
        </a:p>
      </dgm:t>
    </dgm:pt>
    <dgm:pt modelId="{775D6B11-880E-48D2-BE9B-AD0239356EB0}" type="parTrans" cxnId="{27E43235-99B2-4834-BF61-E12D7C556895}">
      <dgm:prSet/>
      <dgm:spPr/>
    </dgm:pt>
    <dgm:pt modelId="{621AC3E8-E64D-4CB8-85F2-0572DA8BDEB8}" type="sibTrans" cxnId="{27E43235-99B2-4834-BF61-E12D7C556895}">
      <dgm:prSet/>
      <dgm:spPr/>
      <dgm:t>
        <a:bodyPr/>
        <a:lstStyle/>
        <a:p>
          <a:endParaRPr lang="en-US"/>
        </a:p>
      </dgm:t>
    </dgm:pt>
    <dgm:pt modelId="{6DB8AEB2-1A24-420E-AB13-D6C109B19634}" type="pres">
      <dgm:prSet presAssocID="{2BD5987A-692E-4D21-B8F6-A2C6902DF937}" presName="diagram" presStyleCnt="0">
        <dgm:presLayoutVars>
          <dgm:dir/>
          <dgm:resizeHandles val="exact"/>
        </dgm:presLayoutVars>
      </dgm:prSet>
      <dgm:spPr/>
    </dgm:pt>
    <dgm:pt modelId="{D989492A-A30D-47EF-B425-0B6B1F016C15}" type="pres">
      <dgm:prSet presAssocID="{53310DEB-6611-4D4F-9E95-267BD3C547F7}" presName="node" presStyleLbl="node1" presStyleIdx="0" presStyleCnt="6">
        <dgm:presLayoutVars>
          <dgm:bulletEnabled val="1"/>
        </dgm:presLayoutVars>
      </dgm:prSet>
      <dgm:spPr/>
    </dgm:pt>
    <dgm:pt modelId="{5ED6EFD6-1629-4980-9EE9-3298124B05F8}" type="pres">
      <dgm:prSet presAssocID="{427370AB-3C34-4C09-9E16-9A1299CE98F5}" presName="sibTrans" presStyleCnt="0"/>
      <dgm:spPr/>
    </dgm:pt>
    <dgm:pt modelId="{F72DD3FC-DB2B-4361-A698-6F7FC3D39BBB}" type="pres">
      <dgm:prSet presAssocID="{61DAC760-3515-46AF-93F1-09C7CFF981B9}" presName="node" presStyleLbl="node1" presStyleIdx="1" presStyleCnt="6">
        <dgm:presLayoutVars>
          <dgm:bulletEnabled val="1"/>
        </dgm:presLayoutVars>
      </dgm:prSet>
      <dgm:spPr/>
    </dgm:pt>
    <dgm:pt modelId="{254D7EF1-8C5C-46A2-BA69-1D70ABC837A0}" type="pres">
      <dgm:prSet presAssocID="{1BFE4DE5-15BF-45E5-A288-DFB18764A232}" presName="sibTrans" presStyleCnt="0"/>
      <dgm:spPr/>
    </dgm:pt>
    <dgm:pt modelId="{8C409020-6A50-440F-BD2A-121ECE1204EA}" type="pres">
      <dgm:prSet presAssocID="{554147AE-4932-4B33-B117-B42643610B15}" presName="node" presStyleLbl="node1" presStyleIdx="2" presStyleCnt="6">
        <dgm:presLayoutVars>
          <dgm:bulletEnabled val="1"/>
        </dgm:presLayoutVars>
      </dgm:prSet>
      <dgm:spPr/>
    </dgm:pt>
    <dgm:pt modelId="{2937D6A3-35C3-4B30-81D0-BDC1E45C2B92}" type="pres">
      <dgm:prSet presAssocID="{D1A41B15-0AC2-4193-89E1-02AA2CBD0E3F}" presName="sibTrans" presStyleCnt="0"/>
      <dgm:spPr/>
    </dgm:pt>
    <dgm:pt modelId="{ADD8929C-EC1D-4029-B78B-CB70A3E2FE7F}" type="pres">
      <dgm:prSet presAssocID="{FAA4E83B-E713-4018-B3D1-9E95E855CBB9}" presName="node" presStyleLbl="node1" presStyleIdx="3" presStyleCnt="6">
        <dgm:presLayoutVars>
          <dgm:bulletEnabled val="1"/>
        </dgm:presLayoutVars>
      </dgm:prSet>
      <dgm:spPr/>
    </dgm:pt>
    <dgm:pt modelId="{D911547B-9B4A-4AD9-B100-7047F9D0173C}" type="pres">
      <dgm:prSet presAssocID="{C49CF082-3363-47B8-974F-2DDC651B3A03}" presName="sibTrans" presStyleCnt="0"/>
      <dgm:spPr/>
    </dgm:pt>
    <dgm:pt modelId="{1F5FA719-372A-4240-835E-A71D0340D694}" type="pres">
      <dgm:prSet presAssocID="{70FBFFE5-3EE0-4DDF-A7B4-345DF27F9750}" presName="node" presStyleLbl="node1" presStyleIdx="4" presStyleCnt="6">
        <dgm:presLayoutVars>
          <dgm:bulletEnabled val="1"/>
        </dgm:presLayoutVars>
      </dgm:prSet>
      <dgm:spPr/>
    </dgm:pt>
    <dgm:pt modelId="{C324479C-3152-46FD-9308-382CEE2057E1}" type="pres">
      <dgm:prSet presAssocID="{01DAA389-6C1A-4590-941E-5837B6C144ED}" presName="sibTrans" presStyleCnt="0"/>
      <dgm:spPr/>
    </dgm:pt>
    <dgm:pt modelId="{8D846FCB-17DF-4054-8222-2696F6B77655}" type="pres">
      <dgm:prSet presAssocID="{03F2106D-5B6F-44EE-BD53-668806BF0B66}" presName="node" presStyleLbl="node1" presStyleIdx="5" presStyleCnt="6">
        <dgm:presLayoutVars>
          <dgm:bulletEnabled val="1"/>
        </dgm:presLayoutVars>
      </dgm:prSet>
      <dgm:spPr/>
    </dgm:pt>
  </dgm:ptLst>
  <dgm:cxnLst>
    <dgm:cxn modelId="{66BBB20A-1F54-4A16-AED0-32146A348E44}" srcId="{2BD5987A-692E-4D21-B8F6-A2C6902DF937}" destId="{FAA4E83B-E713-4018-B3D1-9E95E855CBB9}" srcOrd="3" destOrd="0" parTransId="{49AC92D7-FC5F-49BB-9EB3-65E05772B31A}" sibTransId="{C49CF082-3363-47B8-974F-2DDC651B3A03}"/>
    <dgm:cxn modelId="{D5770128-8411-42FF-978B-BED632E5EA54}" srcId="{2BD5987A-692E-4D21-B8F6-A2C6902DF937}" destId="{554147AE-4932-4B33-B117-B42643610B15}" srcOrd="2" destOrd="0" parTransId="{06698494-C9EB-4476-A670-33ACC9572011}" sibTransId="{D1A41B15-0AC2-4193-89E1-02AA2CBD0E3F}"/>
    <dgm:cxn modelId="{27E43235-99B2-4834-BF61-E12D7C556895}" srcId="{2BD5987A-692E-4D21-B8F6-A2C6902DF937}" destId="{03F2106D-5B6F-44EE-BD53-668806BF0B66}" srcOrd="5" destOrd="0" parTransId="{775D6B11-880E-48D2-BE9B-AD0239356EB0}" sibTransId="{621AC3E8-E64D-4CB8-85F2-0572DA8BDEB8}"/>
    <dgm:cxn modelId="{E7A9DF3F-30CF-4449-92DD-9DC735FE8636}" srcId="{2BD5987A-692E-4D21-B8F6-A2C6902DF937}" destId="{70FBFFE5-3EE0-4DDF-A7B4-345DF27F9750}" srcOrd="4" destOrd="0" parTransId="{39BE5D36-8583-4829-8340-B56C247B213E}" sibTransId="{01DAA389-6C1A-4590-941E-5837B6C144ED}"/>
    <dgm:cxn modelId="{2DAA945C-52CE-4305-8133-979BF10D1A51}" srcId="{2BD5987A-692E-4D21-B8F6-A2C6902DF937}" destId="{53310DEB-6611-4D4F-9E95-267BD3C547F7}" srcOrd="0" destOrd="0" parTransId="{A44D53E3-02C6-4281-81FC-49488B05C6DF}" sibTransId="{427370AB-3C34-4C09-9E16-9A1299CE98F5}"/>
    <dgm:cxn modelId="{0FD5254E-F4A0-431A-A1D0-83005192E51A}" type="presOf" srcId="{53310DEB-6611-4D4F-9E95-267BD3C547F7}" destId="{D989492A-A30D-47EF-B425-0B6B1F016C15}" srcOrd="0" destOrd="0" presId="urn:microsoft.com/office/officeart/2005/8/layout/default"/>
    <dgm:cxn modelId="{1780916F-991D-4402-A495-D5ED31E66DF4}" srcId="{2BD5987A-692E-4D21-B8F6-A2C6902DF937}" destId="{61DAC760-3515-46AF-93F1-09C7CFF981B9}" srcOrd="1" destOrd="0" parTransId="{341E4A22-BC40-43D2-9796-2DDE6E920B2E}" sibTransId="{1BFE4DE5-15BF-45E5-A288-DFB18764A232}"/>
    <dgm:cxn modelId="{4E33FD7C-8B20-4E7F-9E64-CE3B0B8F3DFF}" type="presOf" srcId="{FAA4E83B-E713-4018-B3D1-9E95E855CBB9}" destId="{ADD8929C-EC1D-4029-B78B-CB70A3E2FE7F}" srcOrd="0" destOrd="0" presId="urn:microsoft.com/office/officeart/2005/8/layout/default"/>
    <dgm:cxn modelId="{D4160583-4354-4026-B671-652FA8CDB99A}" type="presOf" srcId="{61DAC760-3515-46AF-93F1-09C7CFF981B9}" destId="{F72DD3FC-DB2B-4361-A698-6F7FC3D39BBB}" srcOrd="0" destOrd="0" presId="urn:microsoft.com/office/officeart/2005/8/layout/default"/>
    <dgm:cxn modelId="{DE1409A0-97E2-47CB-82F4-DD4D1A6E0359}" type="presOf" srcId="{554147AE-4932-4B33-B117-B42643610B15}" destId="{8C409020-6A50-440F-BD2A-121ECE1204EA}" srcOrd="0" destOrd="0" presId="urn:microsoft.com/office/officeart/2005/8/layout/default"/>
    <dgm:cxn modelId="{4510FDC0-0450-499E-8D69-EC84CB62F3A2}" type="presOf" srcId="{70FBFFE5-3EE0-4DDF-A7B4-345DF27F9750}" destId="{1F5FA719-372A-4240-835E-A71D0340D694}" srcOrd="0" destOrd="0" presId="urn:microsoft.com/office/officeart/2005/8/layout/default"/>
    <dgm:cxn modelId="{5D4F68D8-DC15-4481-920C-D10ABA88CA92}" type="presOf" srcId="{03F2106D-5B6F-44EE-BD53-668806BF0B66}" destId="{8D846FCB-17DF-4054-8222-2696F6B77655}" srcOrd="0" destOrd="0" presId="urn:microsoft.com/office/officeart/2005/8/layout/default"/>
    <dgm:cxn modelId="{A3E05CE2-61A6-485E-93A7-43F71F2EFBE2}" type="presOf" srcId="{2BD5987A-692E-4D21-B8F6-A2C6902DF937}" destId="{6DB8AEB2-1A24-420E-AB13-D6C109B19634}" srcOrd="0" destOrd="0" presId="urn:microsoft.com/office/officeart/2005/8/layout/default"/>
    <dgm:cxn modelId="{73192F71-57A4-443E-AB2B-C8C4E6D7DA73}" type="presParOf" srcId="{6DB8AEB2-1A24-420E-AB13-D6C109B19634}" destId="{D989492A-A30D-47EF-B425-0B6B1F016C15}" srcOrd="0" destOrd="0" presId="urn:microsoft.com/office/officeart/2005/8/layout/default"/>
    <dgm:cxn modelId="{73694C9F-EB26-4D06-9212-00D5D6924762}" type="presParOf" srcId="{6DB8AEB2-1A24-420E-AB13-D6C109B19634}" destId="{5ED6EFD6-1629-4980-9EE9-3298124B05F8}" srcOrd="1" destOrd="0" presId="urn:microsoft.com/office/officeart/2005/8/layout/default"/>
    <dgm:cxn modelId="{55841BF1-5D01-4856-9A9A-26455B7866D2}" type="presParOf" srcId="{6DB8AEB2-1A24-420E-AB13-D6C109B19634}" destId="{F72DD3FC-DB2B-4361-A698-6F7FC3D39BBB}" srcOrd="2" destOrd="0" presId="urn:microsoft.com/office/officeart/2005/8/layout/default"/>
    <dgm:cxn modelId="{1D6E58A9-D029-4472-AAA5-271EC26DE485}" type="presParOf" srcId="{6DB8AEB2-1A24-420E-AB13-D6C109B19634}" destId="{254D7EF1-8C5C-46A2-BA69-1D70ABC837A0}" srcOrd="3" destOrd="0" presId="urn:microsoft.com/office/officeart/2005/8/layout/default"/>
    <dgm:cxn modelId="{FF98759F-1464-4820-BC5C-819C906A94DA}" type="presParOf" srcId="{6DB8AEB2-1A24-420E-AB13-D6C109B19634}" destId="{8C409020-6A50-440F-BD2A-121ECE1204EA}" srcOrd="4" destOrd="0" presId="urn:microsoft.com/office/officeart/2005/8/layout/default"/>
    <dgm:cxn modelId="{6C87ED70-130B-4111-93C8-51C259C50432}" type="presParOf" srcId="{6DB8AEB2-1A24-420E-AB13-D6C109B19634}" destId="{2937D6A3-35C3-4B30-81D0-BDC1E45C2B92}" srcOrd="5" destOrd="0" presId="urn:microsoft.com/office/officeart/2005/8/layout/default"/>
    <dgm:cxn modelId="{2F9DD524-EE2A-4154-8BB2-89F2A7BE3528}" type="presParOf" srcId="{6DB8AEB2-1A24-420E-AB13-D6C109B19634}" destId="{ADD8929C-EC1D-4029-B78B-CB70A3E2FE7F}" srcOrd="6" destOrd="0" presId="urn:microsoft.com/office/officeart/2005/8/layout/default"/>
    <dgm:cxn modelId="{A2A66BE2-220D-4F7C-A4E1-402A3C18C1D2}" type="presParOf" srcId="{6DB8AEB2-1A24-420E-AB13-D6C109B19634}" destId="{D911547B-9B4A-4AD9-B100-7047F9D0173C}" srcOrd="7" destOrd="0" presId="urn:microsoft.com/office/officeart/2005/8/layout/default"/>
    <dgm:cxn modelId="{2BECCC9D-8C9E-4A76-AA36-F61A025BA2AB}" type="presParOf" srcId="{6DB8AEB2-1A24-420E-AB13-D6C109B19634}" destId="{1F5FA719-372A-4240-835E-A71D0340D694}" srcOrd="8" destOrd="0" presId="urn:microsoft.com/office/officeart/2005/8/layout/default"/>
    <dgm:cxn modelId="{C4A57BA6-2BFA-4B3E-BFFC-EAABC6128908}" type="presParOf" srcId="{6DB8AEB2-1A24-420E-AB13-D6C109B19634}" destId="{C324479C-3152-46FD-9308-382CEE2057E1}" srcOrd="9" destOrd="0" presId="urn:microsoft.com/office/officeart/2005/8/layout/default"/>
    <dgm:cxn modelId="{DE2D2205-8E83-471F-BE6D-F28D9234DEF9}" type="presParOf" srcId="{6DB8AEB2-1A24-420E-AB13-D6C109B19634}" destId="{8D846FCB-17DF-4054-8222-2696F6B7765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492A-A30D-47EF-B425-0B6B1F016C15}">
      <dsp:nvSpPr>
        <dsp:cNvPr id="0" name=""/>
        <dsp:cNvSpPr/>
      </dsp:nvSpPr>
      <dsp:spPr>
        <a:xfrm>
          <a:off x="1017145" y="1922"/>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err="1">
              <a:latin typeface="Calibri Light" panose="020F0302020204030204"/>
            </a:rPr>
            <a:t>Introductie</a:t>
          </a:r>
          <a:endParaRPr lang="en-US" sz="3300" kern="1200" dirty="0" err="1"/>
        </a:p>
      </dsp:txBody>
      <dsp:txXfrm>
        <a:off x="1017145" y="1922"/>
        <a:ext cx="2157047" cy="1294228"/>
      </dsp:txXfrm>
    </dsp:sp>
    <dsp:sp modelId="{F72DD3FC-DB2B-4361-A698-6F7FC3D39BBB}">
      <dsp:nvSpPr>
        <dsp:cNvPr id="0" name=""/>
        <dsp:cNvSpPr/>
      </dsp:nvSpPr>
      <dsp:spPr>
        <a:xfrm>
          <a:off x="3389897" y="1922"/>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latin typeface="Calibri Light" panose="020F0302020204030204"/>
            </a:rPr>
            <a:t>Theorie</a:t>
          </a:r>
          <a:endParaRPr lang="en-US" sz="3300" kern="1200" dirty="0" err="1"/>
        </a:p>
      </dsp:txBody>
      <dsp:txXfrm>
        <a:off x="3389897" y="1922"/>
        <a:ext cx="2157047" cy="1294228"/>
      </dsp:txXfrm>
    </dsp:sp>
    <dsp:sp modelId="{8C409020-6A50-440F-BD2A-121ECE1204EA}">
      <dsp:nvSpPr>
        <dsp:cNvPr id="0" name=""/>
        <dsp:cNvSpPr/>
      </dsp:nvSpPr>
      <dsp:spPr>
        <a:xfrm>
          <a:off x="1017145" y="1511855"/>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Light" panose="020F0302020204030204"/>
            </a:rPr>
            <a:t>Vragenlijst</a:t>
          </a:r>
        </a:p>
      </dsp:txBody>
      <dsp:txXfrm>
        <a:off x="1017145" y="1511855"/>
        <a:ext cx="2157047" cy="1294228"/>
      </dsp:txXfrm>
    </dsp:sp>
    <dsp:sp modelId="{ADD8929C-EC1D-4029-B78B-CB70A3E2FE7F}">
      <dsp:nvSpPr>
        <dsp:cNvPr id="0" name=""/>
        <dsp:cNvSpPr/>
      </dsp:nvSpPr>
      <dsp:spPr>
        <a:xfrm>
          <a:off x="3389897" y="1511855"/>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alibri Light" panose="020F0302020204030204"/>
            </a:rPr>
            <a:t>IWB tool</a:t>
          </a:r>
          <a:endParaRPr lang="en-US" sz="3300" kern="1200" dirty="0"/>
        </a:p>
      </dsp:txBody>
      <dsp:txXfrm>
        <a:off x="3389897" y="1511855"/>
        <a:ext cx="2157047" cy="1294228"/>
      </dsp:txXfrm>
    </dsp:sp>
    <dsp:sp modelId="{1F5FA719-372A-4240-835E-A71D0340D694}">
      <dsp:nvSpPr>
        <dsp:cNvPr id="0" name=""/>
        <dsp:cNvSpPr/>
      </dsp:nvSpPr>
      <dsp:spPr>
        <a:xfrm>
          <a:off x="1017145" y="3021788"/>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alibri Light" panose="020F0302020204030204"/>
            </a:rPr>
            <a:t>Take home</a:t>
          </a:r>
          <a:endParaRPr lang="en-US" sz="3300" kern="1200" dirty="0"/>
        </a:p>
      </dsp:txBody>
      <dsp:txXfrm>
        <a:off x="1017145" y="3021788"/>
        <a:ext cx="2157047" cy="1294228"/>
      </dsp:txXfrm>
    </dsp:sp>
    <dsp:sp modelId="{8D846FCB-17DF-4054-8222-2696F6B77655}">
      <dsp:nvSpPr>
        <dsp:cNvPr id="0" name=""/>
        <dsp:cNvSpPr/>
      </dsp:nvSpPr>
      <dsp:spPr>
        <a:xfrm>
          <a:off x="3389897" y="3021788"/>
          <a:ext cx="2157047" cy="12942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Calibri Light" panose="020F0302020204030204"/>
            </a:rPr>
            <a:t>Follow up</a:t>
          </a:r>
        </a:p>
      </dsp:txBody>
      <dsp:txXfrm>
        <a:off x="3389897" y="3021788"/>
        <a:ext cx="2157047" cy="12942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a:p>
        </p:txBody>
      </p:sp>
      <p:sp>
        <p:nvSpPr>
          <p:cNvPr id="3" name="Tijdelijke aanduiding voor datum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EA35E2FC-CACD-493D-8AB4-9EDBD5DA737A}" type="datetime1">
              <a:rPr lang="nl-NL" smtClean="0"/>
              <a:t>3-11-2023</a:t>
            </a:fld>
            <a:endParaRPr lang="nl-NL"/>
          </a:p>
        </p:txBody>
      </p:sp>
      <p:sp>
        <p:nvSpPr>
          <p:cNvPr id="4" name="Tijdelijke aanduiding voor voettekst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a:p>
        </p:txBody>
      </p:sp>
      <p:sp>
        <p:nvSpPr>
          <p:cNvPr id="5" name="Tijdelijke aanduiding voor dianumm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49E357A0-8177-46BC-BFCE-19D99E3453CC}" type="slidenum">
              <a:rPr lang="nl-NL" smtClean="0"/>
              <a:t>‹nr.›</a:t>
            </a:fld>
            <a:endParaRPr lang="nl-NL"/>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nl-NL"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nl-NL" sz="1200"/>
            </a:lvl1pPr>
          </a:lstStyle>
          <a:p>
            <a:pPr rtl="0"/>
            <a:fld id="{ACC0F60E-CAD8-4B44-94A6-8849AA2CA303}" type="datetime1">
              <a:rPr lang="nl-NL" noProof="0" smtClean="0"/>
              <a:t>3-11-2023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nl-NL"/>
            </a:defPP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nl-NL"/>
            </a:def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nl-NL"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nl-NL" sz="1200"/>
            </a:lvl1pPr>
          </a:lstStyle>
          <a:p>
            <a:pPr rtl="0"/>
            <a:fld id="{7C366290-4595-5745-A50F-D5EC13BAC604}" type="slidenum">
              <a:rPr lang="nl-NL" noProof="0" smtClean="0"/>
              <a:t>‹nr.›</a:t>
            </a:fld>
            <a:endParaRPr lang="nl-NL" noProof="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nl-NL" sz="1200" kern="1200">
        <a:solidFill>
          <a:schemeClr val="tx1"/>
        </a:solidFill>
        <a:latin typeface="+mn-lt"/>
        <a:ea typeface="+mn-ea"/>
        <a:cs typeface="+mn-cs"/>
      </a:defRPr>
    </a:lvl1pPr>
    <a:lvl2pPr marL="457200" algn="l" defTabSz="914400" rtl="0" eaLnBrk="1" latinLnBrk="0" hangingPunct="1">
      <a:defRPr lang="nl-NL" sz="1200" kern="1200">
        <a:solidFill>
          <a:schemeClr val="tx1"/>
        </a:solidFill>
        <a:latin typeface="+mn-lt"/>
        <a:ea typeface="+mn-ea"/>
        <a:cs typeface="+mn-cs"/>
      </a:defRPr>
    </a:lvl2pPr>
    <a:lvl3pPr marL="914400" algn="l" defTabSz="914400" rtl="0" eaLnBrk="1" latinLnBrk="0" hangingPunct="1">
      <a:defRPr lang="nl-NL" sz="1200" kern="1200">
        <a:solidFill>
          <a:schemeClr val="tx1"/>
        </a:solidFill>
        <a:latin typeface="+mn-lt"/>
        <a:ea typeface="+mn-ea"/>
        <a:cs typeface="+mn-cs"/>
      </a:defRPr>
    </a:lvl3pPr>
    <a:lvl4pPr marL="1371600" algn="l" defTabSz="914400" rtl="0" eaLnBrk="1" latinLnBrk="0" hangingPunct="1">
      <a:defRPr lang="nl-NL" sz="1200" kern="1200">
        <a:solidFill>
          <a:schemeClr val="tx1"/>
        </a:solidFill>
        <a:latin typeface="+mn-lt"/>
        <a:ea typeface="+mn-ea"/>
        <a:cs typeface="+mn-cs"/>
      </a:defRPr>
    </a:lvl4pPr>
    <a:lvl5pPr marL="1828800" algn="l" defTabSz="914400" rtl="0" eaLnBrk="1" latinLnBrk="0" hangingPunct="1">
      <a:defRPr lang="nl-NL" sz="1200" kern="1200">
        <a:solidFill>
          <a:schemeClr val="tx1"/>
        </a:solidFill>
        <a:latin typeface="+mn-lt"/>
        <a:ea typeface="+mn-ea"/>
        <a:cs typeface="+mn-cs"/>
      </a:defRPr>
    </a:lvl5pPr>
    <a:lvl6pPr marL="2286000" algn="l" defTabSz="914400" rtl="0" eaLnBrk="1" latinLnBrk="0" hangingPunct="1">
      <a:defRPr lang="nl-NL" sz="1200" kern="1200">
        <a:solidFill>
          <a:schemeClr val="tx1"/>
        </a:solidFill>
        <a:latin typeface="+mn-lt"/>
        <a:ea typeface="+mn-ea"/>
        <a:cs typeface="+mn-cs"/>
      </a:defRPr>
    </a:lvl6pPr>
    <a:lvl7pPr marL="2743200" algn="l" defTabSz="914400" rtl="0" eaLnBrk="1" latinLnBrk="0" hangingPunct="1">
      <a:defRPr lang="nl-NL" sz="1200" kern="1200">
        <a:solidFill>
          <a:schemeClr val="tx1"/>
        </a:solidFill>
        <a:latin typeface="+mn-lt"/>
        <a:ea typeface="+mn-ea"/>
        <a:cs typeface="+mn-cs"/>
      </a:defRPr>
    </a:lvl7pPr>
    <a:lvl8pPr marL="3200400" algn="l" defTabSz="914400" rtl="0" eaLnBrk="1" latinLnBrk="0" hangingPunct="1">
      <a:defRPr lang="nl-NL" sz="1200" kern="1200">
        <a:solidFill>
          <a:schemeClr val="tx1"/>
        </a:solidFill>
        <a:latin typeface="+mn-lt"/>
        <a:ea typeface="+mn-ea"/>
        <a:cs typeface="+mn-cs"/>
      </a:defRPr>
    </a:lvl8pPr>
    <a:lvl9pPr marL="3657600" algn="l" defTabSz="914400" rtl="0" eaLnBrk="1" latinLnBrk="0" hangingPunct="1">
      <a:defRPr lang="nl-N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 </a:t>
            </a:r>
            <a:endParaRPr lang="nl-NL"/>
          </a:p>
        </p:txBody>
      </p:sp>
      <p:sp>
        <p:nvSpPr>
          <p:cNvPr id="4" name="Tijdelijke aanduiding voor dianummer 3"/>
          <p:cNvSpPr>
            <a:spLocks noGrp="1"/>
          </p:cNvSpPr>
          <p:nvPr>
            <p:ph type="sldNum" sz="quarter" idx="5"/>
          </p:nvPr>
        </p:nvSpPr>
        <p:spPr/>
        <p:txBody>
          <a:bodyPr/>
          <a:lstStyle/>
          <a:p>
            <a:pPr rtl="0"/>
            <a:fld id="{7C366290-4595-5745-A50F-D5EC13BAC604}" type="slidenum">
              <a:rPr lang="nl-NL" noProof="0" smtClean="0"/>
              <a:t>1</a:t>
            </a:fld>
            <a:endParaRPr lang="nl-NL" noProof="0"/>
          </a:p>
        </p:txBody>
      </p:sp>
    </p:spTree>
    <p:extLst>
      <p:ext uri="{BB962C8B-B14F-4D97-AF65-F5344CB8AC3E}">
        <p14:creationId xmlns:p14="http://schemas.microsoft.com/office/powerpoint/2010/main" val="640063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But, </a:t>
            </a:r>
            <a:r>
              <a:rPr lang="nl-NL" dirty="0" err="1"/>
              <a:t>when</a:t>
            </a:r>
            <a:r>
              <a:rPr lang="nl-NL" dirty="0"/>
              <a:t> </a:t>
            </a:r>
            <a:r>
              <a:rPr lang="nl-NL" dirty="0" err="1"/>
              <a:t>comparing</a:t>
            </a:r>
            <a:r>
              <a:rPr lang="nl-NL" dirty="0"/>
              <a:t> </a:t>
            </a:r>
            <a:r>
              <a:rPr lang="nl-NL" dirty="0" err="1"/>
              <a:t>the</a:t>
            </a:r>
            <a:r>
              <a:rPr lang="nl-NL" dirty="0"/>
              <a:t> traditional concept of IWB </a:t>
            </a:r>
            <a:r>
              <a:rPr lang="nl-NL" dirty="0" err="1"/>
              <a:t>to</a:t>
            </a:r>
            <a:r>
              <a:rPr lang="nl-NL" dirty="0"/>
              <a:t> common </a:t>
            </a:r>
            <a:r>
              <a:rPr lang="nl-NL" dirty="0" err="1"/>
              <a:t>innovation</a:t>
            </a:r>
            <a:r>
              <a:rPr lang="nl-NL" dirty="0"/>
              <a:t> </a:t>
            </a:r>
            <a:r>
              <a:rPr lang="nl-NL" dirty="0" err="1"/>
              <a:t>models</a:t>
            </a:r>
            <a:r>
              <a:rPr lang="nl-NL" dirty="0"/>
              <a:t>, </a:t>
            </a:r>
            <a:r>
              <a:rPr lang="nl-NL" dirty="0" err="1"/>
              <a:t>such</a:t>
            </a:r>
            <a:r>
              <a:rPr lang="nl-NL" dirty="0"/>
              <a:t> as </a:t>
            </a:r>
            <a:r>
              <a:rPr lang="nl-NL" dirty="0" err="1"/>
              <a:t>the</a:t>
            </a:r>
            <a:r>
              <a:rPr lang="nl-NL" dirty="0"/>
              <a:t> </a:t>
            </a:r>
            <a:r>
              <a:rPr lang="nl-NL" dirty="0" err="1"/>
              <a:t>one</a:t>
            </a:r>
            <a:r>
              <a:rPr lang="nl-NL" dirty="0"/>
              <a:t> </a:t>
            </a:r>
            <a:r>
              <a:rPr lang="nl-NL" dirty="0" err="1"/>
              <a:t>proposed</a:t>
            </a:r>
            <a:r>
              <a:rPr lang="nl-NL" dirty="0"/>
              <a:t> </a:t>
            </a:r>
            <a:r>
              <a:rPr lang="nl-NL" dirty="0" err="1"/>
              <a:t>by</a:t>
            </a:r>
            <a:r>
              <a:rPr lang="nl-NL" dirty="0"/>
              <a:t> West </a:t>
            </a:r>
            <a:r>
              <a:rPr lang="nl-NL" dirty="0" err="1"/>
              <a:t>and</a:t>
            </a:r>
            <a:r>
              <a:rPr lang="nl-NL" dirty="0"/>
              <a:t> </a:t>
            </a:r>
            <a:r>
              <a:rPr lang="nl-NL" dirty="0" err="1"/>
              <a:t>Farr</a:t>
            </a:r>
            <a:r>
              <a:rPr lang="nl-NL" dirty="0"/>
              <a:t>, </a:t>
            </a:r>
            <a:r>
              <a:rPr lang="nl-NL" dirty="0" err="1"/>
              <a:t>something</a:t>
            </a:r>
            <a:r>
              <a:rPr lang="nl-NL" dirty="0"/>
              <a:t> </a:t>
            </a:r>
            <a:r>
              <a:rPr lang="nl-NL" dirty="0" err="1"/>
              <a:t>remarkable</a:t>
            </a:r>
            <a:r>
              <a:rPr lang="nl-NL" dirty="0"/>
              <a:t> </a:t>
            </a:r>
            <a:r>
              <a:rPr lang="nl-NL" dirty="0" err="1"/>
              <a:t>becomes</a:t>
            </a:r>
            <a:r>
              <a:rPr lang="nl-NL" dirty="0"/>
              <a:t> evident. The </a:t>
            </a:r>
            <a:r>
              <a:rPr lang="nl-NL" dirty="0" err="1"/>
              <a:t>four</a:t>
            </a:r>
            <a:r>
              <a:rPr lang="nl-NL" dirty="0"/>
              <a:t> </a:t>
            </a:r>
            <a:r>
              <a:rPr lang="nl-NL" dirty="0" err="1"/>
              <a:t>dimensions</a:t>
            </a:r>
            <a:r>
              <a:rPr lang="nl-NL" dirty="0"/>
              <a:t> of IWB are </a:t>
            </a:r>
            <a:r>
              <a:rPr lang="nl-NL" dirty="0" err="1"/>
              <a:t>represented</a:t>
            </a:r>
            <a:r>
              <a:rPr lang="nl-NL" dirty="0"/>
              <a:t> in </a:t>
            </a:r>
            <a:r>
              <a:rPr lang="nl-NL" dirty="0" err="1"/>
              <a:t>the</a:t>
            </a:r>
            <a:r>
              <a:rPr lang="nl-NL" dirty="0"/>
              <a:t> first </a:t>
            </a:r>
            <a:r>
              <a:rPr lang="nl-NL" dirty="0" err="1"/>
              <a:t>three</a:t>
            </a:r>
            <a:r>
              <a:rPr lang="nl-NL" dirty="0"/>
              <a:t> </a:t>
            </a:r>
            <a:r>
              <a:rPr lang="nl-NL" dirty="0" err="1"/>
              <a:t>phases</a:t>
            </a:r>
            <a:r>
              <a:rPr lang="nl-NL" dirty="0"/>
              <a:t> of </a:t>
            </a:r>
            <a:r>
              <a:rPr lang="nl-NL" dirty="0" err="1"/>
              <a:t>the</a:t>
            </a:r>
            <a:r>
              <a:rPr lang="nl-NL" dirty="0"/>
              <a:t> </a:t>
            </a:r>
            <a:r>
              <a:rPr lang="nl-NL" dirty="0" err="1"/>
              <a:t>innovation</a:t>
            </a:r>
            <a:r>
              <a:rPr lang="nl-NL" dirty="0"/>
              <a:t> </a:t>
            </a:r>
            <a:r>
              <a:rPr lang="nl-NL" dirty="0" err="1"/>
              <a:t>cycle</a:t>
            </a:r>
            <a:r>
              <a:rPr lang="nl-NL" dirty="0"/>
              <a:t>. </a:t>
            </a:r>
            <a:r>
              <a:rPr lang="nl-NL" dirty="0" err="1"/>
              <a:t>However</a:t>
            </a:r>
            <a:r>
              <a:rPr lang="nl-NL" dirty="0"/>
              <a:t>, </a:t>
            </a:r>
            <a:r>
              <a:rPr lang="nl-NL" dirty="0" err="1"/>
              <a:t>the</a:t>
            </a:r>
            <a:r>
              <a:rPr lang="nl-NL" dirty="0"/>
              <a:t> concept of IWB </a:t>
            </a:r>
            <a:r>
              <a:rPr lang="nl-NL" dirty="0" err="1"/>
              <a:t>lacks</a:t>
            </a:r>
            <a:r>
              <a:rPr lang="nl-NL" dirty="0"/>
              <a:t> a </a:t>
            </a:r>
            <a:r>
              <a:rPr lang="nl-NL" dirty="0" err="1"/>
              <a:t>dimension</a:t>
            </a:r>
            <a:r>
              <a:rPr lang="nl-NL" dirty="0"/>
              <a:t> </a:t>
            </a:r>
            <a:r>
              <a:rPr lang="nl-NL" dirty="0" err="1"/>
              <a:t>covering</a:t>
            </a:r>
            <a:r>
              <a:rPr lang="nl-NL" dirty="0"/>
              <a:t> </a:t>
            </a:r>
            <a:r>
              <a:rPr lang="nl-NL" dirty="0" err="1"/>
              <a:t>the</a:t>
            </a:r>
            <a:r>
              <a:rPr lang="nl-NL" dirty="0"/>
              <a:t> </a:t>
            </a:r>
            <a:r>
              <a:rPr lang="nl-NL" dirty="0" err="1"/>
              <a:t>stabilization</a:t>
            </a:r>
            <a:r>
              <a:rPr lang="nl-NL" dirty="0"/>
              <a:t> </a:t>
            </a:r>
            <a:r>
              <a:rPr lang="nl-NL" dirty="0" err="1"/>
              <a:t>phase</a:t>
            </a:r>
            <a:r>
              <a:rPr lang="nl-NL" dirty="0"/>
              <a:t>. </a:t>
            </a:r>
            <a:r>
              <a:rPr lang="nl-NL" dirty="0" err="1"/>
              <a:t>This</a:t>
            </a:r>
            <a:r>
              <a:rPr lang="nl-NL" dirty="0"/>
              <a:t> </a:t>
            </a:r>
            <a:r>
              <a:rPr lang="nl-NL" dirty="0" err="1"/>
              <a:t>phase</a:t>
            </a:r>
            <a:r>
              <a:rPr lang="nl-NL" dirty="0"/>
              <a:t> </a:t>
            </a:r>
            <a:r>
              <a:rPr lang="nl-NL" dirty="0" err="1"/>
              <a:t>implies</a:t>
            </a:r>
            <a:r>
              <a:rPr lang="nl-NL" dirty="0"/>
              <a:t> </a:t>
            </a:r>
            <a:r>
              <a:rPr lang="nl-NL" dirty="0" err="1"/>
              <a:t>that</a:t>
            </a:r>
            <a:r>
              <a:rPr lang="nl-NL" dirty="0"/>
              <a:t> </a:t>
            </a:r>
            <a:r>
              <a:rPr lang="nl-NL" dirty="0" err="1"/>
              <a:t>an</a:t>
            </a:r>
            <a:r>
              <a:rPr lang="nl-NL" dirty="0"/>
              <a:t> </a:t>
            </a:r>
            <a:r>
              <a:rPr lang="nl-NL" dirty="0" err="1"/>
              <a:t>idea</a:t>
            </a:r>
            <a:r>
              <a:rPr lang="nl-NL" dirty="0"/>
              <a:t> or </a:t>
            </a:r>
            <a:r>
              <a:rPr lang="nl-NL" dirty="0" err="1"/>
              <a:t>innovation</a:t>
            </a:r>
            <a:r>
              <a:rPr lang="nl-NL" dirty="0"/>
              <a:t> is </a:t>
            </a:r>
            <a:r>
              <a:rPr lang="nl-NL" dirty="0" err="1"/>
              <a:t>firmly</a:t>
            </a:r>
            <a:r>
              <a:rPr lang="nl-NL" dirty="0"/>
              <a:t> </a:t>
            </a:r>
            <a:r>
              <a:rPr lang="nl-NL" dirty="0" err="1"/>
              <a:t>integrated</a:t>
            </a:r>
            <a:r>
              <a:rPr lang="nl-NL" dirty="0"/>
              <a:t> </a:t>
            </a:r>
            <a:r>
              <a:rPr lang="nl-NL" dirty="0" err="1"/>
              <a:t>into</a:t>
            </a:r>
            <a:r>
              <a:rPr lang="nl-NL" dirty="0"/>
              <a:t> </a:t>
            </a:r>
            <a:r>
              <a:rPr lang="nl-NL" dirty="0" err="1"/>
              <a:t>an</a:t>
            </a:r>
            <a:r>
              <a:rPr lang="nl-NL" dirty="0"/>
              <a:t> </a:t>
            </a:r>
            <a:r>
              <a:rPr lang="nl-NL" dirty="0" err="1"/>
              <a:t>organization</a:t>
            </a:r>
            <a:r>
              <a:rPr lang="nl-NL" dirty="0"/>
              <a:t>, </a:t>
            </a:r>
            <a:r>
              <a:rPr lang="nl-NL" dirty="0" err="1"/>
              <a:t>and</a:t>
            </a:r>
            <a:r>
              <a:rPr lang="nl-NL" dirty="0"/>
              <a:t> </a:t>
            </a:r>
            <a:r>
              <a:rPr lang="nl-NL" dirty="0" err="1"/>
              <a:t>educators</a:t>
            </a:r>
            <a:r>
              <a:rPr lang="nl-NL" dirty="0"/>
              <a:t> have </a:t>
            </a:r>
            <a:r>
              <a:rPr lang="nl-NL" dirty="0" err="1"/>
              <a:t>incorporated</a:t>
            </a:r>
            <a:r>
              <a:rPr lang="nl-NL" dirty="0"/>
              <a:t> </a:t>
            </a:r>
            <a:r>
              <a:rPr lang="nl-NL" dirty="0" err="1"/>
              <a:t>it</a:t>
            </a:r>
            <a:r>
              <a:rPr lang="nl-NL" dirty="0"/>
              <a:t> </a:t>
            </a:r>
            <a:r>
              <a:rPr lang="nl-NL" dirty="0" err="1"/>
              <a:t>into</a:t>
            </a:r>
            <a:r>
              <a:rPr lang="nl-NL" dirty="0"/>
              <a:t> </a:t>
            </a:r>
            <a:r>
              <a:rPr lang="nl-NL" dirty="0" err="1"/>
              <a:t>their</a:t>
            </a:r>
            <a:r>
              <a:rPr lang="nl-NL" dirty="0"/>
              <a:t> routines </a:t>
            </a:r>
            <a:r>
              <a:rPr lang="nl-NL" dirty="0" err="1"/>
              <a:t>while</a:t>
            </a:r>
            <a:r>
              <a:rPr lang="nl-NL" dirty="0"/>
              <a:t> </a:t>
            </a:r>
            <a:r>
              <a:rPr lang="nl-NL" dirty="0" err="1"/>
              <a:t>adapting</a:t>
            </a:r>
            <a:r>
              <a:rPr lang="nl-NL" dirty="0"/>
              <a:t> support systems </a:t>
            </a:r>
            <a:r>
              <a:rPr lang="nl-NL" dirty="0" err="1"/>
              <a:t>accordingly</a:t>
            </a:r>
            <a:r>
              <a:rPr lang="nl-NL" dirty="0"/>
              <a:t>.</a:t>
            </a:r>
            <a:endParaRPr lang="en-US" dirty="0"/>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10</a:t>
            </a:fld>
            <a:endParaRPr lang="nl-NL"/>
          </a:p>
        </p:txBody>
      </p:sp>
    </p:spTree>
    <p:extLst>
      <p:ext uri="{BB962C8B-B14F-4D97-AF65-F5344CB8AC3E}">
        <p14:creationId xmlns:p14="http://schemas.microsoft.com/office/powerpoint/2010/main" val="3391720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err="1"/>
              <a:t>Nonetheless</a:t>
            </a:r>
            <a:r>
              <a:rPr lang="nl-NL" dirty="0"/>
              <a:t>, </a:t>
            </a:r>
            <a:r>
              <a:rPr lang="nl-NL" dirty="0" err="1"/>
              <a:t>it's</a:t>
            </a:r>
            <a:r>
              <a:rPr lang="nl-NL" dirty="0"/>
              <a:t> </a:t>
            </a:r>
            <a:r>
              <a:rPr lang="nl-NL" dirty="0" err="1"/>
              <a:t>observed</a:t>
            </a:r>
            <a:r>
              <a:rPr lang="nl-NL" dirty="0"/>
              <a:t> in </a:t>
            </a:r>
            <a:r>
              <a:rPr lang="nl-NL" dirty="0" err="1"/>
              <a:t>both</a:t>
            </a:r>
            <a:r>
              <a:rPr lang="nl-NL" dirty="0"/>
              <a:t> </a:t>
            </a:r>
            <a:r>
              <a:rPr lang="nl-NL" dirty="0" err="1"/>
              <a:t>literature</a:t>
            </a:r>
            <a:r>
              <a:rPr lang="nl-NL" dirty="0"/>
              <a:t> </a:t>
            </a:r>
            <a:r>
              <a:rPr lang="nl-NL" dirty="0" err="1"/>
              <a:t>and</a:t>
            </a:r>
            <a:r>
              <a:rPr lang="nl-NL" dirty="0"/>
              <a:t> </a:t>
            </a:r>
            <a:r>
              <a:rPr lang="nl-NL" dirty="0" err="1"/>
              <a:t>practice</a:t>
            </a:r>
            <a:r>
              <a:rPr lang="nl-NL" dirty="0"/>
              <a:t> </a:t>
            </a:r>
            <a:r>
              <a:rPr lang="nl-NL" dirty="0" err="1"/>
              <a:t>that</a:t>
            </a:r>
            <a:r>
              <a:rPr lang="nl-NL" dirty="0"/>
              <a:t> </a:t>
            </a:r>
            <a:r>
              <a:rPr lang="nl-NL" dirty="0" err="1"/>
              <a:t>many</a:t>
            </a:r>
            <a:r>
              <a:rPr lang="nl-NL" dirty="0"/>
              <a:t> </a:t>
            </a:r>
            <a:r>
              <a:rPr lang="nl-NL" dirty="0" err="1"/>
              <a:t>ideas</a:t>
            </a:r>
            <a:r>
              <a:rPr lang="nl-NL" dirty="0"/>
              <a:t> </a:t>
            </a:r>
            <a:r>
              <a:rPr lang="nl-NL" dirty="0" err="1"/>
              <a:t>fail</a:t>
            </a:r>
            <a:r>
              <a:rPr lang="nl-NL" dirty="0"/>
              <a:t> </a:t>
            </a:r>
            <a:r>
              <a:rPr lang="nl-NL" dirty="0" err="1"/>
              <a:t>to</a:t>
            </a:r>
            <a:r>
              <a:rPr lang="nl-NL" dirty="0"/>
              <a:t> </a:t>
            </a:r>
            <a:r>
              <a:rPr lang="nl-NL" dirty="0" err="1"/>
              <a:t>become</a:t>
            </a:r>
            <a:r>
              <a:rPr lang="nl-NL" dirty="0"/>
              <a:t> </a:t>
            </a:r>
            <a:r>
              <a:rPr lang="nl-NL" dirty="0" err="1"/>
              <a:t>integrated</a:t>
            </a:r>
            <a:r>
              <a:rPr lang="nl-NL" dirty="0"/>
              <a:t>. </a:t>
            </a:r>
            <a:r>
              <a:rPr lang="nl-NL" dirty="0" err="1"/>
              <a:t>Therefore</a:t>
            </a:r>
            <a:r>
              <a:rPr lang="nl-NL" dirty="0"/>
              <a:t>, </a:t>
            </a:r>
            <a:r>
              <a:rPr lang="nl-NL" dirty="0" err="1"/>
              <a:t>my</a:t>
            </a:r>
            <a:r>
              <a:rPr lang="nl-NL" dirty="0"/>
              <a:t> research </a:t>
            </a:r>
            <a:r>
              <a:rPr lang="nl-NL" dirty="0" err="1"/>
              <a:t>focuses</a:t>
            </a:r>
            <a:r>
              <a:rPr lang="nl-NL" dirty="0"/>
              <a:t> on </a:t>
            </a:r>
            <a:r>
              <a:rPr lang="nl-NL" dirty="0" err="1"/>
              <a:t>extending</a:t>
            </a:r>
            <a:r>
              <a:rPr lang="nl-NL" dirty="0"/>
              <a:t> </a:t>
            </a:r>
            <a:r>
              <a:rPr lang="nl-NL" dirty="0" err="1"/>
              <a:t>the</a:t>
            </a:r>
            <a:r>
              <a:rPr lang="nl-NL" dirty="0"/>
              <a:t> concept of </a:t>
            </a:r>
            <a:r>
              <a:rPr lang="nl-NL" dirty="0" err="1"/>
              <a:t>Innovative</a:t>
            </a:r>
            <a:r>
              <a:rPr lang="nl-NL" dirty="0"/>
              <a:t> </a:t>
            </a:r>
            <a:r>
              <a:rPr lang="nl-NL" dirty="0" err="1"/>
              <a:t>Work</a:t>
            </a:r>
            <a:r>
              <a:rPr lang="nl-NL" dirty="0"/>
              <a:t> </a:t>
            </a:r>
            <a:r>
              <a:rPr lang="nl-NL" dirty="0" err="1"/>
              <a:t>Behavior</a:t>
            </a:r>
            <a:r>
              <a:rPr lang="nl-NL" dirty="0"/>
              <a:t> </a:t>
            </a:r>
            <a:r>
              <a:rPr lang="nl-NL" dirty="0" err="1"/>
              <a:t>with</a:t>
            </a:r>
            <a:r>
              <a:rPr lang="nl-NL" dirty="0"/>
              <a:t> a </a:t>
            </a:r>
            <a:r>
              <a:rPr lang="nl-NL" dirty="0" err="1"/>
              <a:t>fifth</a:t>
            </a:r>
            <a:r>
              <a:rPr lang="nl-NL" dirty="0"/>
              <a:t> </a:t>
            </a:r>
            <a:r>
              <a:rPr lang="nl-NL" dirty="0" err="1"/>
              <a:t>phase</a:t>
            </a:r>
            <a:r>
              <a:rPr lang="nl-NL" dirty="0"/>
              <a:t>, "</a:t>
            </a:r>
            <a:r>
              <a:rPr lang="nl-NL" dirty="0" err="1"/>
              <a:t>idea</a:t>
            </a:r>
            <a:r>
              <a:rPr lang="nl-NL" dirty="0"/>
              <a:t> </a:t>
            </a:r>
            <a:r>
              <a:rPr lang="nl-NL" dirty="0" err="1"/>
              <a:t>sustainability</a:t>
            </a:r>
            <a:r>
              <a:rPr lang="nl-NL" dirty="0"/>
              <a:t>," </a:t>
            </a:r>
            <a:r>
              <a:rPr lang="nl-NL" dirty="0" err="1"/>
              <a:t>which</a:t>
            </a:r>
            <a:r>
              <a:rPr lang="nl-NL" dirty="0"/>
              <a:t> </a:t>
            </a:r>
            <a:r>
              <a:rPr lang="nl-NL" dirty="0" err="1"/>
              <a:t>pertains</a:t>
            </a:r>
            <a:r>
              <a:rPr lang="nl-NL" dirty="0"/>
              <a:t> </a:t>
            </a:r>
            <a:r>
              <a:rPr lang="nl-NL" dirty="0" err="1"/>
              <a:t>to</a:t>
            </a:r>
            <a:r>
              <a:rPr lang="nl-NL" dirty="0"/>
              <a:t> </a:t>
            </a:r>
            <a:r>
              <a:rPr lang="nl-NL" dirty="0" err="1"/>
              <a:t>the</a:t>
            </a:r>
            <a:r>
              <a:rPr lang="nl-NL" dirty="0"/>
              <a:t> </a:t>
            </a:r>
            <a:r>
              <a:rPr lang="nl-NL" dirty="0" err="1"/>
              <a:t>sustainable</a:t>
            </a:r>
            <a:r>
              <a:rPr lang="nl-NL" dirty="0"/>
              <a:t> </a:t>
            </a:r>
            <a:r>
              <a:rPr lang="nl-NL" dirty="0" err="1"/>
              <a:t>implementation</a:t>
            </a:r>
            <a:r>
              <a:rPr lang="nl-NL" dirty="0"/>
              <a:t> of </a:t>
            </a:r>
            <a:r>
              <a:rPr lang="nl-NL" dirty="0" err="1"/>
              <a:t>an</a:t>
            </a:r>
            <a:r>
              <a:rPr lang="nl-NL" dirty="0"/>
              <a:t> </a:t>
            </a:r>
            <a:r>
              <a:rPr lang="nl-NL" dirty="0" err="1"/>
              <a:t>idea</a:t>
            </a:r>
            <a:r>
              <a:rPr lang="nl-NL" dirty="0"/>
              <a:t>, making </a:t>
            </a:r>
            <a:r>
              <a:rPr lang="nl-NL" dirty="0" err="1"/>
              <a:t>it</a:t>
            </a:r>
            <a:r>
              <a:rPr lang="nl-NL" dirty="0"/>
              <a:t> </a:t>
            </a:r>
            <a:r>
              <a:rPr lang="nl-NL" dirty="0" err="1"/>
              <a:t>an</a:t>
            </a:r>
            <a:r>
              <a:rPr lang="nl-NL" dirty="0"/>
              <a:t> inherent part of </a:t>
            </a:r>
            <a:r>
              <a:rPr lang="nl-NL" dirty="0" err="1"/>
              <a:t>educators</a:t>
            </a:r>
            <a:r>
              <a:rPr lang="nl-NL" dirty="0"/>
              <a:t>' DNA </a:t>
            </a:r>
            <a:r>
              <a:rPr lang="nl-NL" dirty="0" err="1"/>
              <a:t>and</a:t>
            </a:r>
            <a:r>
              <a:rPr lang="nl-NL" dirty="0"/>
              <a:t> routine.</a:t>
            </a:r>
            <a:endParaRPr lang="en-US" dirty="0"/>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11</a:t>
            </a:fld>
            <a:endParaRPr lang="nl-NL"/>
          </a:p>
        </p:txBody>
      </p:sp>
    </p:spTree>
    <p:extLst>
      <p:ext uri="{BB962C8B-B14F-4D97-AF65-F5344CB8AC3E}">
        <p14:creationId xmlns:p14="http://schemas.microsoft.com/office/powerpoint/2010/main" val="859954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err="1"/>
              <a:t>To</a:t>
            </a:r>
            <a:r>
              <a:rPr lang="nl-NL"/>
              <a:t> </a:t>
            </a:r>
            <a:r>
              <a:rPr lang="nl-NL" err="1"/>
              <a:t>gain</a:t>
            </a:r>
            <a:r>
              <a:rPr lang="nl-NL"/>
              <a:t> a deeper understanding of the IWB concept and the conditions that encourage it among educators, I conducted four different studies.</a:t>
            </a:r>
            <a:endParaRPr lang="en-US"/>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12</a:t>
            </a:fld>
            <a:endParaRPr lang="nl-NL"/>
          </a:p>
        </p:txBody>
      </p:sp>
    </p:spTree>
    <p:extLst>
      <p:ext uri="{BB962C8B-B14F-4D97-AF65-F5344CB8AC3E}">
        <p14:creationId xmlns:p14="http://schemas.microsoft.com/office/powerpoint/2010/main" val="284964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Traditional IWB </a:t>
            </a:r>
            <a:r>
              <a:rPr lang="nl-NL" dirty="0" err="1"/>
              <a:t>comprizes</a:t>
            </a:r>
            <a:r>
              <a:rPr lang="nl-NL" dirty="0"/>
              <a:t> </a:t>
            </a:r>
            <a:r>
              <a:rPr lang="nl-NL" dirty="0" err="1"/>
              <a:t>four</a:t>
            </a:r>
            <a:r>
              <a:rPr lang="nl-NL" dirty="0"/>
              <a:t> </a:t>
            </a:r>
            <a:r>
              <a:rPr lang="nl-NL" dirty="0" err="1"/>
              <a:t>phases</a:t>
            </a:r>
            <a:r>
              <a:rPr lang="nl-NL" dirty="0"/>
              <a:t>, </a:t>
            </a:r>
            <a:r>
              <a:rPr lang="nl-NL" dirty="0" err="1"/>
              <a:t>each</a:t>
            </a:r>
            <a:r>
              <a:rPr lang="nl-NL" dirty="0"/>
              <a:t> </a:t>
            </a:r>
            <a:r>
              <a:rPr lang="nl-NL" dirty="0" err="1"/>
              <a:t>requiring</a:t>
            </a:r>
            <a:r>
              <a:rPr lang="nl-NL" dirty="0"/>
              <a:t> different skills </a:t>
            </a:r>
            <a:r>
              <a:rPr lang="nl-NL" dirty="0" err="1"/>
              <a:t>and</a:t>
            </a:r>
            <a:r>
              <a:rPr lang="nl-NL" dirty="0"/>
              <a:t> </a:t>
            </a:r>
            <a:r>
              <a:rPr lang="nl-NL" dirty="0" err="1"/>
              <a:t>behaviors</a:t>
            </a:r>
            <a:r>
              <a:rPr lang="nl-NL" dirty="0"/>
              <a:t> </a:t>
            </a:r>
            <a:r>
              <a:rPr lang="nl-NL" dirty="0" err="1"/>
              <a:t>from</a:t>
            </a:r>
            <a:r>
              <a:rPr lang="nl-NL" dirty="0"/>
              <a:t> </a:t>
            </a:r>
            <a:r>
              <a:rPr lang="nl-NL" dirty="0" err="1"/>
              <a:t>educators</a:t>
            </a:r>
            <a:r>
              <a:rPr lang="nl-NL" dirty="0"/>
              <a:t>. The first </a:t>
            </a:r>
            <a:r>
              <a:rPr lang="nl-NL" dirty="0" err="1"/>
              <a:t>phase</a:t>
            </a:r>
            <a:r>
              <a:rPr lang="nl-NL" dirty="0"/>
              <a:t> is "opportunity </a:t>
            </a:r>
            <a:r>
              <a:rPr lang="nl-NL" dirty="0" err="1"/>
              <a:t>exploration</a:t>
            </a:r>
            <a:r>
              <a:rPr lang="nl-NL" dirty="0"/>
              <a:t>," </a:t>
            </a:r>
            <a:r>
              <a:rPr lang="nl-NL" dirty="0" err="1"/>
              <a:t>which</a:t>
            </a:r>
            <a:r>
              <a:rPr lang="nl-NL" dirty="0"/>
              <a:t> </a:t>
            </a:r>
            <a:r>
              <a:rPr lang="nl-NL" dirty="0" err="1"/>
              <a:t>involves</a:t>
            </a:r>
            <a:r>
              <a:rPr lang="nl-NL" dirty="0"/>
              <a:t> </a:t>
            </a:r>
            <a:r>
              <a:rPr lang="nl-NL" dirty="0" err="1"/>
              <a:t>identifying</a:t>
            </a:r>
            <a:r>
              <a:rPr lang="nl-NL" dirty="0"/>
              <a:t> </a:t>
            </a:r>
            <a:r>
              <a:rPr lang="nl-NL" dirty="0" err="1"/>
              <a:t>opportunities</a:t>
            </a:r>
            <a:r>
              <a:rPr lang="nl-NL" dirty="0"/>
              <a:t> </a:t>
            </a:r>
            <a:r>
              <a:rPr lang="nl-NL" dirty="0" err="1"/>
              <a:t>for</a:t>
            </a:r>
            <a:r>
              <a:rPr lang="nl-NL" dirty="0"/>
              <a:t> </a:t>
            </a:r>
            <a:r>
              <a:rPr lang="nl-NL" dirty="0" err="1"/>
              <a:t>improvement</a:t>
            </a:r>
            <a:r>
              <a:rPr lang="nl-NL" dirty="0"/>
              <a:t>. </a:t>
            </a:r>
            <a:r>
              <a:rPr lang="nl-NL" dirty="0" err="1"/>
              <a:t>Then</a:t>
            </a:r>
            <a:r>
              <a:rPr lang="nl-NL" dirty="0"/>
              <a:t> </a:t>
            </a:r>
            <a:r>
              <a:rPr lang="nl-NL" dirty="0" err="1"/>
              <a:t>comes</a:t>
            </a:r>
            <a:r>
              <a:rPr lang="nl-NL" dirty="0"/>
              <a:t> </a:t>
            </a:r>
            <a:r>
              <a:rPr lang="nl-NL" dirty="0" err="1"/>
              <a:t>the</a:t>
            </a:r>
            <a:r>
              <a:rPr lang="nl-NL" dirty="0"/>
              <a:t> "</a:t>
            </a:r>
            <a:r>
              <a:rPr lang="nl-NL" dirty="0" err="1"/>
              <a:t>idea</a:t>
            </a:r>
            <a:r>
              <a:rPr lang="nl-NL" dirty="0"/>
              <a:t> </a:t>
            </a:r>
            <a:r>
              <a:rPr lang="nl-NL" dirty="0" err="1"/>
              <a:t>generation</a:t>
            </a:r>
            <a:r>
              <a:rPr lang="nl-NL" dirty="0"/>
              <a:t>" </a:t>
            </a:r>
            <a:r>
              <a:rPr lang="nl-NL" dirty="0" err="1"/>
              <a:t>phase</a:t>
            </a:r>
            <a:r>
              <a:rPr lang="nl-NL" dirty="0"/>
              <a:t>, </a:t>
            </a:r>
            <a:r>
              <a:rPr lang="nl-NL" dirty="0" err="1"/>
              <a:t>which</a:t>
            </a:r>
            <a:r>
              <a:rPr lang="nl-NL" dirty="0"/>
              <a:t> </a:t>
            </a:r>
            <a:r>
              <a:rPr lang="nl-NL" dirty="0" err="1"/>
              <a:t>demands</a:t>
            </a:r>
            <a:r>
              <a:rPr lang="nl-NL" dirty="0"/>
              <a:t> skills </a:t>
            </a:r>
            <a:r>
              <a:rPr lang="nl-NL" dirty="0" err="1"/>
              <a:t>to</a:t>
            </a:r>
            <a:r>
              <a:rPr lang="nl-NL" dirty="0"/>
              <a:t> </a:t>
            </a:r>
            <a:r>
              <a:rPr lang="nl-NL" dirty="0" err="1"/>
              <a:t>convert</a:t>
            </a:r>
            <a:r>
              <a:rPr lang="nl-NL" dirty="0"/>
              <a:t> </a:t>
            </a:r>
            <a:r>
              <a:rPr lang="nl-NL" dirty="0" err="1"/>
              <a:t>opportunities</a:t>
            </a:r>
            <a:r>
              <a:rPr lang="nl-NL" dirty="0"/>
              <a:t> </a:t>
            </a:r>
            <a:r>
              <a:rPr lang="nl-NL" dirty="0" err="1"/>
              <a:t>into</a:t>
            </a:r>
            <a:r>
              <a:rPr lang="nl-NL" dirty="0"/>
              <a:t> concrete </a:t>
            </a:r>
            <a:r>
              <a:rPr lang="nl-NL" dirty="0" err="1"/>
              <a:t>ideas</a:t>
            </a:r>
            <a:r>
              <a:rPr lang="nl-NL" dirty="0"/>
              <a:t>. The </a:t>
            </a:r>
            <a:r>
              <a:rPr lang="nl-NL" dirty="0" err="1"/>
              <a:t>third</a:t>
            </a:r>
            <a:r>
              <a:rPr lang="nl-NL" dirty="0"/>
              <a:t> </a:t>
            </a:r>
            <a:r>
              <a:rPr lang="nl-NL" dirty="0" err="1"/>
              <a:t>phase</a:t>
            </a:r>
            <a:r>
              <a:rPr lang="nl-NL" dirty="0"/>
              <a:t>, "</a:t>
            </a:r>
            <a:r>
              <a:rPr lang="nl-NL" dirty="0" err="1"/>
              <a:t>idea</a:t>
            </a:r>
            <a:r>
              <a:rPr lang="nl-NL" dirty="0"/>
              <a:t> promotion," </a:t>
            </a:r>
            <a:r>
              <a:rPr lang="nl-NL" dirty="0" err="1"/>
              <a:t>focuses</a:t>
            </a:r>
            <a:r>
              <a:rPr lang="nl-NL" dirty="0"/>
              <a:t> on </a:t>
            </a:r>
            <a:r>
              <a:rPr lang="nl-NL" dirty="0" err="1"/>
              <a:t>the</a:t>
            </a:r>
            <a:r>
              <a:rPr lang="nl-NL" dirty="0"/>
              <a:t> </a:t>
            </a:r>
            <a:r>
              <a:rPr lang="nl-NL" dirty="0" err="1"/>
              <a:t>ability</a:t>
            </a:r>
            <a:r>
              <a:rPr lang="nl-NL" dirty="0"/>
              <a:t> </a:t>
            </a:r>
            <a:r>
              <a:rPr lang="nl-NL" dirty="0" err="1"/>
              <a:t>to</a:t>
            </a:r>
            <a:r>
              <a:rPr lang="nl-NL" dirty="0"/>
              <a:t> </a:t>
            </a:r>
            <a:r>
              <a:rPr lang="nl-NL" dirty="0" err="1"/>
              <a:t>excite</a:t>
            </a:r>
            <a:r>
              <a:rPr lang="nl-NL" dirty="0"/>
              <a:t> </a:t>
            </a:r>
            <a:r>
              <a:rPr lang="nl-NL" dirty="0" err="1"/>
              <a:t>others</a:t>
            </a:r>
            <a:r>
              <a:rPr lang="nl-NL" dirty="0"/>
              <a:t> </a:t>
            </a:r>
            <a:r>
              <a:rPr lang="nl-NL" dirty="0" err="1"/>
              <a:t>about</a:t>
            </a:r>
            <a:r>
              <a:rPr lang="nl-NL" dirty="0"/>
              <a:t> </a:t>
            </a:r>
            <a:r>
              <a:rPr lang="nl-NL" dirty="0" err="1"/>
              <a:t>the</a:t>
            </a:r>
            <a:r>
              <a:rPr lang="nl-NL" dirty="0"/>
              <a:t> </a:t>
            </a:r>
            <a:r>
              <a:rPr lang="nl-NL" dirty="0" err="1"/>
              <a:t>idea</a:t>
            </a:r>
            <a:r>
              <a:rPr lang="nl-NL" dirty="0"/>
              <a:t>. The </a:t>
            </a:r>
            <a:r>
              <a:rPr lang="nl-NL" dirty="0" err="1"/>
              <a:t>fourth</a:t>
            </a:r>
            <a:r>
              <a:rPr lang="nl-NL" dirty="0"/>
              <a:t> </a:t>
            </a:r>
            <a:r>
              <a:rPr lang="nl-NL" dirty="0" err="1"/>
              <a:t>phase</a:t>
            </a:r>
            <a:r>
              <a:rPr lang="nl-NL" dirty="0"/>
              <a:t>, "</a:t>
            </a:r>
            <a:r>
              <a:rPr lang="nl-NL" dirty="0" err="1"/>
              <a:t>idea</a:t>
            </a:r>
            <a:r>
              <a:rPr lang="nl-NL" dirty="0"/>
              <a:t> </a:t>
            </a:r>
            <a:r>
              <a:rPr lang="nl-NL" dirty="0" err="1"/>
              <a:t>realization</a:t>
            </a:r>
            <a:r>
              <a:rPr lang="nl-NL" dirty="0"/>
              <a:t>," </a:t>
            </a:r>
            <a:r>
              <a:rPr lang="nl-NL" dirty="0" err="1"/>
              <a:t>involves</a:t>
            </a:r>
            <a:r>
              <a:rPr lang="nl-NL" dirty="0"/>
              <a:t> </a:t>
            </a:r>
            <a:r>
              <a:rPr lang="nl-NL" dirty="0" err="1"/>
              <a:t>transforming</a:t>
            </a:r>
            <a:r>
              <a:rPr lang="nl-NL" dirty="0"/>
              <a:t> </a:t>
            </a:r>
            <a:r>
              <a:rPr lang="nl-NL" dirty="0" err="1"/>
              <a:t>the</a:t>
            </a:r>
            <a:r>
              <a:rPr lang="nl-NL" dirty="0"/>
              <a:t> </a:t>
            </a:r>
            <a:r>
              <a:rPr lang="nl-NL" dirty="0" err="1"/>
              <a:t>idea</a:t>
            </a:r>
            <a:r>
              <a:rPr lang="nl-NL" dirty="0"/>
              <a:t> </a:t>
            </a:r>
            <a:r>
              <a:rPr lang="nl-NL" dirty="0" err="1"/>
              <a:t>into</a:t>
            </a:r>
            <a:r>
              <a:rPr lang="nl-NL" dirty="0"/>
              <a:t>, </a:t>
            </a:r>
            <a:r>
              <a:rPr lang="nl-NL" dirty="0" err="1"/>
              <a:t>for</a:t>
            </a:r>
            <a:r>
              <a:rPr lang="nl-NL" dirty="0"/>
              <a:t> </a:t>
            </a:r>
            <a:r>
              <a:rPr lang="nl-NL" dirty="0" err="1"/>
              <a:t>instance</a:t>
            </a:r>
            <a:r>
              <a:rPr lang="nl-NL" dirty="0"/>
              <a:t>, new teaching </a:t>
            </a:r>
            <a:r>
              <a:rPr lang="nl-NL" dirty="0" err="1"/>
              <a:t>materials</a:t>
            </a:r>
            <a:r>
              <a:rPr lang="nl-NL" dirty="0"/>
              <a:t> </a:t>
            </a:r>
            <a:r>
              <a:rPr lang="nl-NL" dirty="0" err="1"/>
              <a:t>and</a:t>
            </a:r>
            <a:r>
              <a:rPr lang="nl-NL" dirty="0"/>
              <a:t> putting </a:t>
            </a:r>
            <a:r>
              <a:rPr lang="nl-NL" dirty="0" err="1"/>
              <a:t>it</a:t>
            </a:r>
            <a:r>
              <a:rPr lang="nl-NL" dirty="0"/>
              <a:t> </a:t>
            </a:r>
            <a:r>
              <a:rPr lang="nl-NL" dirty="0" err="1"/>
              <a:t>into</a:t>
            </a:r>
            <a:r>
              <a:rPr lang="nl-NL" dirty="0"/>
              <a:t> </a:t>
            </a:r>
            <a:r>
              <a:rPr lang="nl-NL" dirty="0" err="1"/>
              <a:t>practice</a:t>
            </a:r>
            <a:r>
              <a:rPr lang="nl-NL" dirty="0"/>
              <a:t>.</a:t>
            </a:r>
            <a:endParaRPr lang="en-US" dirty="0"/>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15</a:t>
            </a:fld>
            <a:endParaRPr lang="nl-NL"/>
          </a:p>
        </p:txBody>
      </p:sp>
    </p:spTree>
    <p:extLst>
      <p:ext uri="{BB962C8B-B14F-4D97-AF65-F5344CB8AC3E}">
        <p14:creationId xmlns:p14="http://schemas.microsoft.com/office/powerpoint/2010/main" val="282122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Congres</a:t>
            </a:r>
            <a:r>
              <a:rPr lang="en-US">
                <a:ea typeface="Calibri"/>
                <a:cs typeface="Calibri"/>
              </a:rPr>
              <a:t> duurzamer beleven met onze tips</a:t>
            </a: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18</a:t>
            </a:fld>
            <a:endParaRPr lang="nl-NL" noProof="0"/>
          </a:p>
        </p:txBody>
      </p:sp>
    </p:spTree>
    <p:extLst>
      <p:ext uri="{BB962C8B-B14F-4D97-AF65-F5344CB8AC3E}">
        <p14:creationId xmlns:p14="http://schemas.microsoft.com/office/powerpoint/2010/main" val="60468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My name is P.L. and I'm really passionate about education, </a:t>
            </a:r>
            <a:r>
              <a:rPr lang="en-US" err="1">
                <a:cs typeface="Calibri"/>
              </a:rPr>
              <a:t>especcially</a:t>
            </a:r>
            <a:r>
              <a:rPr lang="en-US" dirty="0">
                <a:cs typeface="Calibri"/>
              </a:rPr>
              <a:t> about implementing innovations in a sustainable way. I work at </a:t>
            </a:r>
            <a:r>
              <a:rPr lang="en-US" err="1">
                <a:cs typeface="Calibri"/>
              </a:rPr>
              <a:t>Zuyd</a:t>
            </a:r>
            <a:r>
              <a:rPr lang="en-US">
                <a:cs typeface="Calibri"/>
              </a:rPr>
              <a:t> University as a senior researcher </a:t>
            </a:r>
            <a:r>
              <a:rPr lang="en-US"/>
              <a:t>and</a:t>
            </a:r>
            <a:r>
              <a:rPr lang="en-US">
                <a:cs typeface="Calibri"/>
              </a:rPr>
              <a:t> beside that I'm the director of the academy of Speech therapy, A Bachelor Programma in the Netherlands.</a:t>
            </a:r>
          </a:p>
          <a:p>
            <a:r>
              <a:rPr lang="en-US" dirty="0">
                <a:ea typeface="Calibri"/>
                <a:cs typeface="Calibri"/>
              </a:rPr>
              <a:t>Over the years I have had many different roles, starting as a health professional. After that I became a teacher and the last few years working as a manager and Educational scientist in the field of "sustainable implementation and innovation in education".</a:t>
            </a:r>
          </a:p>
          <a:p>
            <a:r>
              <a:rPr lang="en-US" dirty="0">
                <a:cs typeface="Calibri"/>
              </a:rPr>
              <a:t>My superpower is to motivate and stimulate people to learn and develop and to let them fly even higher.</a:t>
            </a:r>
            <a:endParaRPr lang="en-US" dirty="0">
              <a:ea typeface="Calibri"/>
              <a:cs typeface="Calibri"/>
            </a:endParaRPr>
          </a:p>
          <a:p>
            <a:r>
              <a:rPr lang="en-US" dirty="0">
                <a:cs typeface="Calibri"/>
              </a:rPr>
              <a:t>Making people believe in themselves, try, fail and learn to become the best version of themselves</a:t>
            </a:r>
          </a:p>
          <a:p>
            <a:r>
              <a:rPr lang="en-US" dirty="0"/>
              <a:t>Every individual has the potential to be extraordinary, to be great. But to realize this potential, one needs to be fueled by positive energies, inspired actions, and uplifting conversations. To become great, one must surround oneself with greatness, with people whose visions align with theirs, whose ambitions resonate with their own.</a:t>
            </a:r>
            <a:endParaRPr lang="en-US" dirty="0">
              <a:ea typeface="Calibri" panose="020F0502020204030204"/>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2</a:t>
            </a:fld>
            <a:endParaRPr lang="nl-NL" noProof="0"/>
          </a:p>
        </p:txBody>
      </p:sp>
    </p:spTree>
    <p:extLst>
      <p:ext uri="{BB962C8B-B14F-4D97-AF65-F5344CB8AC3E}">
        <p14:creationId xmlns:p14="http://schemas.microsoft.com/office/powerpoint/2010/main" val="107720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Today we are going to unravel innovative work behavior and take the first step forward to sustainable innovations.</a:t>
            </a:r>
          </a:p>
          <a:p>
            <a:r>
              <a:rPr lang="en-US" dirty="0">
                <a:ea typeface="Calibri"/>
                <a:cs typeface="Calibri"/>
              </a:rPr>
              <a:t>This session is divided into 6 parts. First I want to hear about your superpower in our introduction. Second I will give a short overview of the theory. After that there is room to fill out the questionnaire and to discuss the results. Fourth we are going to analyze own practice with a IWB tool and formulate first steps to overcome implementation difficulties. Fifth, there is a wrap up and I'm interested in your take home message and Finally we make arrangements for the follow up. </a:t>
            </a: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3</a:t>
            </a:fld>
            <a:endParaRPr lang="nl-NL" noProof="0"/>
          </a:p>
        </p:txBody>
      </p:sp>
    </p:spTree>
    <p:extLst>
      <p:ext uri="{BB962C8B-B14F-4D97-AF65-F5344CB8AC3E}">
        <p14:creationId xmlns:p14="http://schemas.microsoft.com/office/powerpoint/2010/main" val="383646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Check </a:t>
            </a:r>
            <a:r>
              <a:rPr lang="en-US" dirty="0" err="1">
                <a:ea typeface="Calibri"/>
                <a:cs typeface="Calibri"/>
              </a:rPr>
              <a:t>aantal</a:t>
            </a:r>
            <a:r>
              <a:rPr lang="en-US" dirty="0">
                <a:ea typeface="Calibri"/>
                <a:cs typeface="Calibri"/>
              </a:rPr>
              <a:t> </a:t>
            </a:r>
            <a:r>
              <a:rPr lang="en-US" dirty="0" err="1">
                <a:ea typeface="Calibri"/>
                <a:cs typeface="Calibri"/>
              </a:rPr>
              <a:t>vanwege</a:t>
            </a:r>
            <a:r>
              <a:rPr lang="en-US" dirty="0">
                <a:ea typeface="Calibri"/>
                <a:cs typeface="Calibri"/>
              </a:rPr>
              <a:t> </a:t>
            </a:r>
            <a:r>
              <a:rPr lang="en-US" dirty="0" err="1">
                <a:ea typeface="Calibri"/>
                <a:cs typeface="Calibri"/>
              </a:rPr>
              <a:t>introductie</a:t>
            </a:r>
            <a:r>
              <a:rPr lang="en-US" dirty="0">
                <a:ea typeface="Calibri"/>
                <a:cs typeface="Calibri"/>
              </a:rPr>
              <a:t> </a:t>
            </a:r>
          </a:p>
          <a:p>
            <a:r>
              <a:rPr lang="en-US" dirty="0">
                <a:ea typeface="Calibri"/>
                <a:cs typeface="Calibri"/>
              </a:rPr>
              <a:t>Kleine </a:t>
            </a:r>
            <a:r>
              <a:rPr lang="en-US" dirty="0" err="1">
                <a:ea typeface="Calibri"/>
                <a:cs typeface="Calibri"/>
              </a:rPr>
              <a:t>groep</a:t>
            </a:r>
            <a:r>
              <a:rPr lang="en-US" dirty="0">
                <a:ea typeface="Calibri"/>
                <a:cs typeface="Calibri"/>
              </a:rPr>
              <a:t> </a:t>
            </a:r>
            <a:r>
              <a:rPr lang="en-US" dirty="0" err="1">
                <a:ea typeface="Calibri"/>
                <a:cs typeface="Calibri"/>
              </a:rPr>
              <a:t>elke</a:t>
            </a:r>
            <a:r>
              <a:rPr lang="en-US" dirty="0">
                <a:ea typeface="Calibri"/>
                <a:cs typeface="Calibri"/>
              </a:rPr>
              <a:t> </a:t>
            </a:r>
            <a:r>
              <a:rPr lang="en-US" dirty="0" err="1">
                <a:ea typeface="Calibri"/>
                <a:cs typeface="Calibri"/>
              </a:rPr>
              <a:t>deelnemer</a:t>
            </a:r>
            <a:r>
              <a:rPr lang="en-US" dirty="0">
                <a:ea typeface="Calibri"/>
                <a:cs typeface="Calibri"/>
              </a:rPr>
              <a:t> </a:t>
            </a:r>
            <a:r>
              <a:rPr lang="en-US" dirty="0" err="1">
                <a:ea typeface="Calibri"/>
                <a:cs typeface="Calibri"/>
              </a:rPr>
              <a:t>vragen</a:t>
            </a:r>
            <a:r>
              <a:rPr lang="en-US" dirty="0">
                <a:ea typeface="Calibri"/>
                <a:cs typeface="Calibri"/>
              </a:rPr>
              <a:t> </a:t>
            </a:r>
            <a:r>
              <a:rPr lang="en-US" dirty="0" err="1">
                <a:ea typeface="Calibri"/>
                <a:cs typeface="Calibri"/>
              </a:rPr>
              <a:t>naar</a:t>
            </a:r>
            <a:r>
              <a:rPr lang="en-US" dirty="0">
                <a:ea typeface="Calibri"/>
                <a:cs typeface="Calibri"/>
              </a:rPr>
              <a:t> </a:t>
            </a:r>
            <a:r>
              <a:rPr lang="en-US" dirty="0" err="1">
                <a:ea typeface="Calibri"/>
                <a:cs typeface="Calibri"/>
              </a:rPr>
              <a:t>zijn</a:t>
            </a:r>
            <a:r>
              <a:rPr lang="en-US" dirty="0">
                <a:ea typeface="Calibri"/>
                <a:cs typeface="Calibri"/>
              </a:rPr>
              <a:t> superpower naam </a:t>
            </a:r>
            <a:r>
              <a:rPr lang="en-US" dirty="0" err="1">
                <a:ea typeface="Calibri"/>
                <a:cs typeface="Calibri"/>
              </a:rPr>
              <a:t>en</a:t>
            </a:r>
            <a:r>
              <a:rPr lang="en-US" dirty="0">
                <a:ea typeface="Calibri"/>
                <a:cs typeface="Calibri"/>
              </a:rPr>
              <a:t> </a:t>
            </a:r>
            <a:r>
              <a:rPr lang="en-US" dirty="0" err="1">
                <a:ea typeface="Calibri"/>
                <a:cs typeface="Calibri"/>
              </a:rPr>
              <a:t>rol</a:t>
            </a:r>
            <a:r>
              <a:rPr lang="en-US" dirty="0">
                <a:ea typeface="Calibri"/>
                <a:cs typeface="Calibri"/>
              </a:rPr>
              <a:t> </a:t>
            </a:r>
            <a:r>
              <a:rPr lang="en-US" dirty="0" err="1">
                <a:ea typeface="Calibri"/>
                <a:cs typeface="Calibri"/>
              </a:rPr>
              <a:t>en</a:t>
            </a:r>
            <a:r>
              <a:rPr lang="en-US" dirty="0">
                <a:ea typeface="Calibri"/>
                <a:cs typeface="Calibri"/>
              </a:rPr>
              <a:t> land/ </a:t>
            </a:r>
            <a:r>
              <a:rPr lang="en-US" dirty="0" err="1">
                <a:ea typeface="Calibri"/>
                <a:cs typeface="Calibri"/>
              </a:rPr>
              <a:t>plek</a:t>
            </a:r>
          </a:p>
          <a:p>
            <a:r>
              <a:rPr lang="en-US" dirty="0">
                <a:ea typeface="Calibri"/>
                <a:cs typeface="Calibri"/>
              </a:rPr>
              <a:t>I want to know what your superpower is. Where are you from and what is your role? </a:t>
            </a: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4</a:t>
            </a:fld>
            <a:endParaRPr lang="nl-NL" noProof="0"/>
          </a:p>
        </p:txBody>
      </p:sp>
    </p:spTree>
    <p:extLst>
      <p:ext uri="{BB962C8B-B14F-4D97-AF65-F5344CB8AC3E}">
        <p14:creationId xmlns:p14="http://schemas.microsoft.com/office/powerpoint/2010/main" val="2894874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err="1"/>
              <a:t>Our</a:t>
            </a:r>
            <a:r>
              <a:rPr lang="nl-NL"/>
              <a:t> </a:t>
            </a:r>
            <a:r>
              <a:rPr lang="nl-NL" err="1"/>
              <a:t>current</a:t>
            </a:r>
            <a:r>
              <a:rPr lang="nl-NL"/>
              <a:t> society demands a lot from all of us. There is a rapid development of new knowledge and technological advancements that are happening incredibly fast</a:t>
            </a:r>
            <a:r>
              <a:rPr lang="nl-NL" baseline="0"/>
              <a:t>.</a:t>
            </a:r>
            <a:endParaRPr lang="en-US"/>
          </a:p>
          <a:p>
            <a:endParaRPr lang="nl-NL">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5</a:t>
            </a:fld>
            <a:endParaRPr lang="nl-NL"/>
          </a:p>
        </p:txBody>
      </p:sp>
    </p:spTree>
    <p:extLst>
      <p:ext uri="{BB962C8B-B14F-4D97-AF65-F5344CB8AC3E}">
        <p14:creationId xmlns:p14="http://schemas.microsoft.com/office/powerpoint/2010/main" val="221174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err="1"/>
              <a:t>This</a:t>
            </a:r>
            <a:r>
              <a:rPr lang="nl-NL" dirty="0"/>
              <a:t> has </a:t>
            </a:r>
            <a:r>
              <a:rPr lang="nl-NL" dirty="0" err="1"/>
              <a:t>consequences</a:t>
            </a:r>
            <a:r>
              <a:rPr lang="nl-NL" dirty="0"/>
              <a:t> </a:t>
            </a:r>
            <a:r>
              <a:rPr lang="nl-NL" dirty="0" err="1"/>
              <a:t>for</a:t>
            </a:r>
            <a:r>
              <a:rPr lang="nl-NL" dirty="0"/>
              <a:t> </a:t>
            </a:r>
            <a:r>
              <a:rPr lang="nl-NL" dirty="0" err="1"/>
              <a:t>the</a:t>
            </a:r>
            <a:r>
              <a:rPr lang="nl-NL" dirty="0"/>
              <a:t> way we </a:t>
            </a:r>
            <a:r>
              <a:rPr lang="nl-NL" dirty="0" err="1"/>
              <a:t>educate</a:t>
            </a:r>
            <a:r>
              <a:rPr lang="nl-NL" dirty="0"/>
              <a:t> </a:t>
            </a:r>
            <a:r>
              <a:rPr lang="nl-NL" dirty="0" err="1"/>
              <a:t>our</a:t>
            </a:r>
            <a:r>
              <a:rPr lang="nl-NL" dirty="0"/>
              <a:t> </a:t>
            </a:r>
            <a:r>
              <a:rPr lang="nl-NL" dirty="0" err="1"/>
              <a:t>youth</a:t>
            </a:r>
            <a:r>
              <a:rPr lang="nl-NL" baseline="0" dirty="0"/>
              <a:t>. </a:t>
            </a:r>
            <a:r>
              <a:rPr lang="nl-NL" dirty="0" err="1"/>
              <a:t>Vocational</a:t>
            </a:r>
            <a:r>
              <a:rPr lang="nl-NL" dirty="0"/>
              <a:t> </a:t>
            </a:r>
            <a:r>
              <a:rPr lang="nl-NL" dirty="0" err="1"/>
              <a:t>education</a:t>
            </a:r>
            <a:r>
              <a:rPr lang="nl-NL" dirty="0"/>
              <a:t> </a:t>
            </a:r>
            <a:r>
              <a:rPr lang="nl-NL" dirty="0" err="1"/>
              <a:t>aims</a:t>
            </a:r>
            <a:r>
              <a:rPr lang="nl-NL" dirty="0"/>
              <a:t> </a:t>
            </a:r>
            <a:r>
              <a:rPr lang="nl-NL" dirty="0" err="1"/>
              <a:t>to</a:t>
            </a:r>
            <a:r>
              <a:rPr lang="nl-NL" dirty="0"/>
              <a:t> </a:t>
            </a:r>
            <a:r>
              <a:rPr lang="nl-NL" dirty="0" err="1"/>
              <a:t>prepare</a:t>
            </a:r>
            <a:r>
              <a:rPr lang="nl-NL" dirty="0"/>
              <a:t> </a:t>
            </a:r>
            <a:r>
              <a:rPr lang="nl-NL" dirty="0" err="1"/>
              <a:t>young</a:t>
            </a:r>
            <a:r>
              <a:rPr lang="nl-NL" dirty="0"/>
              <a:t> </a:t>
            </a:r>
            <a:r>
              <a:rPr lang="nl-NL" dirty="0" err="1"/>
              <a:t>individuals</a:t>
            </a:r>
            <a:r>
              <a:rPr lang="nl-NL" dirty="0"/>
              <a:t> </a:t>
            </a:r>
            <a:r>
              <a:rPr lang="nl-NL" dirty="0" err="1"/>
              <a:t>for</a:t>
            </a:r>
            <a:r>
              <a:rPr lang="nl-NL" dirty="0"/>
              <a:t> </a:t>
            </a:r>
            <a:r>
              <a:rPr lang="nl-NL" dirty="0" err="1"/>
              <a:t>the</a:t>
            </a:r>
            <a:r>
              <a:rPr lang="nl-NL" dirty="0"/>
              <a:t> </a:t>
            </a:r>
            <a:r>
              <a:rPr lang="nl-NL" dirty="0" err="1"/>
              <a:t>demands</a:t>
            </a:r>
            <a:r>
              <a:rPr lang="nl-NL" dirty="0"/>
              <a:t> </a:t>
            </a:r>
            <a:r>
              <a:rPr lang="nl-NL" baseline="0" dirty="0"/>
              <a:t>of </a:t>
            </a:r>
            <a:r>
              <a:rPr lang="nl-NL" dirty="0"/>
              <a:t>society, </a:t>
            </a:r>
            <a:r>
              <a:rPr lang="nl-NL" dirty="0" err="1"/>
              <a:t>which</a:t>
            </a:r>
            <a:r>
              <a:rPr lang="nl-NL" dirty="0"/>
              <a:t> is </a:t>
            </a:r>
            <a:r>
              <a:rPr lang="nl-NL" dirty="0" err="1"/>
              <a:t>abviously</a:t>
            </a:r>
            <a:r>
              <a:rPr lang="nl-NL" dirty="0"/>
              <a:t> </a:t>
            </a:r>
            <a:r>
              <a:rPr lang="nl-NL" dirty="0" err="1"/>
              <a:t>changing</a:t>
            </a:r>
            <a:r>
              <a:rPr lang="nl-NL" dirty="0"/>
              <a:t> </a:t>
            </a:r>
            <a:r>
              <a:rPr lang="nl-NL" dirty="0" err="1"/>
              <a:t>rapidly</a:t>
            </a:r>
            <a:r>
              <a:rPr lang="nl-NL" baseline="0" dirty="0"/>
              <a:t>. </a:t>
            </a:r>
            <a:r>
              <a:rPr lang="nl-NL" dirty="0"/>
              <a:t>Teachers </a:t>
            </a:r>
            <a:r>
              <a:rPr lang="nl-NL" dirty="0" err="1"/>
              <a:t>and</a:t>
            </a:r>
            <a:r>
              <a:rPr lang="nl-NL" dirty="0"/>
              <a:t> </a:t>
            </a:r>
            <a:r>
              <a:rPr lang="nl-NL" dirty="0" err="1"/>
              <a:t>educational</a:t>
            </a:r>
            <a:r>
              <a:rPr lang="nl-NL" dirty="0"/>
              <a:t> </a:t>
            </a:r>
            <a:r>
              <a:rPr lang="nl-NL" dirty="0" err="1"/>
              <a:t>institutions</a:t>
            </a:r>
            <a:r>
              <a:rPr lang="nl-NL" dirty="0"/>
              <a:t> are </a:t>
            </a:r>
            <a:r>
              <a:rPr lang="nl-NL" dirty="0" err="1"/>
              <a:t>constantly</a:t>
            </a:r>
            <a:r>
              <a:rPr lang="nl-NL" dirty="0"/>
              <a:t> </a:t>
            </a:r>
            <a:r>
              <a:rPr lang="nl-NL" dirty="0" err="1"/>
              <a:t>bombarded</a:t>
            </a:r>
            <a:r>
              <a:rPr lang="nl-NL" dirty="0"/>
              <a:t> </a:t>
            </a:r>
            <a:r>
              <a:rPr lang="nl-NL" dirty="0" err="1"/>
              <a:t>with</a:t>
            </a:r>
            <a:r>
              <a:rPr lang="nl-NL" dirty="0"/>
              <a:t> new </a:t>
            </a:r>
            <a:r>
              <a:rPr lang="nl-NL" dirty="0" err="1"/>
              <a:t>ideas</a:t>
            </a:r>
            <a:r>
              <a:rPr lang="nl-NL" dirty="0"/>
              <a:t> </a:t>
            </a:r>
            <a:r>
              <a:rPr lang="nl-NL" dirty="0" err="1"/>
              <a:t>and</a:t>
            </a:r>
            <a:r>
              <a:rPr lang="nl-NL" dirty="0"/>
              <a:t> </a:t>
            </a:r>
            <a:r>
              <a:rPr lang="nl-NL" dirty="0" err="1"/>
              <a:t>scientific</a:t>
            </a:r>
            <a:r>
              <a:rPr lang="nl-NL" dirty="0"/>
              <a:t> </a:t>
            </a:r>
            <a:r>
              <a:rPr lang="nl-NL" dirty="0" err="1"/>
              <a:t>insights</a:t>
            </a:r>
            <a:r>
              <a:rPr lang="nl-NL" dirty="0"/>
              <a:t> </a:t>
            </a:r>
            <a:r>
              <a:rPr lang="nl-NL" dirty="0" err="1"/>
              <a:t>that</a:t>
            </a:r>
            <a:r>
              <a:rPr lang="nl-NL" dirty="0"/>
              <a:t> </a:t>
            </a:r>
            <a:r>
              <a:rPr lang="nl-NL" dirty="0" err="1"/>
              <a:t>should</a:t>
            </a:r>
            <a:r>
              <a:rPr lang="nl-NL" dirty="0"/>
              <a:t> </a:t>
            </a:r>
            <a:r>
              <a:rPr lang="nl-NL" dirty="0" err="1"/>
              <a:t>be</a:t>
            </a:r>
            <a:r>
              <a:rPr lang="nl-NL" dirty="0"/>
              <a:t> </a:t>
            </a:r>
            <a:r>
              <a:rPr lang="nl-NL" dirty="0" err="1"/>
              <a:t>incorporated</a:t>
            </a:r>
            <a:r>
              <a:rPr lang="nl-NL" dirty="0"/>
              <a:t> </a:t>
            </a:r>
            <a:r>
              <a:rPr lang="nl-NL" dirty="0" err="1"/>
              <a:t>into</a:t>
            </a:r>
            <a:r>
              <a:rPr lang="nl-NL" dirty="0"/>
              <a:t> </a:t>
            </a:r>
            <a:r>
              <a:rPr lang="nl-NL" dirty="0" err="1"/>
              <a:t>lessons</a:t>
            </a:r>
            <a:r>
              <a:rPr lang="nl-NL" dirty="0"/>
              <a:t> </a:t>
            </a:r>
            <a:r>
              <a:rPr lang="nl-NL" dirty="0" err="1"/>
              <a:t>and</a:t>
            </a:r>
            <a:r>
              <a:rPr lang="nl-NL" dirty="0"/>
              <a:t> </a:t>
            </a:r>
            <a:r>
              <a:rPr lang="nl-NL" dirty="0" err="1"/>
              <a:t>educational</a:t>
            </a:r>
            <a:r>
              <a:rPr lang="nl-NL" dirty="0"/>
              <a:t> programs.</a:t>
            </a:r>
            <a:endParaRPr lang="en-US" dirty="0"/>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6</a:t>
            </a:fld>
            <a:endParaRPr lang="nl-NL"/>
          </a:p>
        </p:txBody>
      </p:sp>
    </p:spTree>
    <p:extLst>
      <p:ext uri="{BB962C8B-B14F-4D97-AF65-F5344CB8AC3E}">
        <p14:creationId xmlns:p14="http://schemas.microsoft.com/office/powerpoint/2010/main" val="42051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developments, ideas, and insights that come into vocational education are very diverse. Examples include new insights regarding the content of the profession being taught (e.g., new speech therapy treatment methods, analytical techniques in applied sciences), understanding how students learn best, effective lesson planning for active learning, designing assessments, guiding students effectively, group dynamics, new technological applications both in professional practice and education, and fresh perspectives on research skills.</a:t>
            </a:r>
          </a:p>
          <a:p>
            <a:endParaRPr lang="en-US" dirty="0">
              <a:cs typeface="Calibri"/>
            </a:endParaRP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7</a:t>
            </a:fld>
            <a:endParaRPr lang="nl-NL" noProof="0"/>
          </a:p>
        </p:txBody>
      </p:sp>
    </p:spTree>
    <p:extLst>
      <p:ext uri="{BB962C8B-B14F-4D97-AF65-F5344CB8AC3E}">
        <p14:creationId xmlns:p14="http://schemas.microsoft.com/office/powerpoint/2010/main" val="3221370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question arises, though: How do educators cope with the fast-paced developments thrust upon them? What we see is that new ideas are launched like fireworks, grabbing attention for a brief period, and then many of these ideas or products fade away, and we return to our previous routines. This leads to a significant loss of time and energy. Teachers, who feel immensely responsible for their students' learning, strive to keep up with as many innovations as possible. This places a tremendous burden on educators.</a:t>
            </a:r>
          </a:p>
          <a:p>
            <a:r>
              <a:rPr lang="en-US" dirty="0"/>
              <a:t> Indeed, the quality of education largely depends on these "superheroes." They wield the greatest influence on the success of educational innovations. They determine what transpires in the classroom. Therefore, fostering educational innovation necessitates certain qualities and skills in teachers. This is known as Innovative Work Behavior (IWB).</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rtl="0"/>
            <a:fld id="{7C366290-4595-5745-A50F-D5EC13BAC604}" type="slidenum">
              <a:rPr lang="nl-NL" noProof="0" smtClean="0"/>
              <a:t>8</a:t>
            </a:fld>
            <a:endParaRPr lang="nl-NL" noProof="0"/>
          </a:p>
        </p:txBody>
      </p:sp>
    </p:spTree>
    <p:extLst>
      <p:ext uri="{BB962C8B-B14F-4D97-AF65-F5344CB8AC3E}">
        <p14:creationId xmlns:p14="http://schemas.microsoft.com/office/powerpoint/2010/main" val="225607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NL" dirty="0"/>
              <a:t>Traditional IWB </a:t>
            </a:r>
            <a:r>
              <a:rPr lang="nl-NL" dirty="0" err="1"/>
              <a:t>comprizes</a:t>
            </a:r>
            <a:r>
              <a:rPr lang="nl-NL" dirty="0"/>
              <a:t> </a:t>
            </a:r>
            <a:r>
              <a:rPr lang="nl-NL" dirty="0" err="1"/>
              <a:t>four</a:t>
            </a:r>
            <a:r>
              <a:rPr lang="nl-NL" dirty="0"/>
              <a:t> </a:t>
            </a:r>
            <a:r>
              <a:rPr lang="nl-NL" dirty="0" err="1"/>
              <a:t>phases</a:t>
            </a:r>
            <a:r>
              <a:rPr lang="nl-NL" dirty="0"/>
              <a:t>, </a:t>
            </a:r>
            <a:r>
              <a:rPr lang="nl-NL" dirty="0" err="1"/>
              <a:t>each</a:t>
            </a:r>
            <a:r>
              <a:rPr lang="nl-NL" dirty="0"/>
              <a:t> </a:t>
            </a:r>
            <a:r>
              <a:rPr lang="nl-NL" dirty="0" err="1"/>
              <a:t>requiring</a:t>
            </a:r>
            <a:r>
              <a:rPr lang="nl-NL" dirty="0"/>
              <a:t> different skills </a:t>
            </a:r>
            <a:r>
              <a:rPr lang="nl-NL" dirty="0" err="1"/>
              <a:t>and</a:t>
            </a:r>
            <a:r>
              <a:rPr lang="nl-NL" dirty="0"/>
              <a:t> </a:t>
            </a:r>
            <a:r>
              <a:rPr lang="nl-NL" dirty="0" err="1"/>
              <a:t>behaviors</a:t>
            </a:r>
            <a:r>
              <a:rPr lang="nl-NL" dirty="0"/>
              <a:t> </a:t>
            </a:r>
            <a:r>
              <a:rPr lang="nl-NL" dirty="0" err="1"/>
              <a:t>from</a:t>
            </a:r>
            <a:r>
              <a:rPr lang="nl-NL" dirty="0"/>
              <a:t> </a:t>
            </a:r>
            <a:r>
              <a:rPr lang="nl-NL" dirty="0" err="1"/>
              <a:t>educators</a:t>
            </a:r>
            <a:r>
              <a:rPr lang="nl-NL" dirty="0"/>
              <a:t>. The first </a:t>
            </a:r>
            <a:r>
              <a:rPr lang="nl-NL" dirty="0" err="1"/>
              <a:t>phase</a:t>
            </a:r>
            <a:r>
              <a:rPr lang="nl-NL" dirty="0"/>
              <a:t> is "opportunity </a:t>
            </a:r>
            <a:r>
              <a:rPr lang="nl-NL" dirty="0" err="1"/>
              <a:t>exploration</a:t>
            </a:r>
            <a:r>
              <a:rPr lang="nl-NL" dirty="0"/>
              <a:t>," </a:t>
            </a:r>
            <a:r>
              <a:rPr lang="nl-NL" dirty="0" err="1"/>
              <a:t>which</a:t>
            </a:r>
            <a:r>
              <a:rPr lang="nl-NL" dirty="0"/>
              <a:t> </a:t>
            </a:r>
            <a:r>
              <a:rPr lang="nl-NL" dirty="0" err="1"/>
              <a:t>involves</a:t>
            </a:r>
            <a:r>
              <a:rPr lang="nl-NL" dirty="0"/>
              <a:t> </a:t>
            </a:r>
            <a:r>
              <a:rPr lang="nl-NL" dirty="0" err="1"/>
              <a:t>identifying</a:t>
            </a:r>
            <a:r>
              <a:rPr lang="nl-NL" dirty="0"/>
              <a:t> </a:t>
            </a:r>
            <a:r>
              <a:rPr lang="nl-NL" dirty="0" err="1"/>
              <a:t>opportunities</a:t>
            </a:r>
            <a:r>
              <a:rPr lang="nl-NL" dirty="0"/>
              <a:t> </a:t>
            </a:r>
            <a:r>
              <a:rPr lang="nl-NL" dirty="0" err="1"/>
              <a:t>for</a:t>
            </a:r>
            <a:r>
              <a:rPr lang="nl-NL" dirty="0"/>
              <a:t> </a:t>
            </a:r>
            <a:r>
              <a:rPr lang="nl-NL" dirty="0" err="1"/>
              <a:t>improvement</a:t>
            </a:r>
            <a:r>
              <a:rPr lang="nl-NL" dirty="0"/>
              <a:t>. </a:t>
            </a:r>
            <a:r>
              <a:rPr lang="nl-NL" dirty="0" err="1"/>
              <a:t>Then</a:t>
            </a:r>
            <a:r>
              <a:rPr lang="nl-NL" dirty="0"/>
              <a:t> </a:t>
            </a:r>
            <a:r>
              <a:rPr lang="nl-NL" dirty="0" err="1"/>
              <a:t>comes</a:t>
            </a:r>
            <a:r>
              <a:rPr lang="nl-NL" dirty="0"/>
              <a:t> </a:t>
            </a:r>
            <a:r>
              <a:rPr lang="nl-NL" dirty="0" err="1"/>
              <a:t>the</a:t>
            </a:r>
            <a:r>
              <a:rPr lang="nl-NL" dirty="0"/>
              <a:t> "</a:t>
            </a:r>
            <a:r>
              <a:rPr lang="nl-NL" dirty="0" err="1"/>
              <a:t>idea</a:t>
            </a:r>
            <a:r>
              <a:rPr lang="nl-NL" dirty="0"/>
              <a:t> </a:t>
            </a:r>
            <a:r>
              <a:rPr lang="nl-NL" dirty="0" err="1"/>
              <a:t>generation</a:t>
            </a:r>
            <a:r>
              <a:rPr lang="nl-NL" dirty="0"/>
              <a:t>" </a:t>
            </a:r>
            <a:r>
              <a:rPr lang="nl-NL" dirty="0" err="1"/>
              <a:t>phase</a:t>
            </a:r>
            <a:r>
              <a:rPr lang="nl-NL" dirty="0"/>
              <a:t>, </a:t>
            </a:r>
            <a:r>
              <a:rPr lang="nl-NL" dirty="0" err="1"/>
              <a:t>which</a:t>
            </a:r>
            <a:r>
              <a:rPr lang="nl-NL" dirty="0"/>
              <a:t> </a:t>
            </a:r>
            <a:r>
              <a:rPr lang="nl-NL" dirty="0" err="1"/>
              <a:t>demands</a:t>
            </a:r>
            <a:r>
              <a:rPr lang="nl-NL" dirty="0"/>
              <a:t> skills </a:t>
            </a:r>
            <a:r>
              <a:rPr lang="nl-NL" dirty="0" err="1"/>
              <a:t>to</a:t>
            </a:r>
            <a:r>
              <a:rPr lang="nl-NL" dirty="0"/>
              <a:t> </a:t>
            </a:r>
            <a:r>
              <a:rPr lang="nl-NL" dirty="0" err="1"/>
              <a:t>convert</a:t>
            </a:r>
            <a:r>
              <a:rPr lang="nl-NL" dirty="0"/>
              <a:t> </a:t>
            </a:r>
            <a:r>
              <a:rPr lang="nl-NL" dirty="0" err="1"/>
              <a:t>opportunities</a:t>
            </a:r>
            <a:r>
              <a:rPr lang="nl-NL" dirty="0"/>
              <a:t> </a:t>
            </a:r>
            <a:r>
              <a:rPr lang="nl-NL" dirty="0" err="1"/>
              <a:t>into</a:t>
            </a:r>
            <a:r>
              <a:rPr lang="nl-NL" dirty="0"/>
              <a:t> concrete </a:t>
            </a:r>
            <a:r>
              <a:rPr lang="nl-NL" dirty="0" err="1"/>
              <a:t>ideas</a:t>
            </a:r>
            <a:r>
              <a:rPr lang="nl-NL" dirty="0"/>
              <a:t>. The </a:t>
            </a:r>
            <a:r>
              <a:rPr lang="nl-NL" dirty="0" err="1"/>
              <a:t>third</a:t>
            </a:r>
            <a:r>
              <a:rPr lang="nl-NL" dirty="0"/>
              <a:t> </a:t>
            </a:r>
            <a:r>
              <a:rPr lang="nl-NL" dirty="0" err="1"/>
              <a:t>phase</a:t>
            </a:r>
            <a:r>
              <a:rPr lang="nl-NL" dirty="0"/>
              <a:t>, "</a:t>
            </a:r>
            <a:r>
              <a:rPr lang="nl-NL" dirty="0" err="1"/>
              <a:t>idea</a:t>
            </a:r>
            <a:r>
              <a:rPr lang="nl-NL" dirty="0"/>
              <a:t> promotion," </a:t>
            </a:r>
            <a:r>
              <a:rPr lang="nl-NL" dirty="0" err="1"/>
              <a:t>focuses</a:t>
            </a:r>
            <a:r>
              <a:rPr lang="nl-NL" dirty="0"/>
              <a:t> on </a:t>
            </a:r>
            <a:r>
              <a:rPr lang="nl-NL" dirty="0" err="1"/>
              <a:t>the</a:t>
            </a:r>
            <a:r>
              <a:rPr lang="nl-NL" dirty="0"/>
              <a:t> </a:t>
            </a:r>
            <a:r>
              <a:rPr lang="nl-NL" dirty="0" err="1"/>
              <a:t>ability</a:t>
            </a:r>
            <a:r>
              <a:rPr lang="nl-NL" dirty="0"/>
              <a:t> </a:t>
            </a:r>
            <a:r>
              <a:rPr lang="nl-NL" dirty="0" err="1"/>
              <a:t>to</a:t>
            </a:r>
            <a:r>
              <a:rPr lang="nl-NL" dirty="0"/>
              <a:t> </a:t>
            </a:r>
            <a:r>
              <a:rPr lang="nl-NL" dirty="0" err="1"/>
              <a:t>excite</a:t>
            </a:r>
            <a:r>
              <a:rPr lang="nl-NL" dirty="0"/>
              <a:t> </a:t>
            </a:r>
            <a:r>
              <a:rPr lang="nl-NL" dirty="0" err="1"/>
              <a:t>others</a:t>
            </a:r>
            <a:r>
              <a:rPr lang="nl-NL" dirty="0"/>
              <a:t> </a:t>
            </a:r>
            <a:r>
              <a:rPr lang="nl-NL" dirty="0" err="1"/>
              <a:t>about</a:t>
            </a:r>
            <a:r>
              <a:rPr lang="nl-NL" dirty="0"/>
              <a:t> </a:t>
            </a:r>
            <a:r>
              <a:rPr lang="nl-NL" dirty="0" err="1"/>
              <a:t>the</a:t>
            </a:r>
            <a:r>
              <a:rPr lang="nl-NL" dirty="0"/>
              <a:t> </a:t>
            </a:r>
            <a:r>
              <a:rPr lang="nl-NL" dirty="0" err="1"/>
              <a:t>idea</a:t>
            </a:r>
            <a:r>
              <a:rPr lang="nl-NL" dirty="0"/>
              <a:t>. The </a:t>
            </a:r>
            <a:r>
              <a:rPr lang="nl-NL" dirty="0" err="1"/>
              <a:t>fourth</a:t>
            </a:r>
            <a:r>
              <a:rPr lang="nl-NL" dirty="0"/>
              <a:t> </a:t>
            </a:r>
            <a:r>
              <a:rPr lang="nl-NL" dirty="0" err="1"/>
              <a:t>phase</a:t>
            </a:r>
            <a:r>
              <a:rPr lang="nl-NL" dirty="0"/>
              <a:t>, "</a:t>
            </a:r>
            <a:r>
              <a:rPr lang="nl-NL" dirty="0" err="1"/>
              <a:t>idea</a:t>
            </a:r>
            <a:r>
              <a:rPr lang="nl-NL" dirty="0"/>
              <a:t> </a:t>
            </a:r>
            <a:r>
              <a:rPr lang="nl-NL" dirty="0" err="1"/>
              <a:t>realization</a:t>
            </a:r>
            <a:r>
              <a:rPr lang="nl-NL" dirty="0"/>
              <a:t>," </a:t>
            </a:r>
            <a:r>
              <a:rPr lang="nl-NL" dirty="0" err="1"/>
              <a:t>involves</a:t>
            </a:r>
            <a:r>
              <a:rPr lang="nl-NL" dirty="0"/>
              <a:t> </a:t>
            </a:r>
            <a:r>
              <a:rPr lang="nl-NL" dirty="0" err="1"/>
              <a:t>transforming</a:t>
            </a:r>
            <a:r>
              <a:rPr lang="nl-NL" dirty="0"/>
              <a:t> </a:t>
            </a:r>
            <a:r>
              <a:rPr lang="nl-NL" dirty="0" err="1"/>
              <a:t>the</a:t>
            </a:r>
            <a:r>
              <a:rPr lang="nl-NL" dirty="0"/>
              <a:t> </a:t>
            </a:r>
            <a:r>
              <a:rPr lang="nl-NL" dirty="0" err="1"/>
              <a:t>idea</a:t>
            </a:r>
            <a:r>
              <a:rPr lang="nl-NL" dirty="0"/>
              <a:t> </a:t>
            </a:r>
            <a:r>
              <a:rPr lang="nl-NL" dirty="0" err="1"/>
              <a:t>into</a:t>
            </a:r>
            <a:r>
              <a:rPr lang="nl-NL" dirty="0"/>
              <a:t>, </a:t>
            </a:r>
            <a:r>
              <a:rPr lang="nl-NL" dirty="0" err="1"/>
              <a:t>for</a:t>
            </a:r>
            <a:r>
              <a:rPr lang="nl-NL" dirty="0"/>
              <a:t> </a:t>
            </a:r>
            <a:r>
              <a:rPr lang="nl-NL" dirty="0" err="1"/>
              <a:t>instance</a:t>
            </a:r>
            <a:r>
              <a:rPr lang="nl-NL" dirty="0"/>
              <a:t>, new teaching </a:t>
            </a:r>
            <a:r>
              <a:rPr lang="nl-NL" dirty="0" err="1"/>
              <a:t>materials</a:t>
            </a:r>
            <a:r>
              <a:rPr lang="nl-NL" dirty="0"/>
              <a:t> </a:t>
            </a:r>
            <a:r>
              <a:rPr lang="nl-NL" dirty="0" err="1"/>
              <a:t>and</a:t>
            </a:r>
            <a:r>
              <a:rPr lang="nl-NL" dirty="0"/>
              <a:t> putting </a:t>
            </a:r>
            <a:r>
              <a:rPr lang="nl-NL" dirty="0" err="1"/>
              <a:t>it</a:t>
            </a:r>
            <a:r>
              <a:rPr lang="nl-NL" dirty="0"/>
              <a:t> </a:t>
            </a:r>
            <a:r>
              <a:rPr lang="nl-NL" dirty="0" err="1"/>
              <a:t>into</a:t>
            </a:r>
            <a:r>
              <a:rPr lang="nl-NL" dirty="0"/>
              <a:t> </a:t>
            </a:r>
            <a:r>
              <a:rPr lang="nl-NL" dirty="0" err="1"/>
              <a:t>practice</a:t>
            </a:r>
            <a:r>
              <a:rPr lang="nl-NL" dirty="0"/>
              <a:t>.</a:t>
            </a:r>
            <a:endParaRPr lang="en-US" dirty="0"/>
          </a:p>
          <a:p>
            <a:endParaRPr lang="nl-NL" dirty="0">
              <a:cs typeface="Calibri"/>
            </a:endParaRPr>
          </a:p>
        </p:txBody>
      </p:sp>
      <p:sp>
        <p:nvSpPr>
          <p:cNvPr id="4" name="Tijdelijke aanduiding voor dianummer 3"/>
          <p:cNvSpPr>
            <a:spLocks noGrp="1"/>
          </p:cNvSpPr>
          <p:nvPr>
            <p:ph type="sldNum" sz="quarter" idx="10"/>
          </p:nvPr>
        </p:nvSpPr>
        <p:spPr/>
        <p:txBody>
          <a:bodyPr/>
          <a:lstStyle/>
          <a:p>
            <a:fld id="{06D2A9F0-1EEC-754A-A5D8-C1E77E6E6B25}" type="slidenum">
              <a:rPr lang="nl-NL" smtClean="0"/>
              <a:t>9</a:t>
            </a:fld>
            <a:endParaRPr lang="nl-NL"/>
          </a:p>
        </p:txBody>
      </p:sp>
    </p:spTree>
    <p:extLst>
      <p:ext uri="{BB962C8B-B14F-4D97-AF65-F5344CB8AC3E}">
        <p14:creationId xmlns:p14="http://schemas.microsoft.com/office/powerpoint/2010/main" val="520993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969332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21376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93050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eld 10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0" y="-1"/>
            <a:ext cx="12192000" cy="6856747"/>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a:t>Klik op het pictogram</a:t>
            </a:r>
            <a:br>
              <a:rPr lang="nl-NL"/>
            </a:br>
            <a:r>
              <a:rPr lang="nl-NL"/>
              <a:t>om een afbeelding in te voegen</a:t>
            </a:r>
            <a:endParaRPr lang="en-US"/>
          </a:p>
        </p:txBody>
      </p:sp>
      <p:sp>
        <p:nvSpPr>
          <p:cNvPr id="2" name="Titel 1"/>
          <p:cNvSpPr>
            <a:spLocks noGrp="1"/>
          </p:cNvSpPr>
          <p:nvPr>
            <p:ph type="title"/>
          </p:nvPr>
        </p:nvSpPr>
        <p:spPr>
          <a:solidFill>
            <a:schemeClr val="accent4"/>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baseline="0">
                <a:solidFill>
                  <a:schemeClr val="tx1">
                    <a:lumMod val="50000"/>
                    <a:lumOff val="50000"/>
                  </a:schemeClr>
                </a:solidFill>
              </a:rPr>
              <a:t>Beeld 100%</a:t>
            </a:r>
            <a:endParaRPr lang="nl-NL" sz="1800">
              <a:solidFill>
                <a:schemeClr val="tx1">
                  <a:lumMod val="50000"/>
                  <a:lumOff val="50000"/>
                </a:schemeClr>
              </a:solidFill>
            </a:endParaRPr>
          </a:p>
        </p:txBody>
      </p:sp>
      <p:grpSp>
        <p:nvGrpSpPr>
          <p:cNvPr id="12" name="GRID" hidden="1"/>
          <p:cNvGrpSpPr/>
          <p:nvPr userDrawn="1"/>
        </p:nvGrpSpPr>
        <p:grpSpPr>
          <a:xfrm>
            <a:off x="-241301" y="-190500"/>
            <a:ext cx="12674604" cy="7239000"/>
            <a:chOff x="-241301" y="-190500"/>
            <a:chExt cx="12674604" cy="7239000"/>
          </a:xfrm>
        </p:grpSpPr>
        <p:cxnSp>
          <p:nvCxnSpPr>
            <p:cNvPr id="13" name="Rechte verbindingslijn 12"/>
            <p:cNvCxnSpPr/>
            <p:nvPr userDrawn="1"/>
          </p:nvCxnSpPr>
          <p:spPr>
            <a:xfrm rot="16200000">
              <a:off x="6096000" y="-60493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rot="16200000">
              <a:off x="6096000" y="232702"/>
              <a:ext cx="0" cy="1267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10800000">
              <a:off x="384601" y="-190500"/>
              <a:ext cx="0" cy="723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rot="10800000">
              <a:off x="11807400" y="-190500"/>
              <a:ext cx="0" cy="7239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hoek 16"/>
            <p:cNvSpPr/>
            <p:nvPr userDrawn="1"/>
          </p:nvSpPr>
          <p:spPr>
            <a:xfrm>
              <a:off x="240602"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hthoek 17"/>
            <p:cNvSpPr/>
            <p:nvPr userDrawn="1"/>
          </p:nvSpPr>
          <p:spPr>
            <a:xfrm>
              <a:off x="240602"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Rechte verbindingslijn 18"/>
            <p:cNvCxnSpPr/>
            <p:nvPr userDrawn="1"/>
          </p:nvCxnSpPr>
          <p:spPr>
            <a:xfrm rot="16200000">
              <a:off x="6096001" y="-4764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rot="16200000">
              <a:off x="6096001" y="-49081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rot="16200000">
              <a:off x="6096001" y="-3478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rot="16200000">
              <a:off x="6096001" y="-36229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rot="16200000">
              <a:off x="6096001" y="-2193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rot="16200000">
              <a:off x="6096001" y="-23377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rot="16200000">
              <a:off x="6096001" y="-908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rot="16200000">
              <a:off x="6096001" y="-1052503"/>
              <a:ext cx="0" cy="12674604"/>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Rechthoek 26"/>
            <p:cNvSpPr/>
            <p:nvPr userDrawn="1"/>
          </p:nvSpPr>
          <p:spPr>
            <a:xfrm>
              <a:off x="11807400" y="6570001"/>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hthoek 27"/>
            <p:cNvSpPr/>
            <p:nvPr userDrawn="1"/>
          </p:nvSpPr>
          <p:spPr>
            <a:xfrm>
              <a:off x="11807400" y="143999"/>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9" name="Rechte verbindingslijn 28"/>
            <p:cNvCxnSpPr/>
            <p:nvPr userDrawn="1"/>
          </p:nvCxnSpPr>
          <p:spPr>
            <a:xfrm>
              <a:off x="152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669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281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2955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409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4240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6666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68106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7951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80958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9237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93810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522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06662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5381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userDrawn="1"/>
          </p:nvCxnSpPr>
          <p:spPr>
            <a:xfrm>
              <a:off x="5525402" y="-190500"/>
              <a:ext cx="0" cy="7239000"/>
            </a:xfrm>
            <a:prstGeom prst="line">
              <a:avLst/>
            </a:prstGeom>
            <a:ln w="31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4" name="Tijdelijke aanduiding voor verticale tekst 2"/>
          <p:cNvSpPr>
            <a:spLocks noGrp="1"/>
          </p:cNvSpPr>
          <p:nvPr>
            <p:ph type="body" orient="vert" idx="14" hasCustomPrompt="1"/>
          </p:nvPr>
        </p:nvSpPr>
        <p:spPr>
          <a:xfrm>
            <a:off x="0" y="287997"/>
            <a:ext cx="240599" cy="2426395"/>
          </a:xfrm>
          <a:solidFill>
            <a:schemeClr val="accent4"/>
          </a:solidFill>
        </p:spPr>
        <p:txBody>
          <a:bodyPr vert="vert270" anchor="ctr"/>
          <a:lstStyle>
            <a:lvl1pPr marL="0" indent="0" algn="l">
              <a:buFont typeface="Arial" panose="020B0604020202020204" pitchFamily="34" charset="0"/>
              <a:buNone/>
              <a:defRPr sz="1100">
                <a:solidFill>
                  <a:schemeClr val="bg1"/>
                </a:solidFill>
              </a:defRPr>
            </a:lvl1pPr>
          </a:lstStyle>
          <a:p>
            <a:pPr lvl="0"/>
            <a:r>
              <a:rPr lang="nl-NL"/>
              <a:t> </a:t>
            </a:r>
            <a:endParaRPr lang="en-US"/>
          </a:p>
        </p:txBody>
      </p:sp>
      <p:grpSp>
        <p:nvGrpSpPr>
          <p:cNvPr id="184" name="Groep 183"/>
          <p:cNvGrpSpPr/>
          <p:nvPr userDrawn="1"/>
        </p:nvGrpSpPr>
        <p:grpSpPr>
          <a:xfrm>
            <a:off x="-2973167" y="-100346"/>
            <a:ext cx="2829166" cy="6957092"/>
            <a:chOff x="-2973167" y="-100346"/>
            <a:chExt cx="2829166" cy="6957092"/>
          </a:xfrm>
        </p:grpSpPr>
        <p:sp>
          <p:nvSpPr>
            <p:cNvPr id="185" name="Rechthoek 18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8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88" name="Ovaal 18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89" name="Ovaal 18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90" name="Rechte verbindingslijn 18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91" name="Rechte verbindingslijn 19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92" name="Rechte verbindingslijn 19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9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94" name="Rechte verbindingslijn 193"/>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95" name="Groep 194"/>
            <p:cNvGrpSpPr/>
            <p:nvPr/>
          </p:nvGrpSpPr>
          <p:grpSpPr>
            <a:xfrm>
              <a:off x="-2790881" y="3471416"/>
              <a:ext cx="1114138" cy="297656"/>
              <a:chOff x="13560784" y="3471416"/>
              <a:chExt cx="1114138" cy="297656"/>
            </a:xfrm>
          </p:grpSpPr>
          <p:sp>
            <p:nvSpPr>
              <p:cNvPr id="215" name="Afgeronde rechthoek 214"/>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err="1"/>
                  <a:t>Invoegen</a:t>
                </a:r>
                <a:endParaRPr lang="en-GB"/>
              </a:p>
            </p:txBody>
          </p:sp>
          <p:cxnSp>
            <p:nvCxnSpPr>
              <p:cNvPr id="217" name="Rechte verbindingslijn 216"/>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Gelijkbenige driehoek 217"/>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96" name="Groep 195"/>
            <p:cNvGrpSpPr/>
            <p:nvPr userDrawn="1"/>
          </p:nvGrpSpPr>
          <p:grpSpPr>
            <a:xfrm>
              <a:off x="-2788022" y="4226919"/>
              <a:ext cx="2644021" cy="2360096"/>
              <a:chOff x="-2788022" y="4375200"/>
              <a:chExt cx="2644021" cy="2360096"/>
            </a:xfrm>
          </p:grpSpPr>
          <p:sp>
            <p:nvSpPr>
              <p:cNvPr id="197"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Segoe UI Light" panose="020B0502040204020203" pitchFamily="34" charset="0"/>
                    <a:cs typeface="Segoe UI Light" panose="020B0502040204020203" pitchFamily="34" charset="0"/>
                  </a:rPr>
                  <a:t>Klik met de rechter muisknop op de miniatuurweergave van de dia en kies </a:t>
                </a:r>
                <a:r>
                  <a:rPr lang="nl-NL" sz="1200" b="1" kern="0">
                    <a:latin typeface="Segoe UI Light" panose="020B0502040204020203" pitchFamily="34" charset="0"/>
                    <a:cs typeface="Segoe UI Light" panose="020B0502040204020203" pitchFamily="34" charset="0"/>
                  </a:rPr>
                  <a:t>‘Dia herstellen’</a:t>
                </a:r>
              </a:p>
            </p:txBody>
          </p:sp>
          <p:pic>
            <p:nvPicPr>
              <p:cNvPr id="198"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99" name="Tekstvak 198"/>
              <p:cNvSpPr txBox="1"/>
              <p:nvPr/>
            </p:nvSpPr>
            <p:spPr>
              <a:xfrm>
                <a:off x="-2741158" y="5527701"/>
                <a:ext cx="1925435" cy="646331"/>
              </a:xfrm>
              <a:prstGeom prst="rect">
                <a:avLst/>
              </a:prstGeom>
              <a:noFill/>
            </p:spPr>
            <p:txBody>
              <a:bodyPr wrap="square" rtlCol="0">
                <a:spAutoFit/>
              </a:bodyPr>
              <a:lstStyle/>
              <a:p>
                <a:pPr algn="ctr"/>
                <a:r>
                  <a:rPr lang="en-US" sz="1200" b="1" err="1"/>
                  <a:t>Hier</a:t>
                </a:r>
                <a:r>
                  <a:rPr lang="en-US" sz="1200" b="1"/>
                  <a:t> </a:t>
                </a:r>
                <a:r>
                  <a:rPr lang="en-US" sz="1200" b="1" err="1"/>
                  <a:t>een</a:t>
                </a:r>
                <a:r>
                  <a:rPr lang="en-US" sz="1200" b="1"/>
                  <a:t> </a:t>
                </a:r>
                <a:r>
                  <a:rPr lang="en-US" sz="1200" b="1" err="1"/>
                  <a:t>printscreen</a:t>
                </a:r>
                <a:r>
                  <a:rPr lang="en-US" sz="1200" b="1"/>
                  <a:t> van de </a:t>
                </a:r>
                <a:r>
                  <a:rPr lang="en-US" sz="1200" b="1" err="1"/>
                  <a:t>miniatuur</a:t>
                </a:r>
                <a:r>
                  <a:rPr lang="en-US" sz="1200" b="1"/>
                  <a:t>- </a:t>
                </a:r>
                <a:r>
                  <a:rPr lang="en-US" sz="1200" b="1" err="1"/>
                  <a:t>titelslide</a:t>
                </a:r>
                <a:r>
                  <a:rPr lang="en-US" sz="1200" b="1"/>
                  <a:t> </a:t>
                </a:r>
                <a:r>
                  <a:rPr lang="en-US" sz="1200" b="1" err="1"/>
                  <a:t>plaatsen</a:t>
                </a:r>
                <a:endParaRPr lang="en-US" sz="1200" b="1"/>
              </a:p>
            </p:txBody>
          </p:sp>
          <p:sp>
            <p:nvSpPr>
              <p:cNvPr id="200" name="Rechthoek 199"/>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ep 200"/>
              <p:cNvGrpSpPr/>
              <p:nvPr/>
            </p:nvGrpSpPr>
            <p:grpSpPr>
              <a:xfrm>
                <a:off x="-2113278" y="6054428"/>
                <a:ext cx="1969277" cy="542924"/>
                <a:chOff x="13164976" y="6054428"/>
                <a:chExt cx="1969277" cy="542924"/>
              </a:xfrm>
            </p:grpSpPr>
            <p:sp>
              <p:nvSpPr>
                <p:cNvPr id="205" name="Rechthoek 204"/>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ep 205"/>
                <p:cNvGrpSpPr/>
                <p:nvPr/>
              </p:nvGrpSpPr>
              <p:grpSpPr>
                <a:xfrm>
                  <a:off x="13214777" y="6112607"/>
                  <a:ext cx="145227" cy="129517"/>
                  <a:chOff x="12287399" y="5999447"/>
                  <a:chExt cx="194830" cy="173755"/>
                </a:xfrm>
              </p:grpSpPr>
              <p:sp>
                <p:nvSpPr>
                  <p:cNvPr id="209" name="Afgeronde rechthoek 208"/>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hthoek 209"/>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hthoek 210"/>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hthoek 211"/>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hthoek 212"/>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hthoek 213"/>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hthoek 206"/>
                <p:cNvSpPr/>
                <p:nvPr/>
              </p:nvSpPr>
              <p:spPr>
                <a:xfrm>
                  <a:off x="13424745" y="6062530"/>
                  <a:ext cx="641522" cy="261610"/>
                </a:xfrm>
                <a:prstGeom prst="rect">
                  <a:avLst/>
                </a:prstGeom>
              </p:spPr>
              <p:txBody>
                <a:bodyPr wrap="none">
                  <a:spAutoFit/>
                </a:bodyPr>
                <a:lstStyle/>
                <a:p>
                  <a:r>
                    <a:rPr lang="en-US" sz="1100" err="1"/>
                    <a:t>Indeling</a:t>
                  </a:r>
                  <a:endParaRPr lang="en-US" sz="1100"/>
                </a:p>
              </p:txBody>
            </p:sp>
            <p:sp>
              <p:nvSpPr>
                <p:cNvPr id="208" name="Gelijkbenige driehoek 207"/>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2" name="Afgeronde rechthoek 201"/>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err="1">
                    <a:solidFill>
                      <a:schemeClr val="tx1"/>
                    </a:solidFill>
                  </a:rPr>
                  <a:t>Dia</a:t>
                </a:r>
                <a:r>
                  <a:rPr lang="en-US" sz="1200">
                    <a:solidFill>
                      <a:schemeClr val="tx1"/>
                    </a:solidFill>
                  </a:rPr>
                  <a:t> </a:t>
                </a:r>
                <a:r>
                  <a:rPr lang="en-US" sz="1200" err="1">
                    <a:solidFill>
                      <a:schemeClr val="tx1"/>
                    </a:solidFill>
                  </a:rPr>
                  <a:t>herstellen</a:t>
                </a:r>
                <a:endParaRPr lang="en-US" sz="1200">
                  <a:solidFill>
                    <a:schemeClr val="tx1"/>
                  </a:solidFill>
                </a:endParaRPr>
              </a:p>
            </p:txBody>
          </p:sp>
          <p:pic>
            <p:nvPicPr>
              <p:cNvPr id="2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a:latin typeface="Segoe UI Light" panose="020B0502040204020203" pitchFamily="34" charset="0"/>
                    <a:cs typeface="Segoe UI Light" panose="020B0502040204020203" pitchFamily="34" charset="0"/>
                  </a:rPr>
                  <a:t>Niet goed gegaan?</a:t>
                </a:r>
              </a:p>
            </p:txBody>
          </p:sp>
        </p:grpSp>
      </p:grpSp>
      <p:sp>
        <p:nvSpPr>
          <p:cNvPr id="78"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chemeClr val="bg1"/>
                </a:solidFill>
              </a:defRPr>
            </a:lvl1pPr>
          </a:lstStyle>
          <a:p>
            <a:fld id="{C1B43481-DE6C-4F49-AA09-28B10B9F22B7}" type="datetime3">
              <a:rPr lang="en-US" smtClean="0"/>
              <a:pPr/>
              <a:t>3 November 2023</a:t>
            </a:fld>
            <a:endParaRPr lang="en-US"/>
          </a:p>
        </p:txBody>
      </p:sp>
      <p:sp>
        <p:nvSpPr>
          <p:cNvPr id="79"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chemeClr val="bg1"/>
                </a:solidFill>
              </a:defRPr>
            </a:lvl1pPr>
          </a:lstStyle>
          <a:p>
            <a:r>
              <a:rPr lang="en-US"/>
              <a:t>|  Zuyd Template-set</a:t>
            </a:r>
          </a:p>
        </p:txBody>
      </p:sp>
      <p:sp>
        <p:nvSpPr>
          <p:cNvPr id="80"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chemeClr val="bg1"/>
                </a:solidFill>
              </a:defRPr>
            </a:lvl1pPr>
          </a:lstStyle>
          <a:p>
            <a:fld id="{3C1C91B2-D80A-449A-A874-9D15922EA0F1}" type="slidenum">
              <a:rPr lang="en-US" smtClean="0"/>
              <a:pPr/>
              <a:t>‹nr.›</a:t>
            </a:fld>
            <a:endParaRPr lang="en-US"/>
          </a:p>
        </p:txBody>
      </p:sp>
      <p:sp>
        <p:nvSpPr>
          <p:cNvPr id="82" name="Tijdelijke aanduiding voor verticale tekst 2"/>
          <p:cNvSpPr>
            <a:spLocks noGrp="1"/>
          </p:cNvSpPr>
          <p:nvPr>
            <p:ph type="body" orient="vert" idx="15" hasCustomPrompt="1"/>
          </p:nvPr>
        </p:nvSpPr>
        <p:spPr>
          <a:xfrm>
            <a:off x="10214970" y="5920814"/>
            <a:ext cx="1457070" cy="543967"/>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a:t>S.V.P. niet verwijderen of aanpassen</a:t>
            </a:r>
            <a:endParaRPr lang="en-US"/>
          </a:p>
        </p:txBody>
      </p:sp>
    </p:spTree>
    <p:extLst>
      <p:ext uri="{BB962C8B-B14F-4D97-AF65-F5344CB8AC3E}">
        <p14:creationId xmlns:p14="http://schemas.microsoft.com/office/powerpoint/2010/main" val="321166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kst 30% - beeld 70%">
    <p:spTree>
      <p:nvGrpSpPr>
        <p:cNvPr id="1" name=""/>
        <p:cNvGrpSpPr/>
        <p:nvPr/>
      </p:nvGrpSpPr>
      <p:grpSpPr>
        <a:xfrm>
          <a:off x="0" y="0"/>
          <a:ext cx="0" cy="0"/>
          <a:chOff x="0" y="0"/>
          <a:chExt cx="0" cy="0"/>
        </a:xfrm>
      </p:grpSpPr>
      <p:sp>
        <p:nvSpPr>
          <p:cNvPr id="45" name="Tijdelijke aanduiding voor afbeelding 8"/>
          <p:cNvSpPr>
            <a:spLocks noGrp="1"/>
          </p:cNvSpPr>
          <p:nvPr>
            <p:ph type="pic" sz="quarter" idx="13" hasCustomPrompt="1"/>
          </p:nvPr>
        </p:nvSpPr>
        <p:spPr>
          <a:xfrm>
            <a:off x="4244026" y="0"/>
            <a:ext cx="7947974" cy="6858000"/>
          </a:xfrm>
          <a:solidFill>
            <a:schemeClr val="bg1">
              <a:lumMod val="85000"/>
            </a:schemeClr>
          </a:solidFill>
        </p:spPr>
        <p:txBody>
          <a:bodyPr lIns="144000" tIns="1080000" anchor="ctr"/>
          <a:lstStyle>
            <a:lvl1pPr marL="0" indent="0" algn="ctr">
              <a:lnSpc>
                <a:spcPct val="100000"/>
              </a:lnSpc>
              <a:spcBef>
                <a:spcPts val="0"/>
              </a:spcBef>
              <a:spcAft>
                <a:spcPts val="0"/>
              </a:spcAft>
              <a:buNone/>
              <a:defRPr/>
            </a:lvl1pPr>
          </a:lstStyle>
          <a:p>
            <a:r>
              <a:rPr lang="nl-NL"/>
              <a:t>Klik op het pictogram</a:t>
            </a:r>
            <a:br>
              <a:rPr lang="nl-NL"/>
            </a:br>
            <a:r>
              <a:rPr lang="nl-NL"/>
              <a:t>om een afbeelding in te voegen</a:t>
            </a:r>
            <a:endParaRPr lang="en-US"/>
          </a:p>
        </p:txBody>
      </p:sp>
      <p:sp>
        <p:nvSpPr>
          <p:cNvPr id="2" name="Titel 1"/>
          <p:cNvSpPr>
            <a:spLocks noGrp="1"/>
          </p:cNvSpPr>
          <p:nvPr>
            <p:ph type="title"/>
          </p:nvPr>
        </p:nvSpPr>
        <p:spPr>
          <a:xfrm>
            <a:off x="4240202" y="287997"/>
            <a:ext cx="2426401" cy="2426395"/>
          </a:xfrm>
          <a:solidFill>
            <a:schemeClr val="accent3"/>
          </a:solidFill>
        </p:spPr>
        <p:txBody>
          <a:bodyPr/>
          <a:lstStyle/>
          <a:p>
            <a:r>
              <a:rPr lang="nl-NL"/>
              <a:t>Klik om de stijl te bewerken</a:t>
            </a:r>
            <a:endParaRPr lang="en-US"/>
          </a:p>
        </p:txBody>
      </p:sp>
      <p:sp>
        <p:nvSpPr>
          <p:cNvPr id="7" name="Tekstvak 6"/>
          <p:cNvSpPr txBox="1"/>
          <p:nvPr userDrawn="1"/>
        </p:nvSpPr>
        <p:spPr>
          <a:xfrm>
            <a:off x="6099175" y="-520792"/>
            <a:ext cx="6099175" cy="246221"/>
          </a:xfrm>
          <a:prstGeom prst="rect">
            <a:avLst/>
          </a:prstGeom>
          <a:noFill/>
        </p:spPr>
        <p:txBody>
          <a:bodyPr wrap="square" lIns="0" tIns="0" rIns="0" bIns="0" rtlCol="0">
            <a:noAutofit/>
          </a:bodyPr>
          <a:lstStyle/>
          <a:p>
            <a:pPr algn="r"/>
            <a:r>
              <a:rPr lang="nl-NL" sz="1800">
                <a:solidFill>
                  <a:schemeClr val="tx1">
                    <a:lumMod val="50000"/>
                    <a:lumOff val="50000"/>
                  </a:schemeClr>
                </a:solidFill>
              </a:rPr>
              <a:t>Tekst 30% - beeld 70%</a:t>
            </a:r>
          </a:p>
        </p:txBody>
      </p:sp>
      <p:sp>
        <p:nvSpPr>
          <p:cNvPr id="79" name="Rechthoek 78"/>
          <p:cNvSpPr/>
          <p:nvPr userDrawn="1"/>
        </p:nvSpPr>
        <p:spPr>
          <a:xfrm>
            <a:off x="382689" y="287997"/>
            <a:ext cx="3713513" cy="628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t" anchorCtr="0" forceAA="0" compatLnSpc="1">
            <a:prstTxWarp prst="textNoShape">
              <a:avLst/>
            </a:prstTxWarp>
            <a:noAutofit/>
          </a:bodyPr>
          <a:lstStyle/>
          <a:p>
            <a:pPr algn="l"/>
            <a:endParaRPr lang="en-US" sz="1600"/>
          </a:p>
        </p:txBody>
      </p:sp>
      <p:sp>
        <p:nvSpPr>
          <p:cNvPr id="80" name="Tijdelijke aanduiding voor verticale tekst 2"/>
          <p:cNvSpPr>
            <a:spLocks noGrp="1"/>
          </p:cNvSpPr>
          <p:nvPr userDrawn="1">
            <p:ph type="body" orient="vert" idx="1"/>
          </p:nvPr>
        </p:nvSpPr>
        <p:spPr>
          <a:xfrm>
            <a:off x="382690" y="287994"/>
            <a:ext cx="3717340" cy="6282002"/>
          </a:xfrm>
          <a:noFill/>
        </p:spPr>
        <p:txBody>
          <a:bodyPr vert="horz"/>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grpSp>
        <p:nvGrpSpPr>
          <p:cNvPr id="8" name="Groep 7"/>
          <p:cNvGrpSpPr/>
          <p:nvPr userDrawn="1"/>
        </p:nvGrpSpPr>
        <p:grpSpPr>
          <a:xfrm>
            <a:off x="-2973167" y="-100346"/>
            <a:ext cx="2829166" cy="6957092"/>
            <a:chOff x="-2973167" y="-100346"/>
            <a:chExt cx="2829166" cy="6957092"/>
          </a:xfrm>
        </p:grpSpPr>
        <p:sp>
          <p:nvSpPr>
            <p:cNvPr id="135" name="Rechthoek 134"/>
            <p:cNvSpPr/>
            <p:nvPr userDrawn="1"/>
          </p:nvSpPr>
          <p:spPr>
            <a:xfrm>
              <a:off x="-2973167" y="-100346"/>
              <a:ext cx="2773430" cy="315377"/>
            </a:xfrm>
            <a:prstGeom prst="rect">
              <a:avLst/>
            </a:prstGeom>
            <a:noFill/>
            <a:ln w="25400" cap="flat" cmpd="sng" algn="ctr">
              <a:noFill/>
              <a:prstDash val="solid"/>
            </a:ln>
            <a:effectLst/>
          </p:spPr>
          <p:txBody>
            <a:bodyPr lIns="180000" rIns="180000" rtlCol="0" anchor="t"/>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600" b="1" i="0" u="none" strike="noStrike" kern="0" cap="all" spc="0" normalizeH="0" baseline="0" noProof="0">
                  <a:ln>
                    <a:noFill/>
                  </a:ln>
                  <a:solidFill>
                    <a:schemeClr val="tx2"/>
                  </a:solidFill>
                  <a:effectLst/>
                  <a:uLnTx/>
                  <a:uFillTx/>
                  <a:latin typeface="Segoe UI Light" panose="020B0502040204020203" pitchFamily="34" charset="0"/>
                  <a:cs typeface="Segoe UI Light" panose="020B0502040204020203" pitchFamily="34" charset="0"/>
                </a:rPr>
                <a:t>AFBEELDING INVOEGEN</a:t>
              </a:r>
            </a:p>
          </p:txBody>
        </p:sp>
        <p:sp>
          <p:nvSpPr>
            <p:cNvPr id="136" name="Tekstvak 33"/>
            <p:cNvSpPr txBox="1"/>
            <p:nvPr userDrawn="1"/>
          </p:nvSpPr>
          <p:spPr>
            <a:xfrm>
              <a:off x="-2788022" y="888538"/>
              <a:ext cx="2558692" cy="486087"/>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Klik op het icoon om een afbeelding</a:t>
              </a:r>
              <a:b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br>
              <a:r>
                <a:rPr kumimoji="0" lang="nl-NL"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in te voegen</a:t>
              </a:r>
              <a:endPar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7" name="Tekstvak 33"/>
            <p:cNvSpPr txBox="1"/>
            <p:nvPr userDrawn="1"/>
          </p:nvSpPr>
          <p:spPr>
            <a:xfrm>
              <a:off x="-2788022" y="2792939"/>
              <a:ext cx="2558692" cy="60431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Selecteer</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de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afbeelding</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die je wilt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en</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a:t>
              </a:r>
              <a:r>
                <a:rPr kumimoji="0" lang="en-US" sz="1200" b="0"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klik</a:t>
              </a:r>
              <a:r>
                <a:rPr kumimoji="0" lang="en-US" sz="1200" b="0"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 op </a:t>
              </a:r>
              <a:r>
                <a:rPr kumimoji="0" lang="en-US"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a:t>
              </a:r>
              <a:r>
                <a:rPr kumimoji="0" lang="en-US" sz="1200" b="1" i="0" u="none" strike="noStrike" kern="0" cap="none" spc="0" normalizeH="0" baseline="0" noProof="0" err="1">
                  <a:ln>
                    <a:noFill/>
                  </a:ln>
                  <a:solidFill>
                    <a:schemeClr val="tx1"/>
                  </a:solidFill>
                  <a:effectLst/>
                  <a:uLnTx/>
                  <a:uFillTx/>
                  <a:latin typeface="Segoe UI Light" panose="020B0502040204020203" pitchFamily="34" charset="0"/>
                  <a:cs typeface="Segoe UI Light" panose="020B0502040204020203" pitchFamily="34" charset="0"/>
                </a:rPr>
                <a:t>Invoegen</a:t>
              </a:r>
              <a:r>
                <a:rPr kumimoji="0" lang="en-US"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rPr>
                <a:t>’</a:t>
              </a:r>
              <a:endParaRPr kumimoji="0" lang="nl-NL" sz="1200" b="1" i="0" u="none" strike="noStrike" kern="0" cap="none" spc="0" normalizeH="0" baseline="0" noProof="0">
                <a:ln>
                  <a:noFill/>
                </a:ln>
                <a:solidFill>
                  <a:schemeClr val="tx1"/>
                </a:solidFill>
                <a:effectLst/>
                <a:uLnTx/>
                <a:uFillTx/>
                <a:latin typeface="Segoe UI Light" panose="020B0502040204020203" pitchFamily="34" charset="0"/>
                <a:cs typeface="Segoe UI Light" panose="020B0502040204020203" pitchFamily="34" charset="0"/>
              </a:endParaRPr>
            </a:p>
          </p:txBody>
        </p:sp>
        <p:sp>
          <p:nvSpPr>
            <p:cNvPr id="138" name="Ovaal 137"/>
            <p:cNvSpPr/>
            <p:nvPr userDrawn="1"/>
          </p:nvSpPr>
          <p:spPr>
            <a:xfrm>
              <a:off x="-2784315" y="430361"/>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cs typeface="Segoe UI Light" panose="020B0502040204020203" pitchFamily="34" charset="0"/>
                </a:rPr>
                <a:t>1</a:t>
              </a:r>
            </a:p>
          </p:txBody>
        </p:sp>
        <p:sp>
          <p:nvSpPr>
            <p:cNvPr id="139" name="Ovaal 138"/>
            <p:cNvSpPr/>
            <p:nvPr userDrawn="1"/>
          </p:nvSpPr>
          <p:spPr>
            <a:xfrm>
              <a:off x="-2784315" y="2324903"/>
              <a:ext cx="359927" cy="359927"/>
            </a:xfrm>
            <a:prstGeom prst="ellipse">
              <a:avLst/>
            </a:prstGeom>
            <a:solidFill>
              <a:schemeClr val="tx2"/>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a:ln>
                    <a:noFill/>
                  </a:ln>
                  <a:solidFill>
                    <a:schemeClr val="bg1"/>
                  </a:solidFill>
                  <a:effectLst/>
                  <a:uLnTx/>
                  <a:uFillTx/>
                  <a:latin typeface="Segoe UI Light" panose="020B0502040204020203" pitchFamily="34" charset="0"/>
                  <a:cs typeface="Segoe UI Light" panose="020B0502040204020203" pitchFamily="34" charset="0"/>
                </a:rPr>
                <a:t>2</a:t>
              </a:r>
            </a:p>
          </p:txBody>
        </p:sp>
        <p:cxnSp>
          <p:nvCxnSpPr>
            <p:cNvPr id="140" name="Rechte verbindingslijn 139"/>
            <p:cNvCxnSpPr/>
            <p:nvPr userDrawn="1"/>
          </p:nvCxnSpPr>
          <p:spPr>
            <a:xfrm>
              <a:off x="-2785944" y="288269"/>
              <a:ext cx="2556613" cy="0"/>
            </a:xfrm>
            <a:prstGeom prst="line">
              <a:avLst/>
            </a:prstGeom>
            <a:noFill/>
            <a:ln w="9525" cap="flat" cmpd="sng" algn="ctr">
              <a:solidFill>
                <a:schemeClr val="tx2"/>
              </a:solidFill>
              <a:prstDash val="solid"/>
            </a:ln>
            <a:effectLst/>
          </p:spPr>
        </p:cxnSp>
        <p:cxnSp>
          <p:nvCxnSpPr>
            <p:cNvPr id="141" name="Rechte verbindingslijn 140"/>
            <p:cNvCxnSpPr/>
            <p:nvPr userDrawn="1"/>
          </p:nvCxnSpPr>
          <p:spPr>
            <a:xfrm>
              <a:off x="-2786283" y="2167521"/>
              <a:ext cx="2556952" cy="0"/>
            </a:xfrm>
            <a:prstGeom prst="line">
              <a:avLst/>
            </a:prstGeom>
            <a:noFill/>
            <a:ln w="9525" cap="flat" cmpd="sng" algn="ctr">
              <a:solidFill>
                <a:schemeClr val="tx2"/>
              </a:solidFill>
              <a:prstDash val="solid"/>
            </a:ln>
            <a:effectLst/>
          </p:spPr>
        </p:cxnSp>
        <p:cxnSp>
          <p:nvCxnSpPr>
            <p:cNvPr id="142" name="Rechte verbindingslijn 141"/>
            <p:cNvCxnSpPr/>
            <p:nvPr userDrawn="1"/>
          </p:nvCxnSpPr>
          <p:spPr>
            <a:xfrm>
              <a:off x="-2785944" y="4022832"/>
              <a:ext cx="2556613" cy="0"/>
            </a:xfrm>
            <a:prstGeom prst="line">
              <a:avLst/>
            </a:prstGeom>
            <a:noFill/>
            <a:ln w="9525" cap="flat" cmpd="sng" algn="ctr">
              <a:solidFill>
                <a:schemeClr val="tx2"/>
              </a:solidFill>
              <a:prstDash val="solid"/>
            </a:ln>
            <a:effectLst/>
          </p:spPr>
        </p:cxnSp>
        <p:pic>
          <p:nvPicPr>
            <p:cNvPr id="143" name="Icoontje afbeeld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7585" y="1459905"/>
              <a:ext cx="521075" cy="521075"/>
            </a:xfrm>
            <a:prstGeom prst="rect">
              <a:avLst/>
            </a:prstGeom>
          </p:spPr>
        </p:pic>
        <p:cxnSp>
          <p:nvCxnSpPr>
            <p:cNvPr id="146" name="Rechte verbindingslijn 145"/>
            <p:cNvCxnSpPr/>
            <p:nvPr userDrawn="1"/>
          </p:nvCxnSpPr>
          <p:spPr>
            <a:xfrm>
              <a:off x="-2785944" y="6856746"/>
              <a:ext cx="2556613" cy="0"/>
            </a:xfrm>
            <a:prstGeom prst="line">
              <a:avLst/>
            </a:prstGeom>
            <a:noFill/>
            <a:ln w="9525" cap="flat" cmpd="sng" algn="ctr">
              <a:solidFill>
                <a:schemeClr val="tx2"/>
              </a:solidFill>
              <a:prstDash val="solid"/>
            </a:ln>
            <a:effectLst/>
          </p:spPr>
        </p:cxnSp>
        <p:grpSp>
          <p:nvGrpSpPr>
            <p:cNvPr id="153" name="Groep 152"/>
            <p:cNvGrpSpPr/>
            <p:nvPr/>
          </p:nvGrpSpPr>
          <p:grpSpPr>
            <a:xfrm>
              <a:off x="-2790881" y="3471416"/>
              <a:ext cx="1114138" cy="297656"/>
              <a:chOff x="13560784" y="3471416"/>
              <a:chExt cx="1114138" cy="297656"/>
            </a:xfrm>
          </p:grpSpPr>
          <p:sp>
            <p:nvSpPr>
              <p:cNvPr id="154" name="Afgeronde rechthoek 153"/>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kstvak 81"/>
              <p:cNvSpPr txBox="1"/>
              <p:nvPr/>
            </p:nvSpPr>
            <p:spPr>
              <a:xfrm>
                <a:off x="13573594" y="3509590"/>
                <a:ext cx="888311" cy="230832"/>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r>
                  <a:rPr lang="en-GB" err="1"/>
                  <a:t>Invoegen</a:t>
                </a:r>
                <a:endParaRPr lang="en-GB"/>
              </a:p>
            </p:txBody>
          </p:sp>
          <p:cxnSp>
            <p:nvCxnSpPr>
              <p:cNvPr id="156" name="Rechte verbindingslijn 155"/>
              <p:cNvCxnSpPr/>
              <p:nvPr/>
            </p:nvCxnSpPr>
            <p:spPr>
              <a:xfrm>
                <a:off x="14461905" y="3507058"/>
                <a:ext cx="0" cy="224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Gelijkbenige driehoek 156"/>
              <p:cNvSpPr/>
              <p:nvPr/>
            </p:nvSpPr>
            <p:spPr>
              <a:xfrm rot="10800000">
                <a:off x="14518584" y="3600521"/>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 name="Groep 2"/>
            <p:cNvGrpSpPr/>
            <p:nvPr userDrawn="1"/>
          </p:nvGrpSpPr>
          <p:grpSpPr>
            <a:xfrm>
              <a:off x="-2788022" y="4226919"/>
              <a:ext cx="2644021" cy="2360096"/>
              <a:chOff x="-2788022" y="4375200"/>
              <a:chExt cx="2644021" cy="2360096"/>
            </a:xfrm>
          </p:grpSpPr>
          <p:sp>
            <p:nvSpPr>
              <p:cNvPr id="144" name="Tekstvak 33"/>
              <p:cNvSpPr txBox="1"/>
              <p:nvPr userDrawn="1"/>
            </p:nvSpPr>
            <p:spPr>
              <a:xfrm>
                <a:off x="-2788022" y="4699050"/>
                <a:ext cx="2558692" cy="721972"/>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kern="0">
                    <a:latin typeface="Segoe UI Light" panose="020B0502040204020203" pitchFamily="34" charset="0"/>
                    <a:cs typeface="Segoe UI Light" panose="020B0502040204020203" pitchFamily="34" charset="0"/>
                  </a:rPr>
                  <a:t>Klik met de rechter muisknop op de miniatuurweergave van de dia en kies </a:t>
                </a:r>
                <a:r>
                  <a:rPr lang="nl-NL" sz="1200" b="1" kern="0">
                    <a:latin typeface="Segoe UI Light" panose="020B0502040204020203" pitchFamily="34" charset="0"/>
                    <a:cs typeface="Segoe UI Light" panose="020B0502040204020203" pitchFamily="34" charset="0"/>
                  </a:rPr>
                  <a:t>‘Dia herstellen’</a:t>
                </a:r>
              </a:p>
            </p:txBody>
          </p:sp>
          <p:pic>
            <p:nvPicPr>
              <p:cNvPr id="147"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7585" y="5421021"/>
                <a:ext cx="1992342" cy="1069419"/>
              </a:xfrm>
              <a:prstGeom prst="rect">
                <a:avLst/>
              </a:prstGeom>
              <a:solidFill>
                <a:schemeClr val="bg2"/>
              </a:solidFill>
              <a:ln>
                <a:noFill/>
              </a:ln>
            </p:spPr>
          </p:pic>
          <p:sp>
            <p:nvSpPr>
              <p:cNvPr id="148" name="Tekstvak 147"/>
              <p:cNvSpPr txBox="1"/>
              <p:nvPr/>
            </p:nvSpPr>
            <p:spPr>
              <a:xfrm>
                <a:off x="-2741158" y="5527701"/>
                <a:ext cx="1925435" cy="646331"/>
              </a:xfrm>
              <a:prstGeom prst="rect">
                <a:avLst/>
              </a:prstGeom>
              <a:noFill/>
            </p:spPr>
            <p:txBody>
              <a:bodyPr wrap="square" rtlCol="0">
                <a:spAutoFit/>
              </a:bodyPr>
              <a:lstStyle/>
              <a:p>
                <a:pPr algn="ctr"/>
                <a:r>
                  <a:rPr lang="en-US" sz="1200" b="1" err="1"/>
                  <a:t>Hier</a:t>
                </a:r>
                <a:r>
                  <a:rPr lang="en-US" sz="1200" b="1"/>
                  <a:t> </a:t>
                </a:r>
                <a:r>
                  <a:rPr lang="en-US" sz="1200" b="1" err="1"/>
                  <a:t>een</a:t>
                </a:r>
                <a:r>
                  <a:rPr lang="en-US" sz="1200" b="1"/>
                  <a:t> </a:t>
                </a:r>
                <a:r>
                  <a:rPr lang="en-US" sz="1200" b="1" err="1"/>
                  <a:t>printscreen</a:t>
                </a:r>
                <a:r>
                  <a:rPr lang="en-US" sz="1200" b="1"/>
                  <a:t> van de </a:t>
                </a:r>
                <a:r>
                  <a:rPr lang="en-US" sz="1200" b="1" err="1"/>
                  <a:t>miniatuur</a:t>
                </a:r>
                <a:r>
                  <a:rPr lang="en-US" sz="1200" b="1"/>
                  <a:t>- </a:t>
                </a:r>
                <a:r>
                  <a:rPr lang="en-US" sz="1200" b="1" err="1"/>
                  <a:t>titelslide</a:t>
                </a:r>
                <a:r>
                  <a:rPr lang="en-US" sz="1200" b="1"/>
                  <a:t> </a:t>
                </a:r>
                <a:r>
                  <a:rPr lang="en-US" sz="1200" b="1" err="1"/>
                  <a:t>plaatsen</a:t>
                </a:r>
                <a:endParaRPr lang="en-US" sz="1200" b="1"/>
              </a:p>
            </p:txBody>
          </p:sp>
          <p:sp>
            <p:nvSpPr>
              <p:cNvPr id="149" name="Rechthoek 148"/>
              <p:cNvSpPr/>
              <p:nvPr/>
            </p:nvSpPr>
            <p:spPr>
              <a:xfrm>
                <a:off x="-2109095" y="6054427"/>
                <a:ext cx="1957909" cy="5366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ep 149"/>
              <p:cNvGrpSpPr/>
              <p:nvPr/>
            </p:nvGrpSpPr>
            <p:grpSpPr>
              <a:xfrm>
                <a:off x="-2113278" y="6054428"/>
                <a:ext cx="1969277" cy="542924"/>
                <a:chOff x="13164976" y="6054428"/>
                <a:chExt cx="1969277" cy="542924"/>
              </a:xfrm>
            </p:grpSpPr>
            <p:sp>
              <p:nvSpPr>
                <p:cNvPr id="158" name="Rechthoek 157"/>
                <p:cNvSpPr/>
                <p:nvPr/>
              </p:nvSpPr>
              <p:spPr>
                <a:xfrm>
                  <a:off x="13164976" y="6054428"/>
                  <a:ext cx="1969277" cy="54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ep 158"/>
                <p:cNvGrpSpPr/>
                <p:nvPr/>
              </p:nvGrpSpPr>
              <p:grpSpPr>
                <a:xfrm>
                  <a:off x="13214777" y="6112607"/>
                  <a:ext cx="145227" cy="129517"/>
                  <a:chOff x="12287399" y="5999447"/>
                  <a:chExt cx="194830" cy="173755"/>
                </a:xfrm>
              </p:grpSpPr>
              <p:sp>
                <p:nvSpPr>
                  <p:cNvPr id="162" name="Afgeronde rechthoek 161"/>
                  <p:cNvSpPr/>
                  <p:nvPr/>
                </p:nvSpPr>
                <p:spPr>
                  <a:xfrm>
                    <a:off x="12287399" y="5999447"/>
                    <a:ext cx="194830" cy="173755"/>
                  </a:xfrm>
                  <a:prstGeom prst="roundRect">
                    <a:avLst/>
                  </a:prstGeom>
                  <a:solidFill>
                    <a:schemeClr val="bg1">
                      <a:lumMod val="95000"/>
                    </a:schemeClr>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hthoek 162"/>
                  <p:cNvSpPr/>
                  <p:nvPr/>
                </p:nvSpPr>
                <p:spPr>
                  <a:xfrm>
                    <a:off x="12309962" y="6064143"/>
                    <a:ext cx="67808" cy="888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hthoek 163"/>
                  <p:cNvSpPr/>
                  <p:nvPr/>
                </p:nvSpPr>
                <p:spPr>
                  <a:xfrm>
                    <a:off x="12311695" y="6025633"/>
                    <a:ext cx="144676" cy="1938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hthoek 164"/>
                  <p:cNvSpPr/>
                  <p:nvPr/>
                </p:nvSpPr>
                <p:spPr>
                  <a:xfrm>
                    <a:off x="12394634" y="6067091"/>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hthoek 165"/>
                  <p:cNvSpPr/>
                  <p:nvPr/>
                </p:nvSpPr>
                <p:spPr>
                  <a:xfrm>
                    <a:off x="12398009" y="6099631"/>
                    <a:ext cx="41906" cy="1324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hthoek 166"/>
                  <p:cNvSpPr/>
                  <p:nvPr/>
                </p:nvSpPr>
                <p:spPr>
                  <a:xfrm>
                    <a:off x="12394634" y="6135009"/>
                    <a:ext cx="61356" cy="120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hthoek 159"/>
                <p:cNvSpPr/>
                <p:nvPr/>
              </p:nvSpPr>
              <p:spPr>
                <a:xfrm>
                  <a:off x="13424745" y="6062530"/>
                  <a:ext cx="641522" cy="261610"/>
                </a:xfrm>
                <a:prstGeom prst="rect">
                  <a:avLst/>
                </a:prstGeom>
              </p:spPr>
              <p:txBody>
                <a:bodyPr wrap="none">
                  <a:spAutoFit/>
                </a:bodyPr>
                <a:lstStyle/>
                <a:p>
                  <a:r>
                    <a:rPr lang="en-US" sz="1100" err="1"/>
                    <a:t>Indeling</a:t>
                  </a:r>
                  <a:endParaRPr lang="en-US" sz="1100"/>
                </a:p>
              </p:txBody>
            </p:sp>
            <p:sp>
              <p:nvSpPr>
                <p:cNvPr id="161" name="Gelijkbenige driehoek 160"/>
                <p:cNvSpPr/>
                <p:nvPr/>
              </p:nvSpPr>
              <p:spPr>
                <a:xfrm rot="5400000">
                  <a:off x="14952381" y="6150144"/>
                  <a:ext cx="105309" cy="5715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1" name="Afgeronde rechthoek 150"/>
              <p:cNvSpPr/>
              <p:nvPr/>
            </p:nvSpPr>
            <p:spPr>
              <a:xfrm>
                <a:off x="-2109095" y="6322741"/>
                <a:ext cx="1957910" cy="268314"/>
              </a:xfrm>
              <a:prstGeom prst="roundRect">
                <a:avLst/>
              </a:prstGeom>
              <a:gradFill>
                <a:gsLst>
                  <a:gs pos="0">
                    <a:srgbClr val="FFF2BD"/>
                  </a:gs>
                  <a:gs pos="34000">
                    <a:srgbClr val="FFE98B"/>
                  </a:gs>
                  <a:gs pos="78000">
                    <a:srgbClr val="FFF5C9"/>
                  </a:gs>
                  <a:gs pos="59000">
                    <a:srgbClr val="FFE98B"/>
                  </a:gs>
                </a:gsLst>
                <a:lin ang="5400000" scaled="0"/>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US" sz="1200" err="1">
                    <a:solidFill>
                      <a:schemeClr val="tx1"/>
                    </a:solidFill>
                  </a:rPr>
                  <a:t>Dia</a:t>
                </a:r>
                <a:r>
                  <a:rPr lang="en-US" sz="1200">
                    <a:solidFill>
                      <a:schemeClr val="tx1"/>
                    </a:solidFill>
                  </a:rPr>
                  <a:t> </a:t>
                </a:r>
                <a:r>
                  <a:rPr lang="en-US" sz="1200" err="1">
                    <a:solidFill>
                      <a:schemeClr val="tx1"/>
                    </a:solidFill>
                  </a:rPr>
                  <a:t>herstellen</a:t>
                </a:r>
                <a:endParaRPr lang="en-US" sz="1200">
                  <a:solidFill>
                    <a:schemeClr val="tx1"/>
                  </a:solidFill>
                </a:endParaRPr>
              </a:p>
            </p:txBody>
          </p:sp>
          <p:pic>
            <p:nvPicPr>
              <p:cNvPr id="1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36" y="6446814"/>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kstvak 33"/>
              <p:cNvSpPr txBox="1"/>
              <p:nvPr userDrawn="1"/>
            </p:nvSpPr>
            <p:spPr>
              <a:xfrm>
                <a:off x="-2788022" y="4375200"/>
                <a:ext cx="2558692" cy="244425"/>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fontAlgn="auto">
                  <a:spcBef>
                    <a:spcPts val="0"/>
                  </a:spcBef>
                  <a:spcAft>
                    <a:spcPts val="0"/>
                  </a:spcAft>
                  <a:defRPr/>
                </a:pPr>
                <a:r>
                  <a:rPr lang="nl-NL" sz="1200" b="1" kern="0">
                    <a:latin typeface="Segoe UI Light" panose="020B0502040204020203" pitchFamily="34" charset="0"/>
                    <a:cs typeface="Segoe UI Light" panose="020B0502040204020203" pitchFamily="34" charset="0"/>
                  </a:rPr>
                  <a:t>Niet goed gegaan?</a:t>
                </a:r>
              </a:p>
            </p:txBody>
          </p:sp>
        </p:grpSp>
      </p:grpSp>
      <p:sp>
        <p:nvSpPr>
          <p:cNvPr id="46" name="Tijdelijke aanduiding voor datum 3"/>
          <p:cNvSpPr>
            <a:spLocks noGrp="1"/>
          </p:cNvSpPr>
          <p:nvPr>
            <p:ph type="dt" sz="half" idx="2"/>
          </p:nvPr>
        </p:nvSpPr>
        <p:spPr>
          <a:xfrm>
            <a:off x="691025" y="6569997"/>
            <a:ext cx="978776" cy="295941"/>
          </a:xfrm>
          <a:prstGeom prst="rect">
            <a:avLst/>
          </a:prstGeom>
        </p:spPr>
        <p:txBody>
          <a:bodyPr vert="horz" lIns="0" tIns="0" rIns="0" bIns="0" rtlCol="0" anchor="ctr"/>
          <a:lstStyle>
            <a:lvl1pPr algn="ctr">
              <a:defRPr sz="1000">
                <a:solidFill>
                  <a:srgbClr val="988A86"/>
                </a:solidFill>
              </a:defRPr>
            </a:lvl1pPr>
          </a:lstStyle>
          <a:p>
            <a:fld id="{C1B43481-DE6C-4F49-AA09-28B10B9F22B7}" type="datetime3">
              <a:rPr lang="en-US" smtClean="0"/>
              <a:pPr/>
              <a:t>3 November 2023</a:t>
            </a:fld>
            <a:endParaRPr lang="en-US"/>
          </a:p>
        </p:txBody>
      </p:sp>
      <p:sp>
        <p:nvSpPr>
          <p:cNvPr id="48" name="Tijdelijke aanduiding voor voettekst 4"/>
          <p:cNvSpPr>
            <a:spLocks noGrp="1"/>
          </p:cNvSpPr>
          <p:nvPr>
            <p:ph type="ftr" sz="quarter" idx="3"/>
          </p:nvPr>
        </p:nvSpPr>
        <p:spPr>
          <a:xfrm>
            <a:off x="1669799" y="6569997"/>
            <a:ext cx="4996800" cy="295941"/>
          </a:xfrm>
          <a:prstGeom prst="rect">
            <a:avLst/>
          </a:prstGeom>
        </p:spPr>
        <p:txBody>
          <a:bodyPr vert="horz" lIns="0" tIns="0" rIns="0" bIns="0" rtlCol="0" anchor="ctr"/>
          <a:lstStyle>
            <a:lvl1pPr algn="l">
              <a:defRPr sz="1000">
                <a:solidFill>
                  <a:srgbClr val="988A86"/>
                </a:solidFill>
              </a:defRPr>
            </a:lvl1pPr>
          </a:lstStyle>
          <a:p>
            <a:r>
              <a:rPr lang="en-US"/>
              <a:t>|  Zuyd Template-set</a:t>
            </a:r>
          </a:p>
        </p:txBody>
      </p:sp>
      <p:sp>
        <p:nvSpPr>
          <p:cNvPr id="50" name="Tijdelijke aanduiding voor dianummer 5"/>
          <p:cNvSpPr>
            <a:spLocks noGrp="1"/>
          </p:cNvSpPr>
          <p:nvPr>
            <p:ph type="sldNum" sz="quarter" idx="4"/>
          </p:nvPr>
        </p:nvSpPr>
        <p:spPr>
          <a:xfrm>
            <a:off x="384600" y="6569997"/>
            <a:ext cx="306425" cy="295941"/>
          </a:xfrm>
          <a:prstGeom prst="rect">
            <a:avLst/>
          </a:prstGeom>
        </p:spPr>
        <p:txBody>
          <a:bodyPr vert="horz" lIns="0" tIns="0" rIns="0" bIns="0" rtlCol="0" anchor="ctr"/>
          <a:lstStyle>
            <a:lvl1pPr algn="l">
              <a:defRPr sz="1000" b="0">
                <a:solidFill>
                  <a:srgbClr val="988A86"/>
                </a:solidFill>
              </a:defRPr>
            </a:lvl1pPr>
          </a:lstStyle>
          <a:p>
            <a:fld id="{3C1C91B2-D80A-449A-A874-9D15922EA0F1}" type="slidenum">
              <a:rPr lang="en-US" smtClean="0"/>
              <a:pPr/>
              <a:t>‹nr.›</a:t>
            </a:fld>
            <a:endParaRPr lang="en-US"/>
          </a:p>
        </p:txBody>
      </p:sp>
      <p:sp>
        <p:nvSpPr>
          <p:cNvPr id="52" name="Tijdelijke aanduiding voor verticale tekst 2"/>
          <p:cNvSpPr>
            <a:spLocks noGrp="1"/>
          </p:cNvSpPr>
          <p:nvPr>
            <p:ph type="body" orient="vert" idx="15" hasCustomPrompt="1"/>
          </p:nvPr>
        </p:nvSpPr>
        <p:spPr>
          <a:xfrm>
            <a:off x="10214970" y="5920814"/>
            <a:ext cx="1457070" cy="543967"/>
          </a:xfrm>
          <a:blipFill>
            <a:blip r:embed="rId5"/>
            <a:stretch>
              <a:fillRect/>
            </a:stretch>
          </a:blipFill>
        </p:spPr>
        <p:txBody>
          <a:bodyPr vert="horz" lIns="0" tIns="0" rIns="0" bIns="0" anchor="ctr"/>
          <a:lstStyle>
            <a:lvl1pPr marL="0" indent="0" algn="ctr">
              <a:buNone/>
              <a:defRPr sz="500" baseline="0">
                <a:solidFill>
                  <a:schemeClr val="tx1"/>
                </a:solidFill>
              </a:defRPr>
            </a:lvl1pPr>
            <a:lvl2pPr marL="177800" indent="0">
              <a:buNone/>
              <a:defRPr/>
            </a:lvl2pPr>
            <a:lvl3pPr marL="0" indent="0">
              <a:buFont typeface="Arial" panose="020B0604020202020204" pitchFamily="34" charse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nl-NL"/>
              <a:t>S.V.P. niet verwijderen of aanpassen</a:t>
            </a:r>
            <a:endParaRPr lang="en-US"/>
          </a:p>
        </p:txBody>
      </p:sp>
    </p:spTree>
    <p:extLst>
      <p:ext uri="{BB962C8B-B14F-4D97-AF65-F5344CB8AC3E}">
        <p14:creationId xmlns:p14="http://schemas.microsoft.com/office/powerpoint/2010/main" val="80033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863667" cy="6858000"/>
          </a:xfrm>
          <a:prstGeom prst="rect">
            <a:avLst/>
          </a:prstGeom>
        </p:spPr>
      </p:pic>
      <p:sp>
        <p:nvSpPr>
          <p:cNvPr id="2" name="Title 1"/>
          <p:cNvSpPr>
            <a:spLocks noGrp="1"/>
          </p:cNvSpPr>
          <p:nvPr>
            <p:ph type="ctrTitle"/>
          </p:nvPr>
        </p:nvSpPr>
        <p:spPr>
          <a:xfrm>
            <a:off x="3658631" y="1964267"/>
            <a:ext cx="7618971" cy="2421464"/>
          </a:xfrm>
        </p:spPr>
        <p:txBody>
          <a:bodyPr anchor="b">
            <a:normAutofit/>
          </a:bodyPr>
          <a:lstStyle>
            <a:lvl1pPr algn="r">
              <a:defRPr sz="4400">
                <a:effectLst/>
              </a:defRPr>
            </a:lvl1pPr>
          </a:lstStyle>
          <a:p>
            <a:r>
              <a:rPr lang="nl-NL"/>
              <a:t>Klik om de stijl te bewerken</a:t>
            </a:r>
            <a:endParaRPr lang="en-US"/>
          </a:p>
        </p:txBody>
      </p:sp>
      <p:sp>
        <p:nvSpPr>
          <p:cNvPr id="3" name="Subtitle 2"/>
          <p:cNvSpPr>
            <a:spLocks noGrp="1"/>
          </p:cNvSpPr>
          <p:nvPr>
            <p:ph type="subTitle" idx="1"/>
          </p:nvPr>
        </p:nvSpPr>
        <p:spPr>
          <a:xfrm>
            <a:off x="3658631" y="4385734"/>
            <a:ext cx="7618971"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a:xfrm>
            <a:off x="9003082" y="5870577"/>
            <a:ext cx="1616231" cy="377825"/>
          </a:xfrm>
        </p:spPr>
        <p:txBody>
          <a:bodyPr/>
          <a:lstStyle/>
          <a:p>
            <a:fld id="{3674267D-7D67-47EE-B57E-9CE139DBA53F}" type="datetime1">
              <a:rPr lang="nl-NL" smtClean="0"/>
              <a:t>3-11-2023</a:t>
            </a:fld>
            <a:endParaRPr lang="en-GB"/>
          </a:p>
        </p:txBody>
      </p:sp>
      <p:sp>
        <p:nvSpPr>
          <p:cNvPr id="5" name="Footer Placeholder 4"/>
          <p:cNvSpPr>
            <a:spLocks noGrp="1"/>
          </p:cNvSpPr>
          <p:nvPr>
            <p:ph type="ftr" sz="quarter" idx="11"/>
          </p:nvPr>
        </p:nvSpPr>
        <p:spPr>
          <a:xfrm>
            <a:off x="3658632" y="5870577"/>
            <a:ext cx="5242849" cy="377825"/>
          </a:xfrm>
        </p:spPr>
        <p:txBody>
          <a:bodyPr/>
          <a:lstStyle/>
          <a:p>
            <a:endParaRPr lang="en-GB"/>
          </a:p>
        </p:txBody>
      </p:sp>
      <p:sp>
        <p:nvSpPr>
          <p:cNvPr id="6" name="Slide Number Placeholder 5"/>
          <p:cNvSpPr>
            <a:spLocks noGrp="1"/>
          </p:cNvSpPr>
          <p:nvPr>
            <p:ph type="sldNum" sz="quarter" idx="12"/>
          </p:nvPr>
        </p:nvSpPr>
        <p:spPr>
          <a:xfrm>
            <a:off x="10720913" y="5870577"/>
            <a:ext cx="556688" cy="377825"/>
          </a:xfrm>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42417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2800"/>
            </a:lvl1p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4312EC5-E415-42D6-B8CC-D1CC32539E4E}"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32120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3" y="3308581"/>
            <a:ext cx="10363200" cy="1468800"/>
          </a:xfrm>
        </p:spPr>
        <p:txBody>
          <a:bodyPr anchor="b">
            <a:normAutofit/>
          </a:bodyPr>
          <a:lstStyle>
            <a:lvl1pPr algn="l">
              <a:defRPr sz="3200" b="0" cap="all"/>
            </a:lvl1pPr>
          </a:lstStyle>
          <a:p>
            <a:r>
              <a:rPr lang="nl-NL"/>
              <a:t>Klik om de stijl te bewerken</a:t>
            </a:r>
            <a:endParaRPr lang="en-US"/>
          </a:p>
        </p:txBody>
      </p:sp>
      <p:sp>
        <p:nvSpPr>
          <p:cNvPr id="3" name="Text Placeholder 2"/>
          <p:cNvSpPr>
            <a:spLocks noGrp="1"/>
          </p:cNvSpPr>
          <p:nvPr>
            <p:ph type="body" idx="1"/>
          </p:nvPr>
        </p:nvSpPr>
        <p:spPr>
          <a:xfrm>
            <a:off x="609601" y="4777381"/>
            <a:ext cx="103632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90B322A-4B17-45E5-B74B-56EB4ABC8AF2}"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854868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09601" y="2142068"/>
            <a:ext cx="5084064" cy="3649134"/>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888737" y="2142069"/>
            <a:ext cx="5084064" cy="3649133"/>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174410F5-1AB7-4BCB-8D67-706CB108F3BC}" type="datetime1">
              <a:rPr lang="nl-NL" smtClean="0"/>
              <a:t>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041476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p:txBody>
          <a:bodyPr>
            <a:normAutofit/>
          </a:bodyPr>
          <a:lstStyle>
            <a:lvl1pPr>
              <a:defRPr sz="3200"/>
            </a:lvl1pPr>
          </a:lstStyle>
          <a:p>
            <a:r>
              <a:rPr lang="nl-NL"/>
              <a:t>Klik om de stijl te bewerken</a:t>
            </a:r>
            <a:endParaRPr lang="en-US"/>
          </a:p>
        </p:txBody>
      </p:sp>
      <p:sp>
        <p:nvSpPr>
          <p:cNvPr id="3" name="Text Placeholder 2"/>
          <p:cNvSpPr>
            <a:spLocks noGrp="1"/>
          </p:cNvSpPr>
          <p:nvPr>
            <p:ph type="body" idx="1"/>
          </p:nvPr>
        </p:nvSpPr>
        <p:spPr>
          <a:xfrm>
            <a:off x="991307" y="2218267"/>
            <a:ext cx="472080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09600" y="2870201"/>
            <a:ext cx="508406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81493" y="2218267"/>
            <a:ext cx="469130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888736" y="2870201"/>
            <a:ext cx="5084064" cy="292099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8E22791-EE00-4396-804B-BE95C87ABA50}" type="datetime1">
              <a:rPr lang="nl-NL" smtClean="0"/>
              <a:t>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884881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609602"/>
            <a:ext cx="10363200" cy="1456267"/>
          </a:xfrm>
        </p:spPr>
        <p:txBody>
          <a:bodyPr>
            <a:normAutofit/>
          </a:bodyPr>
          <a:lstStyle>
            <a:lvl1pPr>
              <a:defRPr sz="3200"/>
            </a:lvl1pPr>
          </a:lstStyle>
          <a:p>
            <a:r>
              <a:rPr lang="nl-NL"/>
              <a:t>Klik om de stijl te bewerken</a:t>
            </a:r>
            <a:endParaRPr lang="en-US"/>
          </a:p>
        </p:txBody>
      </p:sp>
      <p:sp>
        <p:nvSpPr>
          <p:cNvPr id="3" name="Date Placeholder 2"/>
          <p:cNvSpPr>
            <a:spLocks noGrp="1"/>
          </p:cNvSpPr>
          <p:nvPr>
            <p:ph type="dt" sz="half" idx="10"/>
          </p:nvPr>
        </p:nvSpPr>
        <p:spPr/>
        <p:txBody>
          <a:bodyPr/>
          <a:lstStyle/>
          <a:p>
            <a:fld id="{DF0B89CE-DC14-4B12-BEA4-08BC27BBA68C}" type="datetime1">
              <a:rPr lang="nl-NL" smtClean="0"/>
              <a:t>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284779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16728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Date Placeholder 1"/>
          <p:cNvSpPr>
            <a:spLocks noGrp="1"/>
          </p:cNvSpPr>
          <p:nvPr>
            <p:ph type="dt" sz="half" idx="10"/>
          </p:nvPr>
        </p:nvSpPr>
        <p:spPr/>
        <p:txBody>
          <a:bodyPr/>
          <a:lstStyle/>
          <a:p>
            <a:fld id="{65B28D9F-1C3B-4AF9-9B8F-121E8F91C572}" type="datetime1">
              <a:rPr lang="nl-NL" smtClean="0"/>
              <a:t>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057679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5624" y="1557868"/>
            <a:ext cx="3817213" cy="1439332"/>
          </a:xfrm>
        </p:spPr>
        <p:txBody>
          <a:bodyPr anchor="b">
            <a:normAutofit/>
          </a:bodyPr>
          <a:lstStyle>
            <a:lvl1pPr algn="l">
              <a:defRPr sz="2400" b="0"/>
            </a:lvl1pPr>
          </a:lstStyle>
          <a:p>
            <a:r>
              <a:rPr lang="nl-NL"/>
              <a:t>Klik om de stijl te bewerken</a:t>
            </a:r>
            <a:endParaRPr lang="en-US"/>
          </a:p>
        </p:txBody>
      </p:sp>
      <p:sp>
        <p:nvSpPr>
          <p:cNvPr id="3" name="Content Placeholder 2"/>
          <p:cNvSpPr>
            <a:spLocks noGrp="1"/>
          </p:cNvSpPr>
          <p:nvPr>
            <p:ph idx="1"/>
          </p:nvPr>
        </p:nvSpPr>
        <p:spPr>
          <a:xfrm>
            <a:off x="4808193" y="609601"/>
            <a:ext cx="6170633" cy="5181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15624" y="2997201"/>
            <a:ext cx="3817213"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BD4D0E44-45AB-492F-A71B-059B2279C5F1}" type="datetime1">
              <a:rPr lang="nl-NL" smtClean="0"/>
              <a:t>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342105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6171" y="1735672"/>
            <a:ext cx="5462939" cy="1371600"/>
          </a:xfrm>
        </p:spPr>
        <p:txBody>
          <a:bodyPr anchor="b">
            <a:normAutofit/>
          </a:bodyPr>
          <a:lstStyle>
            <a:lvl1pPr algn="l">
              <a:defRPr sz="2400" b="0"/>
            </a:lvl1pPr>
          </a:lstStyle>
          <a:p>
            <a:r>
              <a:rPr lang="nl-NL"/>
              <a:t>Klik om de stijl te bewerken</a:t>
            </a:r>
            <a:endParaRPr lang="en-US"/>
          </a:p>
        </p:txBody>
      </p:sp>
      <p:sp>
        <p:nvSpPr>
          <p:cNvPr id="14" name="Picture Placeholder 2"/>
          <p:cNvSpPr>
            <a:spLocks noGrp="1" noChangeAspect="1"/>
          </p:cNvSpPr>
          <p:nvPr>
            <p:ph type="pic" idx="1"/>
          </p:nvPr>
        </p:nvSpPr>
        <p:spPr>
          <a:xfrm>
            <a:off x="6705600" y="914400"/>
            <a:ext cx="42672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nl-NL"/>
              <a:t>Klik op het pictogram als u een afbeelding wilt toevoegen</a:t>
            </a:r>
            <a:endParaRPr lang="en-US"/>
          </a:p>
        </p:txBody>
      </p:sp>
      <p:sp>
        <p:nvSpPr>
          <p:cNvPr id="4" name="Text Placeholder 3"/>
          <p:cNvSpPr>
            <a:spLocks noGrp="1"/>
          </p:cNvSpPr>
          <p:nvPr>
            <p:ph type="body" sz="half" idx="2"/>
          </p:nvPr>
        </p:nvSpPr>
        <p:spPr>
          <a:xfrm>
            <a:off x="616171" y="3107272"/>
            <a:ext cx="5462939"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DF3A485-8758-4DD3-B8FA-106C094EDCD7}" type="datetime1">
              <a:rPr lang="nl-NL" smtClean="0"/>
              <a:t>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24572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anoramische afbeelding met bijschrif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1" y="4732865"/>
            <a:ext cx="10363200" cy="566738"/>
          </a:xfrm>
        </p:spPr>
        <p:txBody>
          <a:bodyPr anchor="b">
            <a:normAutofit/>
          </a:bodyPr>
          <a:lstStyle>
            <a:lvl1pPr algn="l">
              <a:defRPr sz="2000" b="0"/>
            </a:lvl1pPr>
          </a:lstStyle>
          <a:p>
            <a:r>
              <a:rPr lang="nl-NL"/>
              <a:t>Klik om de stijl te bewerken</a:t>
            </a:r>
            <a:endParaRPr lang="en-US"/>
          </a:p>
        </p:txBody>
      </p:sp>
      <p:sp>
        <p:nvSpPr>
          <p:cNvPr id="3" name="Picture Placeholder 2"/>
          <p:cNvSpPr>
            <a:spLocks noGrp="1" noChangeAspect="1"/>
          </p:cNvSpPr>
          <p:nvPr>
            <p:ph type="pic" idx="1"/>
          </p:nvPr>
        </p:nvSpPr>
        <p:spPr>
          <a:xfrm>
            <a:off x="1219201" y="932112"/>
            <a:ext cx="9144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nl-NL"/>
              <a:t>Klik op het pictogram als u een afbeelding wilt toevoegen</a:t>
            </a:r>
            <a:endParaRPr lang="en-US"/>
          </a:p>
        </p:txBody>
      </p:sp>
      <p:sp>
        <p:nvSpPr>
          <p:cNvPr id="4" name="Text Placeholder 3"/>
          <p:cNvSpPr>
            <a:spLocks noGrp="1"/>
          </p:cNvSpPr>
          <p:nvPr>
            <p:ph type="body" sz="half" idx="2"/>
          </p:nvPr>
        </p:nvSpPr>
        <p:spPr>
          <a:xfrm>
            <a:off x="609601" y="5299603"/>
            <a:ext cx="103632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E87C0F33-1643-4D42-9A7A-89063043B036}" type="datetime1">
              <a:rPr lang="nl-NL" smtClean="0"/>
              <a:t>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72224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5" y="609603"/>
            <a:ext cx="10363199" cy="3124199"/>
          </a:xfrm>
        </p:spPr>
        <p:txBody>
          <a:bodyPr anchor="ctr">
            <a:normAutofit/>
          </a:bodyPr>
          <a:lstStyle>
            <a:lvl1pPr algn="l">
              <a:defRPr sz="3200" b="0" cap="none"/>
            </a:lvl1pPr>
          </a:lstStyle>
          <a:p>
            <a:r>
              <a:rPr lang="nl-NL"/>
              <a:t>Klik om de stijl te bewerken</a:t>
            </a:r>
            <a:endParaRPr lang="en-US"/>
          </a:p>
        </p:txBody>
      </p:sp>
      <p:sp>
        <p:nvSpPr>
          <p:cNvPr id="3" name="Text Placeholder 2"/>
          <p:cNvSpPr>
            <a:spLocks noGrp="1"/>
          </p:cNvSpPr>
          <p:nvPr>
            <p:ph type="body" idx="1"/>
          </p:nvPr>
        </p:nvSpPr>
        <p:spPr>
          <a:xfrm>
            <a:off x="609603" y="4343400"/>
            <a:ext cx="103631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8D241DD-B79E-4CBA-8010-5EFA65922482}"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1081587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4" name="TextBox 13"/>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318229" y="3352800"/>
            <a:ext cx="9168177"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16355" y="4343400"/>
            <a:ext cx="103632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E0443D3-79A1-4698-9963-9FFEF2077E03}"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3578904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09602" y="3291648"/>
            <a:ext cx="10363201" cy="1468800"/>
          </a:xfrm>
        </p:spPr>
        <p:txBody>
          <a:bodyPr anchor="b">
            <a:normAutofit/>
          </a:bodyPr>
          <a:lstStyle>
            <a:lvl1pPr algn="l">
              <a:defRPr sz="2800" b="0" cap="none"/>
            </a:lvl1pPr>
          </a:lstStyle>
          <a:p>
            <a:r>
              <a:rPr lang="nl-NL"/>
              <a:t>Klik om de stijl te bewerken</a:t>
            </a:r>
            <a:endParaRPr lang="en-US"/>
          </a:p>
        </p:txBody>
      </p:sp>
      <p:sp>
        <p:nvSpPr>
          <p:cNvPr id="3" name="Text Placeholder 2"/>
          <p:cNvSpPr>
            <a:spLocks noGrp="1"/>
          </p:cNvSpPr>
          <p:nvPr>
            <p:ph type="body" idx="1"/>
          </p:nvPr>
        </p:nvSpPr>
        <p:spPr>
          <a:xfrm>
            <a:off x="609600" y="4760448"/>
            <a:ext cx="10363203"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BAA376D-D86F-4117-81BD-BFDA58CF8E4A}"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406079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Offerte naamkaartj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11" name="TextBox 10"/>
          <p:cNvSpPr txBox="1"/>
          <p:nvPr/>
        </p:nvSpPr>
        <p:spPr>
          <a:xfrm>
            <a:off x="562395" y="718114"/>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6" name="TextBox 15"/>
          <p:cNvSpPr txBox="1"/>
          <p:nvPr/>
        </p:nvSpPr>
        <p:spPr>
          <a:xfrm>
            <a:off x="10314401" y="275167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172154" y="609603"/>
            <a:ext cx="9455063" cy="2743199"/>
          </a:xfrm>
        </p:spPr>
        <p:txBody>
          <a:bodyPr anchor="ctr">
            <a:normAutofit/>
          </a:bodyPr>
          <a:lstStyle>
            <a:lvl1pPr algn="l">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609601" y="3886200"/>
            <a:ext cx="103632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09601" y="4775200"/>
            <a:ext cx="103632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A79835F-DB84-4F2E-B4DA-2ADCCF906A39}"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3243236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Waar of onwaa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Title 1"/>
          <p:cNvSpPr>
            <a:spLocks noGrp="1"/>
          </p:cNvSpPr>
          <p:nvPr>
            <p:ph type="title"/>
          </p:nvPr>
        </p:nvSpPr>
        <p:spPr>
          <a:xfrm>
            <a:off x="619254" y="609603"/>
            <a:ext cx="10363201" cy="2743199"/>
          </a:xfrm>
        </p:spPr>
        <p:txBody>
          <a:bodyPr vert="horz" lIns="91440" tIns="45720" rIns="91440" bIns="45720" rtlCol="0" anchor="ctr">
            <a:normAutofit/>
          </a:bodyPr>
          <a:lstStyle>
            <a:lvl1pPr>
              <a:defRPr lang="en-US" sz="2800" b="0" dirty="0"/>
            </a:lvl1pPr>
          </a:lstStyle>
          <a:p>
            <a:pPr marL="0" lvl="0"/>
            <a:r>
              <a:rPr lang="nl-NL"/>
              <a:t>Klik om de stijl te bewerken</a:t>
            </a:r>
            <a:endParaRPr lang="en-US"/>
          </a:p>
        </p:txBody>
      </p:sp>
      <p:sp>
        <p:nvSpPr>
          <p:cNvPr id="10" name="Text Placeholder 9"/>
          <p:cNvSpPr>
            <a:spLocks noGrp="1"/>
          </p:cNvSpPr>
          <p:nvPr>
            <p:ph type="body" sz="quarter" idx="13"/>
          </p:nvPr>
        </p:nvSpPr>
        <p:spPr>
          <a:xfrm>
            <a:off x="619254" y="3505200"/>
            <a:ext cx="103632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19253" y="4343400"/>
            <a:ext cx="103632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099A2AD-2A2D-4205-A100-C543CAD32DB1}"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243911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8" name="Title 1"/>
          <p:cNvSpPr>
            <a:spLocks noGrp="1"/>
          </p:cNvSpPr>
          <p:nvPr>
            <p:ph type="title"/>
          </p:nvPr>
        </p:nvSpPr>
        <p:spPr>
          <a:xfrm>
            <a:off x="609600" y="609602"/>
            <a:ext cx="10363200" cy="1456267"/>
          </a:xfrm>
        </p:spPr>
        <p:txBody>
          <a:bodyPr>
            <a:normAutofit/>
          </a:bodyPr>
          <a:lstStyle>
            <a:lvl1pPr>
              <a:defRPr sz="2800"/>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89A8AF0-66B2-45FD-8383-D043FAE96BE2}"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302282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536390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 y="0"/>
            <a:ext cx="12158133" cy="6858000"/>
          </a:xfrm>
          <a:prstGeom prst="rect">
            <a:avLst/>
          </a:prstGeom>
        </p:spPr>
      </p:pic>
      <p:sp>
        <p:nvSpPr>
          <p:cNvPr id="2" name="Vertical Title 1"/>
          <p:cNvSpPr>
            <a:spLocks noGrp="1"/>
          </p:cNvSpPr>
          <p:nvPr>
            <p:ph type="title" orient="vert"/>
          </p:nvPr>
        </p:nvSpPr>
        <p:spPr>
          <a:xfrm>
            <a:off x="8737305" y="609601"/>
            <a:ext cx="2235495" cy="5181601"/>
          </a:xfrm>
        </p:spPr>
        <p:txBody>
          <a:bodyPr vert="eaVert">
            <a:normAutofit/>
          </a:bodyPr>
          <a:lstStyle>
            <a:lvl1pPr>
              <a:defRPr sz="2800"/>
            </a:lvl1pPr>
          </a:lstStyle>
          <a:p>
            <a:r>
              <a:rPr lang="nl-NL"/>
              <a:t>Klik om de stijl te bewerken</a:t>
            </a:r>
            <a:endParaRPr lang="en-US"/>
          </a:p>
        </p:txBody>
      </p:sp>
      <p:sp>
        <p:nvSpPr>
          <p:cNvPr id="3" name="Vertical Text Placeholder 2"/>
          <p:cNvSpPr>
            <a:spLocks noGrp="1"/>
          </p:cNvSpPr>
          <p:nvPr>
            <p:ph type="body" orient="vert" idx="1"/>
          </p:nvPr>
        </p:nvSpPr>
        <p:spPr>
          <a:xfrm>
            <a:off x="609600" y="609600"/>
            <a:ext cx="7986912" cy="5181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F66EEB5-F5EB-4842-A81B-4BEB3FF66E2D}" type="datetime1">
              <a:rPr lang="nl-NL" smtClean="0"/>
              <a:t>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90DF41-C2FD-4A01-A440-83CCF5C7EFB6}" type="slidenum">
              <a:rPr lang="en-GB" smtClean="0"/>
              <a:pPr/>
              <a:t>‹nr.›</a:t>
            </a:fld>
            <a:endParaRPr lang="en-GB"/>
          </a:p>
        </p:txBody>
      </p:sp>
    </p:spTree>
    <p:extLst>
      <p:ext uri="{BB962C8B-B14F-4D97-AF65-F5344CB8AC3E}">
        <p14:creationId xmlns:p14="http://schemas.microsoft.com/office/powerpoint/2010/main" val="6773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60009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29100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71073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06841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428301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419334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6.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a:p>
        </p:txBody>
      </p:sp>
    </p:spTree>
    <p:extLst>
      <p:ext uri="{BB962C8B-B14F-4D97-AF65-F5344CB8AC3E}">
        <p14:creationId xmlns:p14="http://schemas.microsoft.com/office/powerpoint/2010/main" val="14365276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602"/>
            <a:ext cx="10363200" cy="1456267"/>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09600" y="2142069"/>
            <a:ext cx="10363200" cy="3649133"/>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698283" y="5870577"/>
            <a:ext cx="1616231"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DA8B5D-6B89-4C2F-853A-9CFFACA91BF8}" type="datetime1">
              <a:rPr lang="nl-NL" smtClean="0"/>
              <a:t>3-11-2023</a:t>
            </a:fld>
            <a:endParaRPr lang="en-GB"/>
          </a:p>
        </p:txBody>
      </p:sp>
      <p:sp>
        <p:nvSpPr>
          <p:cNvPr id="5" name="Footer Placeholder 4"/>
          <p:cNvSpPr>
            <a:spLocks noGrp="1"/>
          </p:cNvSpPr>
          <p:nvPr>
            <p:ph type="ftr" sz="quarter" idx="3"/>
          </p:nvPr>
        </p:nvSpPr>
        <p:spPr>
          <a:xfrm>
            <a:off x="609601" y="5870577"/>
            <a:ext cx="798708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416113" y="5870577"/>
            <a:ext cx="55668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90DF41-C2FD-4A01-A440-83CCF5C7EFB6}" type="slidenum">
              <a:rPr lang="en-GB" smtClean="0"/>
              <a:pPr/>
              <a:t>‹nr.›</a:t>
            </a:fld>
            <a:endParaRPr lang="en-GB"/>
          </a:p>
        </p:txBody>
      </p:sp>
    </p:spTree>
    <p:extLst>
      <p:ext uri="{BB962C8B-B14F-4D97-AF65-F5344CB8AC3E}">
        <p14:creationId xmlns:p14="http://schemas.microsoft.com/office/powerpoint/2010/main" val="4156852224"/>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hyperlink" Target="https://creativecommons.org/licenses/by-nc-sa/3.0/" TargetMode="External"/><Relationship Id="rId4" Type="http://schemas.openxmlformats.org/officeDocument/2006/relationships/hyperlink" Target="https://blogs.kcl.ac.uk/activelearning/2019/12/18/questionnaires-for-evaluating-teach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odossomosclientes.blogspot.com/2018/03/25-frases-inspiradoras-sobre-networking.html"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mailto:Peggy.Lambriex@zuyd.nl" TargetMode="External"/><Relationship Id="rId7"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s://thetoolkit.me/contact-us/" TargetMode="External"/><Relationship Id="rId5" Type="http://schemas.openxmlformats.org/officeDocument/2006/relationships/image" Target="../media/image36.jpeg"/><Relationship Id="rId4" Type="http://schemas.openxmlformats.org/officeDocument/2006/relationships/hyperlink" Target="https://www.zuyd.nl/onderzoek/lectoraten/professionalisering-van-het-onderwij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flatworldknowledge.lardbucket.org/books/sociological-inquiry-principles-qualitative-and-quantitative-methods/s15-01-focus-group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ok cover with fireworks&#10;&#10;Description automatically generated">
            <a:extLst>
              <a:ext uri="{FF2B5EF4-FFF2-40B4-BE49-F238E27FC236}">
                <a16:creationId xmlns:a16="http://schemas.microsoft.com/office/drawing/2014/main" id="{0B162CEF-19CF-48B2-F9AA-5F065EA6C3D2}"/>
              </a:ext>
            </a:extLst>
          </p:cNvPr>
          <p:cNvPicPr>
            <a:picLocks noChangeAspect="1"/>
          </p:cNvPicPr>
          <p:nvPr/>
        </p:nvPicPr>
        <p:blipFill rotWithShape="1">
          <a:blip r:embed="rId3"/>
          <a:srcRect t="339" b="24911"/>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B8BB83-CA62-C813-5584-9F9C32557A2B}"/>
              </a:ext>
            </a:extLst>
          </p:cNvPr>
          <p:cNvSpPr>
            <a:spLocks noGrp="1"/>
          </p:cNvSpPr>
          <p:nvPr>
            <p:ph type="ctrTitle"/>
          </p:nvPr>
        </p:nvSpPr>
        <p:spPr>
          <a:xfrm>
            <a:off x="523875" y="5317240"/>
            <a:ext cx="4186671" cy="730982"/>
          </a:xfrm>
        </p:spPr>
        <p:txBody>
          <a:bodyPr vert="horz" lIns="91440" tIns="45720" rIns="91440" bIns="45720" rtlCol="0" anchor="ctr">
            <a:normAutofit/>
          </a:bodyPr>
          <a:lstStyle>
            <a:defPPr>
              <a:defRPr lang="nl-NL"/>
            </a:defPPr>
          </a:lstStyle>
          <a:p>
            <a:r>
              <a:rPr lang="en-US" sz="3600" dirty="0">
                <a:solidFill>
                  <a:schemeClr val="tx1">
                    <a:lumMod val="85000"/>
                    <a:lumOff val="15000"/>
                  </a:schemeClr>
                </a:solidFill>
              </a:rPr>
              <a:t>Workshop </a:t>
            </a:r>
          </a:p>
        </p:txBody>
      </p:sp>
      <p:cxnSp>
        <p:nvCxnSpPr>
          <p:cNvPr id="41" name="Straight Connector 4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olorful logo with black text&#10;&#10;Description automatically generated">
            <a:extLst>
              <a:ext uri="{FF2B5EF4-FFF2-40B4-BE49-F238E27FC236}">
                <a16:creationId xmlns:a16="http://schemas.microsoft.com/office/drawing/2014/main" id="{0B8E02B1-E108-195D-CE88-67BF2879C286}"/>
              </a:ext>
            </a:extLst>
          </p:cNvPr>
          <p:cNvPicPr>
            <a:picLocks noChangeAspect="1"/>
          </p:cNvPicPr>
          <p:nvPr/>
        </p:nvPicPr>
        <p:blipFill>
          <a:blip r:embed="rId4"/>
          <a:stretch>
            <a:fillRect/>
          </a:stretch>
        </p:blipFill>
        <p:spPr>
          <a:xfrm>
            <a:off x="7966365" y="5357049"/>
            <a:ext cx="4225636" cy="1394775"/>
          </a:xfrm>
          <a:prstGeom prst="rect">
            <a:avLst/>
          </a:prstGeom>
        </p:spPr>
      </p:pic>
    </p:spTree>
    <p:extLst>
      <p:ext uri="{BB962C8B-B14F-4D97-AF65-F5344CB8AC3E}">
        <p14:creationId xmlns:p14="http://schemas.microsoft.com/office/powerpoint/2010/main" val="41753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651407" y="2066214"/>
            <a:ext cx="4668607" cy="3484375"/>
          </a:xfrm>
          <a:prstGeom prst="rect">
            <a:avLst/>
          </a:prstGeom>
        </p:spPr>
      </p:pic>
      <p:sp>
        <p:nvSpPr>
          <p:cNvPr id="2" name="Titel 1"/>
          <p:cNvSpPr>
            <a:spLocks noGrp="1"/>
          </p:cNvSpPr>
          <p:nvPr>
            <p:ph type="title"/>
          </p:nvPr>
        </p:nvSpPr>
        <p:spPr>
          <a:xfrm>
            <a:off x="5519936" y="620688"/>
            <a:ext cx="5175773" cy="643804"/>
          </a:xfrm>
        </p:spPr>
        <p:txBody>
          <a:bodyPr>
            <a:normAutofit fontScale="90000"/>
          </a:bodyPr>
          <a:lstStyle/>
          <a:p>
            <a:pPr algn="ctr"/>
            <a:br>
              <a:rPr lang="nl-NL">
                <a:cs typeface="Constantia"/>
              </a:rPr>
            </a:br>
            <a:r>
              <a:rPr lang="nl-NL" sz="3100" err="1">
                <a:cs typeface="Constantia"/>
              </a:rPr>
              <a:t>Innovationmodel</a:t>
            </a:r>
            <a:r>
              <a:rPr lang="nl-NL" sz="3100">
                <a:cs typeface="Constantia"/>
              </a:rPr>
              <a:t> vs. </a:t>
            </a:r>
            <a:r>
              <a:rPr lang="nl-NL" sz="3100" err="1">
                <a:cs typeface="Constantia"/>
              </a:rPr>
              <a:t>Innovative</a:t>
            </a:r>
            <a:r>
              <a:rPr lang="nl-NL" sz="3100">
                <a:cs typeface="Constantia"/>
              </a:rPr>
              <a:t> </a:t>
            </a:r>
            <a:r>
              <a:rPr lang="nl-NL" sz="3100" err="1">
                <a:cs typeface="Constantia"/>
              </a:rPr>
              <a:t>work</a:t>
            </a:r>
            <a:r>
              <a:rPr lang="nl-NL" sz="3100">
                <a:cs typeface="Constantia"/>
              </a:rPr>
              <a:t> </a:t>
            </a:r>
            <a:r>
              <a:rPr lang="nl-NL" sz="3100" err="1">
                <a:cs typeface="Constantia"/>
              </a:rPr>
              <a:t>behaviour</a:t>
            </a:r>
            <a:r>
              <a:rPr lang="nl-NL" sz="3100">
                <a:cs typeface="Constantia"/>
              </a:rPr>
              <a:t> (IWB) </a:t>
            </a:r>
            <a:br>
              <a:rPr lang="nl-NL">
                <a:solidFill>
                  <a:schemeClr val="tx1"/>
                </a:solidFill>
                <a:cs typeface="Constantia"/>
              </a:rPr>
            </a:br>
            <a:endParaRPr lang="nl-NL">
              <a:solidFill>
                <a:schemeClr val="tx1"/>
              </a:solidFill>
              <a:cs typeface="Constantia"/>
            </a:endParaRPr>
          </a:p>
        </p:txBody>
      </p:sp>
      <p:sp>
        <p:nvSpPr>
          <p:cNvPr id="3" name="Tijdelijke aanduiding voor inhoud 2"/>
          <p:cNvSpPr>
            <a:spLocks noGrp="1"/>
          </p:cNvSpPr>
          <p:nvPr>
            <p:ph idx="1"/>
          </p:nvPr>
        </p:nvSpPr>
        <p:spPr>
          <a:xfrm>
            <a:off x="1981200" y="1600200"/>
            <a:ext cx="8507288" cy="4876800"/>
          </a:xfrm>
        </p:spPr>
        <p:txBody>
          <a:bodyPr>
            <a:normAutofit/>
          </a:bodyPr>
          <a:lstStyle/>
          <a:p>
            <a:pPr marL="0" indent="0">
              <a:lnSpc>
                <a:spcPct val="110000"/>
              </a:lnSpc>
              <a:buNone/>
            </a:pPr>
            <a:endParaRPr lang="nl-NL">
              <a:latin typeface="+mj-lt"/>
              <a:cs typeface="Constantia"/>
            </a:endParaRPr>
          </a:p>
          <a:p>
            <a:pPr marL="0" indent="0">
              <a:lnSpc>
                <a:spcPct val="110000"/>
              </a:lnSpc>
              <a:buNone/>
            </a:pPr>
            <a:endParaRPr lang="en-GB" i="1"/>
          </a:p>
          <a:p>
            <a:pPr marL="3600450" lvl="8" indent="0">
              <a:lnSpc>
                <a:spcPct val="110000"/>
              </a:lnSpc>
              <a:buNone/>
            </a:pPr>
            <a:endParaRPr lang="en-GB" i="1"/>
          </a:p>
          <a:p>
            <a:pPr marL="0" indent="0">
              <a:lnSpc>
                <a:spcPct val="110000"/>
              </a:lnSpc>
              <a:buNone/>
            </a:pPr>
            <a:endParaRPr lang="en-GB" i="1"/>
          </a:p>
          <a:p>
            <a:pPr marL="0" indent="0">
              <a:lnSpc>
                <a:spcPct val="110000"/>
              </a:lnSpc>
              <a:buNone/>
            </a:pPr>
            <a:endParaRPr lang="nl-NL">
              <a:latin typeface="+mj-lt"/>
              <a:cs typeface="Constantia"/>
            </a:endParaRPr>
          </a:p>
          <a:p>
            <a:pPr marL="0" indent="0">
              <a:lnSpc>
                <a:spcPct val="110000"/>
              </a:lnSpc>
              <a:buNone/>
            </a:pPr>
            <a:endParaRPr lang="nl-NL">
              <a:latin typeface="+mj-lt"/>
              <a:cs typeface="Constantia"/>
            </a:endParaRPr>
          </a:p>
          <a:p>
            <a:pPr marL="0" indent="0">
              <a:lnSpc>
                <a:spcPct val="110000"/>
              </a:lnSpc>
              <a:buNone/>
            </a:pPr>
            <a:endParaRPr lang="nl-NL">
              <a:latin typeface="+mj-lt"/>
              <a:cs typeface="Constantia"/>
            </a:endParaRPr>
          </a:p>
          <a:p>
            <a:pPr marL="0" indent="0">
              <a:lnSpc>
                <a:spcPct val="110000"/>
              </a:lnSpc>
              <a:buNone/>
            </a:pPr>
            <a:endParaRPr lang="nl-NL">
              <a:latin typeface="+mj-lt"/>
              <a:cs typeface="Constantia"/>
            </a:endParaRPr>
          </a:p>
          <a:p>
            <a:pPr>
              <a:buNone/>
            </a:pPr>
            <a:endParaRPr lang="en-GB">
              <a:latin typeface="Constantia"/>
              <a:cs typeface="Constantia"/>
            </a:endParaRPr>
          </a:p>
          <a:p>
            <a:pPr marL="0" indent="0">
              <a:buNone/>
            </a:pPr>
            <a:endParaRPr lang="nl-NL">
              <a:latin typeface="Constantia"/>
              <a:cs typeface="Constantia"/>
            </a:endParaRPr>
          </a:p>
        </p:txBody>
      </p:sp>
      <p:sp>
        <p:nvSpPr>
          <p:cNvPr id="9" name="Tekstvak 8"/>
          <p:cNvSpPr txBox="1"/>
          <p:nvPr/>
        </p:nvSpPr>
        <p:spPr>
          <a:xfrm>
            <a:off x="7779253" y="2153513"/>
            <a:ext cx="2736304" cy="369332"/>
          </a:xfrm>
          <a:prstGeom prst="rect">
            <a:avLst/>
          </a:prstGeom>
          <a:noFill/>
        </p:spPr>
        <p:txBody>
          <a:bodyPr wrap="square" rtlCol="0">
            <a:spAutoFit/>
          </a:bodyPr>
          <a:lstStyle/>
          <a:p>
            <a:r>
              <a:rPr lang="nl-NL"/>
              <a:t> Opportunity </a:t>
            </a:r>
            <a:r>
              <a:rPr lang="nl-NL" err="1"/>
              <a:t>exploration</a:t>
            </a:r>
            <a:endParaRPr lang="nl-NL"/>
          </a:p>
        </p:txBody>
      </p:sp>
      <p:cxnSp>
        <p:nvCxnSpPr>
          <p:cNvPr id="11" name="Rechte verbindingslijn met pijl 10"/>
          <p:cNvCxnSpPr/>
          <p:nvPr/>
        </p:nvCxnSpPr>
        <p:spPr>
          <a:xfrm flipH="1">
            <a:off x="5807968" y="2348880"/>
            <a:ext cx="1944216" cy="0"/>
          </a:xfrm>
          <a:prstGeom prst="straightConnector1">
            <a:avLst/>
          </a:prstGeom>
          <a:ln w="19050">
            <a:solidFill>
              <a:srgbClr val="F907F3"/>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p:cNvSpPr txBox="1"/>
          <p:nvPr/>
        </p:nvSpPr>
        <p:spPr>
          <a:xfrm>
            <a:off x="7959273" y="3514219"/>
            <a:ext cx="2376264" cy="646331"/>
          </a:xfrm>
          <a:prstGeom prst="rect">
            <a:avLst/>
          </a:prstGeom>
          <a:noFill/>
        </p:spPr>
        <p:txBody>
          <a:bodyPr wrap="square" rtlCol="0">
            <a:spAutoFit/>
          </a:bodyPr>
          <a:lstStyle/>
          <a:p>
            <a:r>
              <a:rPr lang="nl-NL"/>
              <a:t>Idea </a:t>
            </a:r>
            <a:r>
              <a:rPr lang="nl-NL" err="1"/>
              <a:t>generation</a:t>
            </a:r>
            <a:endParaRPr lang="nl-NL"/>
          </a:p>
          <a:p>
            <a:r>
              <a:rPr lang="nl-NL"/>
              <a:t>Idea Promotion</a:t>
            </a:r>
          </a:p>
        </p:txBody>
      </p:sp>
      <p:cxnSp>
        <p:nvCxnSpPr>
          <p:cNvPr id="14" name="Rechte verbindingslijn met pijl 13"/>
          <p:cNvCxnSpPr/>
          <p:nvPr/>
        </p:nvCxnSpPr>
        <p:spPr>
          <a:xfrm flipH="1">
            <a:off x="7053399" y="3808400"/>
            <a:ext cx="792088" cy="0"/>
          </a:xfrm>
          <a:prstGeom prst="straightConnector1">
            <a:avLst/>
          </a:prstGeom>
          <a:ln w="19050">
            <a:solidFill>
              <a:srgbClr val="F907F3"/>
            </a:solidFill>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8004212" y="4972526"/>
            <a:ext cx="2484276" cy="369332"/>
          </a:xfrm>
          <a:prstGeom prst="rect">
            <a:avLst/>
          </a:prstGeom>
          <a:noFill/>
        </p:spPr>
        <p:txBody>
          <a:bodyPr wrap="square" rtlCol="0">
            <a:spAutoFit/>
          </a:bodyPr>
          <a:lstStyle/>
          <a:p>
            <a:r>
              <a:rPr lang="nl-NL"/>
              <a:t>Idea </a:t>
            </a:r>
            <a:r>
              <a:rPr lang="nl-NL" err="1"/>
              <a:t>realisation</a:t>
            </a:r>
            <a:endParaRPr lang="nl-NL"/>
          </a:p>
        </p:txBody>
      </p:sp>
      <p:cxnSp>
        <p:nvCxnSpPr>
          <p:cNvPr id="18" name="Rechte verbindingslijn met pijl 17"/>
          <p:cNvCxnSpPr/>
          <p:nvPr/>
        </p:nvCxnSpPr>
        <p:spPr>
          <a:xfrm flipH="1">
            <a:off x="6023992" y="5157192"/>
            <a:ext cx="1841376" cy="0"/>
          </a:xfrm>
          <a:prstGeom prst="straightConnector1">
            <a:avLst/>
          </a:prstGeom>
          <a:ln w="19050">
            <a:solidFill>
              <a:srgbClr val="F907F3"/>
            </a:solidFill>
            <a:tailEnd type="triangle"/>
          </a:ln>
        </p:spPr>
        <p:style>
          <a:lnRef idx="1">
            <a:schemeClr val="accent1"/>
          </a:lnRef>
          <a:fillRef idx="0">
            <a:schemeClr val="accent1"/>
          </a:fillRef>
          <a:effectRef idx="0">
            <a:schemeClr val="accent1"/>
          </a:effectRef>
          <a:fontRef idx="minor">
            <a:schemeClr val="tx1"/>
          </a:fontRef>
        </p:style>
      </p:cxnSp>
      <p:sp>
        <p:nvSpPr>
          <p:cNvPr id="19" name="Actieknop: Help 18">
            <a:hlinkClick r:id="" action="ppaction://noaction" highlightClick="1"/>
          </p:cNvPr>
          <p:cNvSpPr/>
          <p:nvPr/>
        </p:nvSpPr>
        <p:spPr>
          <a:xfrm>
            <a:off x="1707535" y="3000633"/>
            <a:ext cx="975042" cy="1615534"/>
          </a:xfrm>
          <a:prstGeom prst="actionButtonHelp">
            <a:avLst/>
          </a:prstGeom>
          <a:solidFill>
            <a:srgbClr val="F907F3"/>
          </a:solidFill>
          <a:ln>
            <a:solidFill>
              <a:srgbClr val="F90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2855640" y="5675240"/>
            <a:ext cx="2364474" cy="338554"/>
          </a:xfrm>
          <a:prstGeom prst="rect">
            <a:avLst/>
          </a:prstGeom>
          <a:noFill/>
        </p:spPr>
        <p:txBody>
          <a:bodyPr wrap="square" rtlCol="0">
            <a:spAutoFit/>
          </a:bodyPr>
          <a:lstStyle/>
          <a:p>
            <a:r>
              <a:rPr lang="nl-NL" sz="1600"/>
              <a:t>West &amp; </a:t>
            </a:r>
            <a:r>
              <a:rPr lang="nl-NL" sz="1600" err="1"/>
              <a:t>Farr</a:t>
            </a:r>
            <a:r>
              <a:rPr lang="nl-NL" sz="1600"/>
              <a:t>, 1989</a:t>
            </a:r>
          </a:p>
        </p:txBody>
      </p:sp>
    </p:spTree>
    <p:extLst>
      <p:ext uri="{BB962C8B-B14F-4D97-AF65-F5344CB8AC3E}">
        <p14:creationId xmlns:p14="http://schemas.microsoft.com/office/powerpoint/2010/main" val="29734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287688" y="332657"/>
            <a:ext cx="7772400" cy="1456267"/>
          </a:xfrm>
        </p:spPr>
        <p:txBody>
          <a:bodyPr/>
          <a:lstStyle/>
          <a:p>
            <a:pPr algn="ctr"/>
            <a:r>
              <a:rPr lang="nl-NL" dirty="0">
                <a:cs typeface="Constantia"/>
              </a:rPr>
              <a:t>Duurzame innovaties</a:t>
            </a:r>
          </a:p>
        </p:txBody>
      </p:sp>
      <p:sp>
        <p:nvSpPr>
          <p:cNvPr id="3" name="Tijdelijke aanduiding voor inhoud 2"/>
          <p:cNvSpPr>
            <a:spLocks noGrp="1"/>
          </p:cNvSpPr>
          <p:nvPr>
            <p:ph idx="1"/>
          </p:nvPr>
        </p:nvSpPr>
        <p:spPr>
          <a:xfrm>
            <a:off x="1775520" y="1412776"/>
            <a:ext cx="8784976" cy="4680520"/>
          </a:xfrm>
        </p:spPr>
        <p:txBody>
          <a:bodyPr>
            <a:normAutofit/>
          </a:bodyPr>
          <a:lstStyle/>
          <a:p>
            <a:pPr marL="0" indent="0">
              <a:buNone/>
            </a:pPr>
            <a:r>
              <a:rPr lang="en-US">
                <a:latin typeface="+mj-lt"/>
                <a:cs typeface="Constantia"/>
              </a:rPr>
              <a:t>  </a:t>
            </a:r>
          </a:p>
          <a:p>
            <a:pPr>
              <a:buNone/>
            </a:pPr>
            <a:r>
              <a:rPr lang="en-GB" i="1">
                <a:latin typeface="+mj-lt"/>
                <a:cs typeface="Constantia"/>
              </a:rPr>
              <a:t> </a:t>
            </a:r>
            <a:endParaRPr lang="en-GB">
              <a:latin typeface="+mj-lt"/>
              <a:cs typeface="Constantia"/>
            </a:endParaRPr>
          </a:p>
          <a:p>
            <a:pPr>
              <a:buNone/>
            </a:pPr>
            <a:endParaRPr lang="en-GB">
              <a:latin typeface="+mj-lt"/>
              <a:cs typeface="Constantia"/>
            </a:endParaRPr>
          </a:p>
          <a:p>
            <a:endParaRPr lang="nl-NL">
              <a:latin typeface="+mj-lt"/>
            </a:endParaRPr>
          </a:p>
        </p:txBody>
      </p:sp>
      <p:pic>
        <p:nvPicPr>
          <p:cNvPr id="5124" name="Picture 4" descr="Free Dna Biology photo and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210" y="2342583"/>
            <a:ext cx="4200401" cy="23627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zuyd.mediafiler.net/zuyd/pcache/10000/a6/Zuyd-03136_6ff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040" y="2342583"/>
            <a:ext cx="3307816" cy="236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49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3287688" y="312993"/>
            <a:ext cx="7772400" cy="1456267"/>
          </a:xfrm>
        </p:spPr>
        <p:txBody>
          <a:bodyPr/>
          <a:lstStyle/>
          <a:p>
            <a:pPr algn="ctr"/>
            <a:br>
              <a:rPr lang="nl-NL" dirty="0">
                <a:cs typeface="Constantia"/>
              </a:rPr>
            </a:br>
            <a:r>
              <a:rPr lang="nl-NL" dirty="0">
                <a:cs typeface="Constantia"/>
              </a:rPr>
              <a:t>Innovatief Werk Gedrag (IWB)</a:t>
            </a:r>
          </a:p>
        </p:txBody>
      </p:sp>
      <p:sp>
        <p:nvSpPr>
          <p:cNvPr id="3" name="Tijdelijke aanduiding voor inhoud 2"/>
          <p:cNvSpPr>
            <a:spLocks noGrp="1"/>
          </p:cNvSpPr>
          <p:nvPr>
            <p:ph idx="1"/>
          </p:nvPr>
        </p:nvSpPr>
        <p:spPr>
          <a:xfrm>
            <a:off x="1775520" y="1412776"/>
            <a:ext cx="8784976" cy="3168352"/>
          </a:xfrm>
        </p:spPr>
        <p:txBody>
          <a:bodyPr>
            <a:normAutofit/>
          </a:bodyPr>
          <a:lstStyle/>
          <a:p>
            <a:pPr marL="0" indent="0">
              <a:buNone/>
            </a:pPr>
            <a:r>
              <a:rPr lang="en-US">
                <a:latin typeface="+mj-lt"/>
                <a:cs typeface="Constantia"/>
              </a:rPr>
              <a:t>  </a:t>
            </a:r>
          </a:p>
          <a:p>
            <a:pPr>
              <a:buNone/>
            </a:pPr>
            <a:r>
              <a:rPr lang="en-GB" i="1">
                <a:latin typeface="+mj-lt"/>
                <a:cs typeface="Constantia"/>
              </a:rPr>
              <a:t> </a:t>
            </a:r>
            <a:endParaRPr lang="en-GB">
              <a:latin typeface="+mj-lt"/>
              <a:cs typeface="Constantia"/>
            </a:endParaRPr>
          </a:p>
          <a:p>
            <a:pPr>
              <a:buNone/>
            </a:pPr>
            <a:endParaRPr lang="en-GB">
              <a:latin typeface="+mj-lt"/>
              <a:cs typeface="Constantia"/>
            </a:endParaRPr>
          </a:p>
          <a:p>
            <a:endParaRPr lang="nl-NL">
              <a:latin typeface="+mj-lt"/>
            </a:endParaRPr>
          </a:p>
        </p:txBody>
      </p:sp>
      <p:sp>
        <p:nvSpPr>
          <p:cNvPr id="4" name="Tekstvak 3"/>
          <p:cNvSpPr txBox="1"/>
          <p:nvPr/>
        </p:nvSpPr>
        <p:spPr>
          <a:xfrm>
            <a:off x="6023992" y="2564904"/>
            <a:ext cx="3816424" cy="1697068"/>
          </a:xfrm>
          <a:prstGeom prst="rect">
            <a:avLst/>
          </a:prstGeom>
          <a:noFill/>
        </p:spPr>
        <p:txBody>
          <a:bodyPr wrap="square" rtlCol="0">
            <a:spAutoFit/>
          </a:bodyPr>
          <a:lstStyle/>
          <a:p>
            <a:pPr>
              <a:lnSpc>
                <a:spcPct val="110000"/>
              </a:lnSpc>
            </a:pPr>
            <a:r>
              <a:rPr lang="nl-NL" sz="2400">
                <a:cs typeface="Constantia"/>
              </a:rPr>
              <a:t>Opportunity </a:t>
            </a:r>
            <a:r>
              <a:rPr lang="nl-NL" sz="2400" err="1">
                <a:cs typeface="Constantia"/>
              </a:rPr>
              <a:t>exploration</a:t>
            </a:r>
            <a:endParaRPr lang="nl-NL" sz="2400">
              <a:cs typeface="Constantia"/>
            </a:endParaRPr>
          </a:p>
          <a:p>
            <a:pPr>
              <a:lnSpc>
                <a:spcPct val="110000"/>
              </a:lnSpc>
            </a:pPr>
            <a:r>
              <a:rPr lang="nl-NL" sz="2400">
                <a:cs typeface="Constantia"/>
              </a:rPr>
              <a:t>Idea </a:t>
            </a:r>
            <a:r>
              <a:rPr lang="nl-NL" sz="2400" err="1">
                <a:cs typeface="Constantia"/>
              </a:rPr>
              <a:t>generation</a:t>
            </a:r>
            <a:endParaRPr lang="nl-NL" sz="2400">
              <a:cs typeface="Constantia"/>
            </a:endParaRPr>
          </a:p>
          <a:p>
            <a:pPr>
              <a:lnSpc>
                <a:spcPct val="110000"/>
              </a:lnSpc>
            </a:pPr>
            <a:r>
              <a:rPr lang="nl-NL" sz="2400">
                <a:cs typeface="Constantia"/>
              </a:rPr>
              <a:t>Idea promotion</a:t>
            </a:r>
          </a:p>
          <a:p>
            <a:pPr>
              <a:lnSpc>
                <a:spcPct val="110000"/>
              </a:lnSpc>
            </a:pPr>
            <a:r>
              <a:rPr lang="nl-NL" sz="2400">
                <a:cs typeface="Constantia"/>
              </a:rPr>
              <a:t>Idea </a:t>
            </a:r>
            <a:r>
              <a:rPr lang="nl-NL" sz="2400" err="1">
                <a:cs typeface="Constantia"/>
              </a:rPr>
              <a:t>realisation</a:t>
            </a:r>
            <a:endParaRPr lang="nl-NL" sz="2400">
              <a:cs typeface="Constantia"/>
            </a:endParaRPr>
          </a:p>
        </p:txBody>
      </p:sp>
      <p:sp>
        <p:nvSpPr>
          <p:cNvPr id="7" name="Tekstvak 6"/>
          <p:cNvSpPr txBox="1"/>
          <p:nvPr/>
        </p:nvSpPr>
        <p:spPr>
          <a:xfrm>
            <a:off x="6023992" y="4437112"/>
            <a:ext cx="3384376" cy="542584"/>
          </a:xfrm>
          <a:prstGeom prst="rect">
            <a:avLst/>
          </a:prstGeom>
          <a:noFill/>
        </p:spPr>
        <p:txBody>
          <a:bodyPr wrap="square" rtlCol="0">
            <a:spAutoFit/>
          </a:bodyPr>
          <a:lstStyle/>
          <a:p>
            <a:pPr>
              <a:lnSpc>
                <a:spcPct val="110000"/>
              </a:lnSpc>
            </a:pPr>
            <a:r>
              <a:rPr lang="nl-NL" sz="2800" b="1">
                <a:solidFill>
                  <a:srgbClr val="F907F3"/>
                </a:solidFill>
                <a:cs typeface="Constantia"/>
              </a:rPr>
              <a:t>Idea </a:t>
            </a:r>
            <a:r>
              <a:rPr lang="nl-NL" sz="2800" b="1" err="1">
                <a:solidFill>
                  <a:srgbClr val="F907F3"/>
                </a:solidFill>
                <a:cs typeface="Constantia"/>
              </a:rPr>
              <a:t>sustainability</a:t>
            </a:r>
            <a:endParaRPr lang="nl-NL" sz="2800" b="1">
              <a:solidFill>
                <a:srgbClr val="F907F3"/>
              </a:solidFill>
              <a:cs typeface="Constantia"/>
            </a:endParaRPr>
          </a:p>
        </p:txBody>
      </p:sp>
      <p:sp>
        <p:nvSpPr>
          <p:cNvPr id="10" name="5-puntige ster 9"/>
          <p:cNvSpPr/>
          <p:nvPr/>
        </p:nvSpPr>
        <p:spPr>
          <a:xfrm>
            <a:off x="2927649" y="2404148"/>
            <a:ext cx="1676795" cy="1584176"/>
          </a:xfrm>
          <a:prstGeom prst="star5">
            <a:avLst/>
          </a:prstGeom>
          <a:solidFill>
            <a:srgbClr val="F907F3"/>
          </a:solidFill>
          <a:ln>
            <a:solidFill>
              <a:srgbClr val="F907F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solidFill>
                <a:srgbClr val="F907F3"/>
              </a:solidFill>
            </a:endParaRPr>
          </a:p>
        </p:txBody>
      </p:sp>
    </p:spTree>
    <p:extLst>
      <p:ext uri="{BB962C8B-B14F-4D97-AF65-F5344CB8AC3E}">
        <p14:creationId xmlns:p14="http://schemas.microsoft.com/office/powerpoint/2010/main" val="6961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060763" y="1124744"/>
            <a:ext cx="7488832" cy="5470230"/>
          </a:xfrm>
          <a:prstGeom prst="rect">
            <a:avLst/>
          </a:prstGeom>
        </p:spPr>
      </p:pic>
      <p:sp>
        <p:nvSpPr>
          <p:cNvPr id="3" name="5-puntige ster 2"/>
          <p:cNvSpPr/>
          <p:nvPr/>
        </p:nvSpPr>
        <p:spPr>
          <a:xfrm>
            <a:off x="5231904" y="2420888"/>
            <a:ext cx="3384376" cy="2736304"/>
          </a:xfrm>
          <a:prstGeom prst="star5">
            <a:avLst/>
          </a:prstGeom>
          <a:noFill/>
          <a:ln w="38100">
            <a:solidFill>
              <a:srgbClr val="F90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2639616" y="1484784"/>
            <a:ext cx="3240360" cy="2736304"/>
          </a:xfrm>
          <a:prstGeom prst="rect">
            <a:avLst/>
          </a:prstGeom>
          <a:noFill/>
          <a:ln w="38100">
            <a:solidFill>
              <a:srgbClr val="F90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troomdiagram: Verbindingslijn 5"/>
          <p:cNvSpPr/>
          <p:nvPr/>
        </p:nvSpPr>
        <p:spPr>
          <a:xfrm>
            <a:off x="7104112" y="1124744"/>
            <a:ext cx="1656184" cy="1584176"/>
          </a:xfrm>
          <a:prstGeom prst="flowChartConnector">
            <a:avLst/>
          </a:prstGeom>
          <a:noFill/>
          <a:ln w="38100">
            <a:solidFill>
              <a:srgbClr val="F90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1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4091-8E14-A03E-941C-A61D24FCB289}"/>
              </a:ext>
            </a:extLst>
          </p:cNvPr>
          <p:cNvSpPr>
            <a:spLocks noGrp="1"/>
          </p:cNvSpPr>
          <p:nvPr>
            <p:ph type="title"/>
          </p:nvPr>
        </p:nvSpPr>
        <p:spPr>
          <a:xfrm>
            <a:off x="4955458" y="639097"/>
            <a:ext cx="6593075" cy="1612490"/>
          </a:xfrm>
        </p:spPr>
        <p:txBody>
          <a:bodyPr>
            <a:normAutofit/>
          </a:bodyPr>
          <a:lstStyle/>
          <a:p>
            <a:r>
              <a:rPr lang="en-US" dirty="0" err="1">
                <a:cs typeface="Calibri Light"/>
              </a:rPr>
              <a:t>Succes</a:t>
            </a:r>
            <a:r>
              <a:rPr lang="en-US" dirty="0">
                <a:cs typeface="Calibri Light"/>
              </a:rPr>
              <a:t> </a:t>
            </a:r>
            <a:r>
              <a:rPr lang="en-US" dirty="0" err="1">
                <a:cs typeface="Calibri Light"/>
              </a:rPr>
              <a:t>Factoren</a:t>
            </a:r>
            <a:endParaRPr lang="en-US" dirty="0"/>
          </a:p>
        </p:txBody>
      </p:sp>
      <p:pic>
        <p:nvPicPr>
          <p:cNvPr id="5" name="Picture 4" descr="White bulbs with a yellow one standing out">
            <a:extLst>
              <a:ext uri="{FF2B5EF4-FFF2-40B4-BE49-F238E27FC236}">
                <a16:creationId xmlns:a16="http://schemas.microsoft.com/office/drawing/2014/main" id="{F1D0E851-08EF-F87B-A789-A4BDA9E93353}"/>
              </a:ext>
            </a:extLst>
          </p:cNvPr>
          <p:cNvPicPr>
            <a:picLocks noChangeAspect="1"/>
          </p:cNvPicPr>
          <p:nvPr/>
        </p:nvPicPr>
        <p:blipFill rotWithShape="1">
          <a:blip r:embed="rId3"/>
          <a:srcRect l="37427" r="17516" b="-3"/>
          <a:stretch/>
        </p:blipFill>
        <p:spPr>
          <a:xfrm>
            <a:off x="0" y="0"/>
            <a:ext cx="4635988" cy="6858000"/>
          </a:xfrm>
          <a:prstGeom prst="rect">
            <a:avLst/>
          </a:prstGeom>
        </p:spPr>
      </p:pic>
      <p:sp>
        <p:nvSpPr>
          <p:cNvPr id="3" name="Content Placeholder 2">
            <a:extLst>
              <a:ext uri="{FF2B5EF4-FFF2-40B4-BE49-F238E27FC236}">
                <a16:creationId xmlns:a16="http://schemas.microsoft.com/office/drawing/2014/main" id="{80D01C2C-C750-D853-B38E-E3CFB4C250FC}"/>
              </a:ext>
            </a:extLst>
          </p:cNvPr>
          <p:cNvSpPr>
            <a:spLocks noGrp="1"/>
          </p:cNvSpPr>
          <p:nvPr>
            <p:ph idx="1"/>
          </p:nvPr>
        </p:nvSpPr>
        <p:spPr>
          <a:xfrm>
            <a:off x="4955458" y="2251587"/>
            <a:ext cx="6593075" cy="3972232"/>
          </a:xfrm>
        </p:spPr>
        <p:txBody>
          <a:bodyPr>
            <a:normAutofit fontScale="92500" lnSpcReduction="10000"/>
          </a:bodyPr>
          <a:lstStyle/>
          <a:p>
            <a:pPr marL="0" indent="0">
              <a:buNone/>
            </a:pPr>
            <a:r>
              <a:rPr lang="en-US" sz="2400" dirty="0" err="1">
                <a:latin typeface="Calibri Light"/>
                <a:cs typeface="Calibri"/>
              </a:rPr>
              <a:t>Aandacht</a:t>
            </a:r>
            <a:r>
              <a:rPr lang="en-US" sz="2400" dirty="0">
                <a:latin typeface="Calibri Light"/>
                <a:cs typeface="Calibri"/>
              </a:rPr>
              <a:t> </a:t>
            </a:r>
            <a:r>
              <a:rPr lang="en-US" sz="2400" dirty="0" err="1">
                <a:latin typeface="Calibri Light"/>
                <a:cs typeface="Calibri"/>
              </a:rPr>
              <a:t>voor</a:t>
            </a:r>
            <a:r>
              <a:rPr lang="en-US" sz="2400" dirty="0">
                <a:latin typeface="Calibri Light"/>
                <a:cs typeface="Calibri"/>
              </a:rPr>
              <a:t> Idea Sustainability</a:t>
            </a:r>
          </a:p>
          <a:p>
            <a:pPr>
              <a:buClr>
                <a:srgbClr val="FFFFFF"/>
              </a:buClr>
            </a:pPr>
            <a:endParaRPr lang="en-US" sz="2400" dirty="0">
              <a:latin typeface="Calibri Light"/>
              <a:cs typeface="Calibri"/>
            </a:endParaRPr>
          </a:p>
          <a:p>
            <a:pPr marL="0" indent="0">
              <a:buClr>
                <a:srgbClr val="FFFFFF"/>
              </a:buClr>
              <a:buNone/>
            </a:pPr>
            <a:r>
              <a:rPr lang="en-US" sz="2400" dirty="0" err="1">
                <a:latin typeface="Calibri Light"/>
                <a:cs typeface="Calibri"/>
              </a:rPr>
              <a:t>Leerklimaat</a:t>
            </a:r>
            <a:r>
              <a:rPr lang="en-US" sz="2400" dirty="0">
                <a:latin typeface="Calibri Light"/>
                <a:cs typeface="Calibri"/>
              </a:rPr>
              <a:t>:</a:t>
            </a:r>
          </a:p>
          <a:p>
            <a:pPr marL="342900" indent="-342900">
              <a:buClr>
                <a:srgbClr val="FFFFFF"/>
              </a:buClr>
              <a:buAutoNum type="arabicPeriod"/>
            </a:pPr>
            <a:r>
              <a:rPr lang="en-US" sz="2400" dirty="0">
                <a:latin typeface="Calibri Light"/>
                <a:cs typeface="Calibri"/>
              </a:rPr>
              <a:t>Management support</a:t>
            </a:r>
          </a:p>
          <a:p>
            <a:pPr marL="342900" indent="-342900">
              <a:buClr>
                <a:srgbClr val="FFFFFF"/>
              </a:buClr>
              <a:buAutoNum type="arabicPeriod"/>
            </a:pPr>
            <a:r>
              <a:rPr lang="en-US" sz="2400" dirty="0" err="1">
                <a:latin typeface="Calibri Light"/>
                <a:cs typeface="Calibri"/>
              </a:rPr>
              <a:t>Ondersteunende</a:t>
            </a:r>
            <a:r>
              <a:rPr lang="en-US" sz="2400" dirty="0">
                <a:latin typeface="Calibri Light"/>
                <a:cs typeface="Calibri"/>
              </a:rPr>
              <a:t> </a:t>
            </a:r>
            <a:r>
              <a:rPr lang="en-US" sz="2400" dirty="0" err="1">
                <a:latin typeface="Calibri Light"/>
                <a:cs typeface="Calibri"/>
              </a:rPr>
              <a:t>leeromgeving</a:t>
            </a:r>
            <a:endParaRPr lang="en-US" sz="2400" dirty="0">
              <a:latin typeface="Calibri Light"/>
              <a:cs typeface="Calibri"/>
            </a:endParaRPr>
          </a:p>
          <a:p>
            <a:pPr marL="342900" indent="-342900">
              <a:buClr>
                <a:srgbClr val="FFFFFF"/>
              </a:buClr>
              <a:buAutoNum type="arabicPeriod"/>
            </a:pPr>
            <a:r>
              <a:rPr lang="en-US" sz="2400" dirty="0" err="1">
                <a:latin typeface="Calibri Light"/>
                <a:cs typeface="Calibri"/>
              </a:rPr>
              <a:t>Innovatie</a:t>
            </a:r>
            <a:r>
              <a:rPr lang="en-US" sz="2400" dirty="0">
                <a:latin typeface="Calibri Light"/>
                <a:cs typeface="Calibri"/>
              </a:rPr>
              <a:t> </a:t>
            </a:r>
            <a:r>
              <a:rPr lang="en-US" sz="2400" dirty="0" err="1">
                <a:latin typeface="Calibri Light"/>
                <a:cs typeface="Calibri"/>
              </a:rPr>
              <a:t>bereidheid</a:t>
            </a:r>
            <a:r>
              <a:rPr lang="en-US" sz="2400" dirty="0">
                <a:latin typeface="Calibri Light"/>
                <a:cs typeface="Calibri"/>
              </a:rPr>
              <a:t>/ readiness/ exposure</a:t>
            </a:r>
          </a:p>
          <a:p>
            <a:pPr marL="342900" indent="-342900">
              <a:buClr>
                <a:srgbClr val="FFFFFF"/>
              </a:buClr>
              <a:buAutoNum type="arabicPeriod"/>
            </a:pPr>
            <a:endParaRPr lang="en-US" sz="2400" dirty="0">
              <a:latin typeface="Calibri Light"/>
              <a:cs typeface="Calibri"/>
            </a:endParaRPr>
          </a:p>
          <a:p>
            <a:pPr marL="0" indent="0">
              <a:buClr>
                <a:srgbClr val="FFFFFF"/>
              </a:buClr>
              <a:buNone/>
            </a:pPr>
            <a:r>
              <a:rPr lang="en-US" sz="2400" dirty="0">
                <a:latin typeface="Calibri Light"/>
                <a:cs typeface="Calibri"/>
              </a:rPr>
              <a:t>Team </a:t>
            </a:r>
            <a:r>
              <a:rPr lang="en-US" sz="2400" dirty="0" err="1">
                <a:latin typeface="Calibri Light"/>
                <a:cs typeface="Calibri"/>
              </a:rPr>
              <a:t>Samenstelling</a:t>
            </a:r>
            <a:endParaRPr lang="en-US" sz="2400" dirty="0">
              <a:latin typeface="Calibri Light"/>
              <a:cs typeface="Calibri"/>
            </a:endParaRPr>
          </a:p>
          <a:p>
            <a:pPr marL="0" indent="0">
              <a:buClr>
                <a:srgbClr val="FFFFFF"/>
              </a:buClr>
              <a:buNone/>
            </a:pPr>
            <a:r>
              <a:rPr lang="en-US" sz="2400" dirty="0" err="1">
                <a:latin typeface="Calibri Light"/>
                <a:cs typeface="Calibri"/>
              </a:rPr>
              <a:t>Taakvariatie</a:t>
            </a:r>
            <a:endParaRPr lang="en-US" sz="2400" dirty="0">
              <a:latin typeface="Calibri Light"/>
              <a:cs typeface="Calibri"/>
            </a:endParaRPr>
          </a:p>
        </p:txBody>
      </p:sp>
    </p:spTree>
    <p:extLst>
      <p:ext uri="{BB962C8B-B14F-4D97-AF65-F5344CB8AC3E}">
        <p14:creationId xmlns:p14="http://schemas.microsoft.com/office/powerpoint/2010/main" val="220654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75520" y="1412776"/>
            <a:ext cx="8784976" cy="4680520"/>
          </a:xfrm>
        </p:spPr>
        <p:txBody>
          <a:bodyPr>
            <a:normAutofit/>
          </a:bodyPr>
          <a:lstStyle/>
          <a:p>
            <a:pPr marL="0" indent="0">
              <a:buNone/>
            </a:pPr>
            <a:r>
              <a:rPr lang="en-US" dirty="0">
                <a:latin typeface="+mj-lt"/>
                <a:cs typeface="Constantia"/>
              </a:rPr>
              <a:t>  </a:t>
            </a:r>
          </a:p>
          <a:p>
            <a:pPr>
              <a:buNone/>
            </a:pPr>
            <a:r>
              <a:rPr lang="en-GB" i="1" dirty="0">
                <a:latin typeface="+mj-lt"/>
                <a:cs typeface="Constantia"/>
              </a:rPr>
              <a:t> </a:t>
            </a:r>
            <a:endParaRPr lang="en-GB" dirty="0">
              <a:latin typeface="+mj-lt"/>
              <a:cs typeface="Constantia"/>
            </a:endParaRPr>
          </a:p>
          <a:p>
            <a:pPr>
              <a:buNone/>
            </a:pPr>
            <a:endParaRPr lang="en-GB" dirty="0">
              <a:latin typeface="+mj-lt"/>
              <a:cs typeface="Constantia"/>
            </a:endParaRPr>
          </a:p>
          <a:p>
            <a:endParaRPr lang="nl-NL" dirty="0">
              <a:latin typeface="+mj-lt"/>
            </a:endParaRPr>
          </a:p>
        </p:txBody>
      </p:sp>
      <p:sp>
        <p:nvSpPr>
          <p:cNvPr id="7" name="Rechthoek 6"/>
          <p:cNvSpPr/>
          <p:nvPr/>
        </p:nvSpPr>
        <p:spPr>
          <a:xfrm>
            <a:off x="3732320" y="1293731"/>
            <a:ext cx="6213063" cy="1200329"/>
          </a:xfrm>
          <a:prstGeom prst="rect">
            <a:avLst/>
          </a:prstGeom>
        </p:spPr>
        <p:txBody>
          <a:bodyPr wrap="square" lIns="91440" tIns="45720" rIns="91440" bIns="45720" anchor="t">
            <a:spAutoFit/>
          </a:bodyPr>
          <a:lstStyle/>
          <a:p>
            <a:br>
              <a:rPr lang="nl-NL" sz="3600" dirty="0">
                <a:cs typeface="Constantia"/>
              </a:rPr>
            </a:br>
            <a:endParaRPr lang="nl-NL" sz="3600" dirty="0"/>
          </a:p>
        </p:txBody>
      </p:sp>
      <p:sp>
        <p:nvSpPr>
          <p:cNvPr id="5" name="Tekstvak 4"/>
          <p:cNvSpPr txBox="1"/>
          <p:nvPr/>
        </p:nvSpPr>
        <p:spPr>
          <a:xfrm>
            <a:off x="1497027" y="2254924"/>
            <a:ext cx="3240360" cy="735586"/>
          </a:xfrm>
          <a:prstGeom prst="rect">
            <a:avLst/>
          </a:prstGeom>
          <a:noFill/>
        </p:spPr>
        <p:txBody>
          <a:bodyPr wrap="square" rtlCol="0">
            <a:spAutoFit/>
          </a:bodyPr>
          <a:lstStyle/>
          <a:p>
            <a:pPr>
              <a:lnSpc>
                <a:spcPct val="110000"/>
              </a:lnSpc>
            </a:pPr>
            <a:r>
              <a:rPr lang="nl-NL" sz="4000" dirty="0">
                <a:cs typeface="Constantia"/>
              </a:rPr>
              <a:t>Vragenlijst</a:t>
            </a:r>
          </a:p>
        </p:txBody>
      </p:sp>
      <p:pic>
        <p:nvPicPr>
          <p:cNvPr id="2" name="Picture 2" descr="A screenshot of a survey&#10;&#10;Description automatically generated">
            <a:extLst>
              <a:ext uri="{FF2B5EF4-FFF2-40B4-BE49-F238E27FC236}">
                <a16:creationId xmlns:a16="http://schemas.microsoft.com/office/drawing/2014/main" id="{80922E36-0F6D-EF2C-43D3-9D828B237D1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435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085A5154-1C6A-6615-7320-C4C8837B4D0C}"/>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pic>
        <p:nvPicPr>
          <p:cNvPr id="6" name="Picture 6" descr="Merkarchitectuur en visuele identiteit voor Zuyd | Zuiderlicht">
            <a:extLst>
              <a:ext uri="{FF2B5EF4-FFF2-40B4-BE49-F238E27FC236}">
                <a16:creationId xmlns:a16="http://schemas.microsoft.com/office/drawing/2014/main" id="{0DD9CC18-9996-E9F8-43F3-3EC81621993A}"/>
              </a:ext>
            </a:extLst>
          </p:cNvPr>
          <p:cNvPicPr>
            <a:picLocks noChangeAspect="1"/>
          </p:cNvPicPr>
          <p:nvPr/>
        </p:nvPicPr>
        <p:blipFill>
          <a:blip r:embed="rId6"/>
          <a:stretch>
            <a:fillRect/>
          </a:stretch>
        </p:blipFill>
        <p:spPr>
          <a:xfrm>
            <a:off x="2553080" y="5848320"/>
            <a:ext cx="2619375" cy="809625"/>
          </a:xfrm>
          <a:prstGeom prst="rect">
            <a:avLst/>
          </a:prstGeom>
        </p:spPr>
      </p:pic>
    </p:spTree>
    <p:extLst>
      <p:ext uri="{BB962C8B-B14F-4D97-AF65-F5344CB8AC3E}">
        <p14:creationId xmlns:p14="http://schemas.microsoft.com/office/powerpoint/2010/main" val="36299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People Working Together · Free Stock Video">
            <a:extLst>
              <a:ext uri="{FF2B5EF4-FFF2-40B4-BE49-F238E27FC236}">
                <a16:creationId xmlns:a16="http://schemas.microsoft.com/office/drawing/2014/main" id="{05AA7CCC-5221-50A9-73C8-59C03CCFC180}"/>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FFEC2-08F5-9F3F-2504-8EDA8F92029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ea typeface="Calibri Light"/>
                <a:cs typeface="Calibri Light"/>
              </a:rPr>
              <a:t>Tool</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42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Wooden Ladder Free Stock Photo - Public Domain Pictures">
            <a:extLst>
              <a:ext uri="{FF2B5EF4-FFF2-40B4-BE49-F238E27FC236}">
                <a16:creationId xmlns:a16="http://schemas.microsoft.com/office/drawing/2014/main" id="{1262BD89-0CB3-EE33-85FB-9689ABDCC272}"/>
              </a:ext>
            </a:extLst>
          </p:cNvPr>
          <p:cNvPicPr>
            <a:picLocks noGrp="1" noChangeAspect="1"/>
          </p:cNvPicPr>
          <p:nvPr>
            <p:ph idx="1"/>
          </p:nvPr>
        </p:nvPicPr>
        <p:blipFill rotWithShape="1">
          <a:blip r:embed="rId2"/>
          <a:srcRect t="4771" b="2022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10898C-EDDE-9A54-5177-BA3C7785A3B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First step</a:t>
            </a:r>
            <a:br>
              <a:rPr lang="en-US" sz="2300">
                <a:solidFill>
                  <a:schemeClr val="tx1">
                    <a:lumMod val="85000"/>
                    <a:lumOff val="15000"/>
                  </a:schemeClr>
                </a:solidFill>
              </a:rPr>
            </a:br>
            <a:endParaRPr lang="en-US" sz="23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26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ouse of paper with a heart against sunlight">
            <a:extLst>
              <a:ext uri="{FF2B5EF4-FFF2-40B4-BE49-F238E27FC236}">
                <a16:creationId xmlns:a16="http://schemas.microsoft.com/office/drawing/2014/main" id="{BEA243F0-A137-1689-CD23-AE2B4D71F5B8}"/>
              </a:ext>
            </a:extLst>
          </p:cNvPr>
          <p:cNvPicPr>
            <a:picLocks noChangeAspect="1"/>
          </p:cNvPicPr>
          <p:nvPr/>
        </p:nvPicPr>
        <p:blipFill rotWithShape="1">
          <a:blip r:embed="rId3"/>
          <a:srcRect t="15001" r="-2" b="602"/>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5CF1F-6008-0E9C-19B8-BE01C29A64A3}"/>
              </a:ext>
            </a:extLst>
          </p:cNvPr>
          <p:cNvSpPr>
            <a:spLocks noGrp="1"/>
          </p:cNvSpPr>
          <p:nvPr>
            <p:ph type="title"/>
          </p:nvPr>
        </p:nvSpPr>
        <p:spPr>
          <a:xfrm>
            <a:off x="1097280" y="325550"/>
            <a:ext cx="10058400" cy="3574778"/>
          </a:xfrm>
          <a:prstGeom prst="ellipse">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Take home message</a:t>
            </a:r>
            <a:br>
              <a:rPr lang="en-US" sz="5200">
                <a:solidFill>
                  <a:srgbClr val="FFFFFF"/>
                </a:solidFill>
              </a:rPr>
            </a:br>
            <a:br>
              <a:rPr lang="en-US" sz="5200">
                <a:solidFill>
                  <a:srgbClr val="FFFFFF"/>
                </a:solidFill>
              </a:rPr>
            </a:br>
            <a:endParaRPr lang="en-US" sz="5200">
              <a:solidFill>
                <a:srgbClr val="FFFFFF"/>
              </a:solidFill>
            </a:endParaRPr>
          </a:p>
        </p:txBody>
      </p:sp>
    </p:spTree>
    <p:extLst>
      <p:ext uri="{BB962C8B-B14F-4D97-AF65-F5344CB8AC3E}">
        <p14:creationId xmlns:p14="http://schemas.microsoft.com/office/powerpoint/2010/main" val="15330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825F5-3FD7-E02C-5BBE-00200679937F}"/>
              </a:ext>
            </a:extLst>
          </p:cNvPr>
          <p:cNvSpPr>
            <a:spLocks noGrp="1"/>
          </p:cNvSpPr>
          <p:nvPr>
            <p:ph type="title"/>
          </p:nvPr>
        </p:nvSpPr>
        <p:spPr>
          <a:xfrm>
            <a:off x="640080" y="325369"/>
            <a:ext cx="4368602" cy="1956841"/>
          </a:xfrm>
        </p:spPr>
        <p:txBody>
          <a:bodyPr anchor="b">
            <a:normAutofit fontScale="90000"/>
          </a:bodyPr>
          <a:lstStyle/>
          <a:p>
            <a:br>
              <a:rPr lang="en-US" sz="2200">
                <a:ea typeface="Calibri Light"/>
                <a:cs typeface="Calibri Light"/>
              </a:rPr>
            </a:br>
            <a:br>
              <a:rPr lang="en-US" sz="2200">
                <a:ea typeface="Calibri Light"/>
                <a:cs typeface="Calibri Light"/>
              </a:rPr>
            </a:br>
            <a:r>
              <a:rPr lang="en-US" sz="4000">
                <a:ea typeface="Calibri Light"/>
                <a:cs typeface="Calibri Light"/>
              </a:rPr>
              <a:t>Follow up</a:t>
            </a:r>
            <a:br>
              <a:rPr lang="en-US" sz="2200">
                <a:ea typeface="Calibri Light"/>
                <a:cs typeface="Calibri Light"/>
              </a:rPr>
            </a:br>
            <a:br>
              <a:rPr lang="en-US" sz="2200">
                <a:ea typeface="Calibri Light"/>
                <a:cs typeface="Calibri Light"/>
              </a:rPr>
            </a:br>
            <a:br>
              <a:rPr lang="en-US" sz="2200">
                <a:ea typeface="Calibri Light"/>
                <a:cs typeface="Calibri Light"/>
              </a:rPr>
            </a:br>
            <a:endParaRPr lang="en-US" sz="2200">
              <a:ea typeface="Calibri Light"/>
              <a:cs typeface="Calibri Light"/>
            </a:endParaRP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760B125-BD4B-A1C9-97EE-1BB2E89FBE6A}"/>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dirty="0" err="1">
                <a:ea typeface="Calibri"/>
                <a:cs typeface="Calibri"/>
              </a:rPr>
              <a:t>Gegevens</a:t>
            </a:r>
            <a:r>
              <a:rPr lang="en-US" sz="2200" dirty="0">
                <a:ea typeface="Calibri"/>
                <a:cs typeface="Calibri"/>
              </a:rPr>
              <a:t> </a:t>
            </a:r>
            <a:r>
              <a:rPr lang="en-US" sz="2200" dirty="0" err="1">
                <a:ea typeface="Calibri"/>
                <a:cs typeface="Calibri"/>
              </a:rPr>
              <a:t>uitwisselen</a:t>
            </a:r>
            <a:r>
              <a:rPr lang="en-US" sz="2200" dirty="0">
                <a:ea typeface="Calibri"/>
                <a:cs typeface="Calibri"/>
              </a:rPr>
              <a:t> </a:t>
            </a:r>
            <a:r>
              <a:rPr lang="en-US" sz="2200" dirty="0" err="1">
                <a:ea typeface="Calibri"/>
                <a:cs typeface="Calibri"/>
              </a:rPr>
              <a:t>i.v.m</a:t>
            </a:r>
            <a:r>
              <a:rPr lang="en-US" sz="2200" dirty="0">
                <a:ea typeface="Calibri"/>
                <a:cs typeface="Calibri"/>
              </a:rPr>
              <a:t>. community </a:t>
            </a:r>
          </a:p>
          <a:p>
            <a:pPr marL="0" indent="0">
              <a:buNone/>
            </a:pPr>
            <a:endParaRPr lang="en-US" sz="2200" dirty="0">
              <a:ea typeface="Calibri"/>
              <a:cs typeface="Calibri"/>
            </a:endParaRPr>
          </a:p>
          <a:p>
            <a:pPr marL="0" indent="0">
              <a:buNone/>
            </a:pPr>
            <a:r>
              <a:rPr lang="en-US" sz="2200" dirty="0">
                <a:ea typeface="Calibri"/>
                <a:cs typeface="Calibri"/>
              </a:rPr>
              <a:t>Maatje </a:t>
            </a:r>
            <a:r>
              <a:rPr lang="en-US" sz="2200" dirty="0" err="1">
                <a:ea typeface="Calibri"/>
                <a:cs typeface="Calibri"/>
              </a:rPr>
              <a:t>zoeken</a:t>
            </a:r>
            <a:endParaRPr lang="en-US" sz="2200" dirty="0">
              <a:ea typeface="Calibri"/>
              <a:cs typeface="Calibri"/>
            </a:endParaRPr>
          </a:p>
          <a:p>
            <a:pPr marL="0" indent="0">
              <a:buNone/>
            </a:pPr>
            <a:endParaRPr lang="en-US" sz="2200" dirty="0">
              <a:ea typeface="Calibri"/>
              <a:cs typeface="Calibri"/>
            </a:endParaRPr>
          </a:p>
          <a:p>
            <a:pPr marL="0" indent="0">
              <a:buNone/>
            </a:pPr>
            <a:r>
              <a:rPr lang="en-US" sz="2200" dirty="0" err="1">
                <a:ea typeface="Calibri"/>
                <a:cs typeface="Calibri"/>
              </a:rPr>
              <a:t>Periode</a:t>
            </a:r>
            <a:r>
              <a:rPr lang="en-US" sz="2200" dirty="0">
                <a:ea typeface="Calibri"/>
                <a:cs typeface="Calibri"/>
              </a:rPr>
              <a:t> </a:t>
            </a:r>
            <a:r>
              <a:rPr lang="en-US" sz="2200" dirty="0" err="1">
                <a:ea typeface="Calibri"/>
                <a:cs typeface="Calibri"/>
              </a:rPr>
              <a:t>afspreken</a:t>
            </a:r>
            <a:r>
              <a:rPr lang="en-US" sz="2200" dirty="0">
                <a:ea typeface="Calibri"/>
                <a:cs typeface="Calibri"/>
              </a:rPr>
              <a:t> van re-meeting</a:t>
            </a:r>
          </a:p>
          <a:p>
            <a:pPr marL="0" indent="0">
              <a:buNone/>
            </a:pPr>
            <a:endParaRPr lang="en-US" sz="2200" dirty="0">
              <a:ea typeface="Calibri"/>
              <a:cs typeface="Calibri"/>
            </a:endParaRPr>
          </a:p>
          <a:p>
            <a:pPr marL="0" indent="0">
              <a:buNone/>
            </a:pPr>
            <a:endParaRPr lang="en-US" sz="2200" dirty="0">
              <a:ea typeface="Calibri"/>
              <a:cs typeface="Calibri"/>
            </a:endParaRPr>
          </a:p>
          <a:p>
            <a:pPr marL="0" indent="0">
              <a:buNone/>
            </a:pPr>
            <a:endParaRPr lang="en-US" sz="2200" dirty="0">
              <a:ea typeface="Calibri"/>
              <a:cs typeface="Calibri"/>
            </a:endParaRPr>
          </a:p>
        </p:txBody>
      </p:sp>
      <p:pic>
        <p:nvPicPr>
          <p:cNvPr id="4" name="Content Placeholder 3" descr="A person and person sitting at a table with a computer&#10;&#10;Description automatically generated">
            <a:extLst>
              <a:ext uri="{FF2B5EF4-FFF2-40B4-BE49-F238E27FC236}">
                <a16:creationId xmlns:a16="http://schemas.microsoft.com/office/drawing/2014/main" id="{88D99A0E-3891-C4E0-EB90-960DD234493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4162" r="121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002DCCC3-39F8-C1CC-5FC6-FB8DEA7C740E}"/>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1151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D5C02-555D-FA21-2A82-222EEC43BCB6}"/>
              </a:ext>
            </a:extLst>
          </p:cNvPr>
          <p:cNvSpPr>
            <a:spLocks noGrp="1"/>
          </p:cNvSpPr>
          <p:nvPr>
            <p:ph type="title"/>
          </p:nvPr>
        </p:nvSpPr>
        <p:spPr>
          <a:xfrm>
            <a:off x="466722" y="586855"/>
            <a:ext cx="2522494" cy="1253897"/>
          </a:xfrm>
        </p:spPr>
        <p:txBody>
          <a:bodyPr anchor="b">
            <a:normAutofit/>
          </a:bodyPr>
          <a:lstStyle/>
          <a:p>
            <a:pPr algn="r"/>
            <a:r>
              <a:rPr lang="en-US" sz="4000" dirty="0" err="1">
                <a:solidFill>
                  <a:srgbClr val="FFFFFF"/>
                </a:solidFill>
                <a:cs typeface="Calibri Light"/>
              </a:rPr>
              <a:t>Introductie</a:t>
            </a:r>
            <a:endParaRPr lang="en-US" dirty="0" err="1"/>
          </a:p>
        </p:txBody>
      </p:sp>
      <p:sp>
        <p:nvSpPr>
          <p:cNvPr id="3" name="Content Placeholder 2">
            <a:extLst>
              <a:ext uri="{FF2B5EF4-FFF2-40B4-BE49-F238E27FC236}">
                <a16:creationId xmlns:a16="http://schemas.microsoft.com/office/drawing/2014/main" id="{0434350B-CB4F-B6E0-4349-90BC94F857DA}"/>
              </a:ext>
            </a:extLst>
          </p:cNvPr>
          <p:cNvSpPr>
            <a:spLocks noGrp="1"/>
          </p:cNvSpPr>
          <p:nvPr>
            <p:ph idx="1"/>
          </p:nvPr>
        </p:nvSpPr>
        <p:spPr>
          <a:xfrm>
            <a:off x="4090012" y="106685"/>
            <a:ext cx="7212963" cy="5546047"/>
          </a:xfrm>
        </p:spPr>
        <p:txBody>
          <a:bodyPr anchor="ctr">
            <a:normAutofit fontScale="92500" lnSpcReduction="10000"/>
          </a:bodyPr>
          <a:lstStyle/>
          <a:p>
            <a:pPr marL="0" indent="0">
              <a:buNone/>
            </a:pPr>
            <a:endParaRPr lang="en-US">
              <a:latin typeface="Calibri Light"/>
              <a:ea typeface="Calibri"/>
              <a:cs typeface="Calibri"/>
            </a:endParaRPr>
          </a:p>
          <a:p>
            <a:pPr marL="0" indent="0">
              <a:buNone/>
            </a:pPr>
            <a:endParaRPr lang="en-US">
              <a:latin typeface="Calibri Light"/>
              <a:ea typeface="Calibri"/>
              <a:cs typeface="Calibri"/>
            </a:endParaRPr>
          </a:p>
          <a:p>
            <a:pPr marL="0" indent="0">
              <a:buNone/>
            </a:pPr>
            <a:endParaRPr lang="en-US">
              <a:latin typeface="Calibri Light"/>
              <a:ea typeface="Calibri"/>
              <a:cs typeface="Calibri"/>
            </a:endParaRPr>
          </a:p>
          <a:p>
            <a:pPr marL="0" indent="0">
              <a:buNone/>
            </a:pPr>
            <a:endParaRPr lang="en-US">
              <a:latin typeface="Calibri Light"/>
              <a:ea typeface="Calibri"/>
              <a:cs typeface="Calibri"/>
            </a:endParaRPr>
          </a:p>
          <a:p>
            <a:pPr marL="0" indent="0">
              <a:buNone/>
            </a:pPr>
            <a:r>
              <a:rPr lang="en-US" dirty="0">
                <a:latin typeface="Calibri Light"/>
                <a:ea typeface="Calibri"/>
                <a:cs typeface="Calibri"/>
              </a:rPr>
              <a:t>Dr. Peggy </a:t>
            </a:r>
            <a:r>
              <a:rPr lang="en-US" dirty="0" err="1">
                <a:latin typeface="Calibri Light"/>
                <a:ea typeface="Calibri"/>
                <a:cs typeface="Calibri"/>
              </a:rPr>
              <a:t>Lambriex</a:t>
            </a:r>
            <a:endParaRPr lang="en-US" dirty="0">
              <a:latin typeface="Calibri Light"/>
              <a:cs typeface="Calibri Light"/>
            </a:endParaRPr>
          </a:p>
          <a:p>
            <a:pPr marL="0" indent="0">
              <a:buNone/>
            </a:pPr>
            <a:endParaRPr lang="en-US" dirty="0">
              <a:latin typeface="Calibri Light"/>
              <a:ea typeface="Calibri"/>
              <a:cs typeface="Calibri"/>
            </a:endParaRPr>
          </a:p>
          <a:p>
            <a:pPr marL="0" indent="0">
              <a:buNone/>
            </a:pPr>
            <a:endParaRPr lang="en-US">
              <a:latin typeface="Calibri Light"/>
              <a:ea typeface="Calibri"/>
              <a:cs typeface="Calibri"/>
            </a:endParaRPr>
          </a:p>
          <a:p>
            <a:r>
              <a:rPr lang="en-US" dirty="0">
                <a:latin typeface="Calibri Light"/>
                <a:ea typeface="Calibri"/>
                <a:cs typeface="Calibri"/>
              </a:rPr>
              <a:t>Passie </a:t>
            </a:r>
            <a:r>
              <a:rPr lang="en-US" dirty="0" err="1">
                <a:latin typeface="Calibri Light"/>
                <a:ea typeface="Calibri"/>
                <a:cs typeface="Calibri"/>
              </a:rPr>
              <a:t>voor</a:t>
            </a:r>
            <a:r>
              <a:rPr lang="en-US" dirty="0">
                <a:latin typeface="Calibri Light"/>
                <a:ea typeface="Calibri"/>
                <a:cs typeface="Calibri"/>
              </a:rPr>
              <a:t> </a:t>
            </a:r>
            <a:r>
              <a:rPr lang="en-US" dirty="0" err="1">
                <a:latin typeface="Calibri Light"/>
                <a:ea typeface="Calibri"/>
                <a:cs typeface="Calibri"/>
              </a:rPr>
              <a:t>Onderwijs</a:t>
            </a:r>
            <a:r>
              <a:rPr lang="en-US" dirty="0">
                <a:latin typeface="Calibri Light"/>
                <a:ea typeface="Calibri"/>
                <a:cs typeface="Calibri"/>
              </a:rPr>
              <a:t> / Leren </a:t>
            </a:r>
            <a:r>
              <a:rPr lang="en-US" dirty="0" err="1">
                <a:latin typeface="Calibri Light"/>
                <a:ea typeface="Calibri"/>
                <a:cs typeface="Calibri"/>
              </a:rPr>
              <a:t>en</a:t>
            </a:r>
            <a:r>
              <a:rPr lang="en-US" dirty="0">
                <a:latin typeface="Calibri Light"/>
                <a:ea typeface="Calibri"/>
                <a:cs typeface="Calibri"/>
              </a:rPr>
              <a:t> </a:t>
            </a:r>
            <a:r>
              <a:rPr lang="en-US" dirty="0" err="1">
                <a:latin typeface="Calibri Light"/>
                <a:ea typeface="Calibri"/>
                <a:cs typeface="Calibri"/>
              </a:rPr>
              <a:t>Ontwikkelen</a:t>
            </a:r>
            <a:r>
              <a:rPr lang="en-US" dirty="0">
                <a:latin typeface="Calibri Light"/>
                <a:ea typeface="Calibri"/>
                <a:cs typeface="Calibri"/>
              </a:rPr>
              <a:t> /</a:t>
            </a:r>
          </a:p>
          <a:p>
            <a:r>
              <a:rPr lang="en-US" dirty="0" err="1">
                <a:latin typeface="Calibri Light"/>
                <a:ea typeface="Calibri"/>
                <a:cs typeface="Calibri"/>
              </a:rPr>
              <a:t>Veranderen</a:t>
            </a:r>
            <a:endParaRPr lang="en-US" dirty="0">
              <a:latin typeface="Calibri Light"/>
              <a:ea typeface="Calibri"/>
              <a:cs typeface="Calibri"/>
            </a:endParaRPr>
          </a:p>
          <a:p>
            <a:r>
              <a:rPr lang="en-US" dirty="0" err="1">
                <a:latin typeface="Calibri Light"/>
                <a:ea typeface="Calibri"/>
                <a:cs typeface="Calibri"/>
              </a:rPr>
              <a:t>Verschillende</a:t>
            </a:r>
            <a:r>
              <a:rPr lang="en-US" dirty="0">
                <a:latin typeface="Calibri Light"/>
                <a:ea typeface="Calibri"/>
                <a:cs typeface="Calibri"/>
              </a:rPr>
              <a:t> </a:t>
            </a:r>
            <a:r>
              <a:rPr lang="en-US" dirty="0" err="1">
                <a:latin typeface="Calibri Light"/>
                <a:ea typeface="Calibri"/>
                <a:cs typeface="Calibri"/>
              </a:rPr>
              <a:t>rollen</a:t>
            </a:r>
            <a:endParaRPr lang="en-US" dirty="0">
              <a:latin typeface="Calibri Light"/>
              <a:ea typeface="Calibri"/>
              <a:cs typeface="Calibri"/>
            </a:endParaRPr>
          </a:p>
          <a:p>
            <a:pPr marL="0" indent="0">
              <a:buNone/>
            </a:pPr>
            <a:endParaRPr lang="en-US">
              <a:latin typeface="Calibri Light"/>
              <a:ea typeface="Calibri"/>
              <a:cs typeface="Calibri"/>
            </a:endParaRPr>
          </a:p>
          <a:p>
            <a:r>
              <a:rPr lang="en-US" dirty="0" err="1">
                <a:latin typeface="Calibri Light"/>
                <a:ea typeface="Calibri"/>
                <a:cs typeface="Calibri"/>
              </a:rPr>
              <a:t>Mijn</a:t>
            </a:r>
            <a:r>
              <a:rPr lang="en-US" dirty="0">
                <a:latin typeface="Calibri Light"/>
                <a:ea typeface="Calibri"/>
                <a:cs typeface="Calibri"/>
              </a:rPr>
              <a:t> </a:t>
            </a:r>
            <a:r>
              <a:rPr lang="en-US" dirty="0" err="1">
                <a:latin typeface="Calibri Light"/>
                <a:ea typeface="Calibri"/>
                <a:cs typeface="Calibri"/>
              </a:rPr>
              <a:t>superkracht</a:t>
            </a:r>
            <a:endParaRPr lang="en-US">
              <a:latin typeface="Calibri Light"/>
              <a:ea typeface="Calibri"/>
              <a:cs typeface="Calibri"/>
            </a:endParaRPr>
          </a:p>
          <a:p>
            <a:endParaRPr lang="en-US" sz="2000">
              <a:cs typeface="Calibri"/>
            </a:endParaRPr>
          </a:p>
          <a:p>
            <a:endParaRPr lang="en-US" sz="2000">
              <a:ea typeface="Calibri"/>
              <a:cs typeface="Calibri"/>
            </a:endParaRPr>
          </a:p>
          <a:p>
            <a:pPr marL="0" indent="0">
              <a:buNone/>
            </a:pPr>
            <a:endParaRPr lang="en-US" sz="2000">
              <a:ea typeface="Calibri"/>
              <a:cs typeface="Calibri"/>
            </a:endParaRPr>
          </a:p>
        </p:txBody>
      </p:sp>
      <p:pic>
        <p:nvPicPr>
          <p:cNvPr id="4" name="Picture 3" descr="A person smiling at the camera&#10;&#10;Description automatically generated">
            <a:extLst>
              <a:ext uri="{FF2B5EF4-FFF2-40B4-BE49-F238E27FC236}">
                <a16:creationId xmlns:a16="http://schemas.microsoft.com/office/drawing/2014/main" id="{4AC6A2C3-18DB-FA8B-4A58-1781634D70C3}"/>
              </a:ext>
            </a:extLst>
          </p:cNvPr>
          <p:cNvPicPr>
            <a:picLocks noChangeAspect="1"/>
          </p:cNvPicPr>
          <p:nvPr/>
        </p:nvPicPr>
        <p:blipFill>
          <a:blip r:embed="rId3"/>
          <a:stretch>
            <a:fillRect/>
          </a:stretch>
        </p:blipFill>
        <p:spPr>
          <a:xfrm>
            <a:off x="10039554" y="-20806"/>
            <a:ext cx="2150068" cy="1731819"/>
          </a:xfrm>
          <a:prstGeom prst="rect">
            <a:avLst/>
          </a:prstGeom>
        </p:spPr>
      </p:pic>
      <p:pic>
        <p:nvPicPr>
          <p:cNvPr id="5" name="Picture 4" descr="A colorful logo with black text&#10;&#10;Description automatically generated">
            <a:extLst>
              <a:ext uri="{FF2B5EF4-FFF2-40B4-BE49-F238E27FC236}">
                <a16:creationId xmlns:a16="http://schemas.microsoft.com/office/drawing/2014/main" id="{48D1A0FF-2FEA-D2FD-B825-205B633C2812}"/>
              </a:ext>
            </a:extLst>
          </p:cNvPr>
          <p:cNvPicPr>
            <a:picLocks noChangeAspect="1"/>
          </p:cNvPicPr>
          <p:nvPr/>
        </p:nvPicPr>
        <p:blipFill>
          <a:blip r:embed="rId4"/>
          <a:stretch>
            <a:fillRect/>
          </a:stretch>
        </p:blipFill>
        <p:spPr>
          <a:xfrm>
            <a:off x="9171709" y="5814248"/>
            <a:ext cx="2743200" cy="882157"/>
          </a:xfrm>
          <a:prstGeom prst="rect">
            <a:avLst/>
          </a:prstGeom>
        </p:spPr>
      </p:pic>
      <p:pic>
        <p:nvPicPr>
          <p:cNvPr id="6" name="Picture 5" descr="Superheld Vliegende Vrouw Geïsoleerd Royalty vrije SVG, Cliparts, Vectoren,  en Stock Illustratie. Image 59676186">
            <a:extLst>
              <a:ext uri="{FF2B5EF4-FFF2-40B4-BE49-F238E27FC236}">
                <a16:creationId xmlns:a16="http://schemas.microsoft.com/office/drawing/2014/main" id="{34F1BBA3-63B8-64E8-43AC-CAB4B723D705}"/>
              </a:ext>
            </a:extLst>
          </p:cNvPr>
          <p:cNvPicPr>
            <a:picLocks noChangeAspect="1"/>
          </p:cNvPicPr>
          <p:nvPr/>
        </p:nvPicPr>
        <p:blipFill>
          <a:blip r:embed="rId5"/>
          <a:stretch>
            <a:fillRect/>
          </a:stretch>
        </p:blipFill>
        <p:spPr>
          <a:xfrm>
            <a:off x="-3135" y="5330655"/>
            <a:ext cx="2488622" cy="1524001"/>
          </a:xfrm>
          <a:prstGeom prst="rect">
            <a:avLst/>
          </a:prstGeom>
        </p:spPr>
      </p:pic>
      <p:pic>
        <p:nvPicPr>
          <p:cNvPr id="7" name="Picture 6" descr="Merkarchitectuur en visuele identiteit voor Zuyd | Zuiderlicht">
            <a:extLst>
              <a:ext uri="{FF2B5EF4-FFF2-40B4-BE49-F238E27FC236}">
                <a16:creationId xmlns:a16="http://schemas.microsoft.com/office/drawing/2014/main" id="{DDD9B86B-C36E-4939-6604-D714DD5DE87E}"/>
              </a:ext>
            </a:extLst>
          </p:cNvPr>
          <p:cNvPicPr>
            <a:picLocks noChangeAspect="1"/>
          </p:cNvPicPr>
          <p:nvPr/>
        </p:nvPicPr>
        <p:blipFill>
          <a:blip r:embed="rId6"/>
          <a:stretch>
            <a:fillRect/>
          </a:stretch>
        </p:blipFill>
        <p:spPr>
          <a:xfrm>
            <a:off x="9358312" y="4825279"/>
            <a:ext cx="2619375" cy="809625"/>
          </a:xfrm>
          <a:prstGeom prst="rect">
            <a:avLst/>
          </a:prstGeom>
        </p:spPr>
      </p:pic>
    </p:spTree>
    <p:extLst>
      <p:ext uri="{BB962C8B-B14F-4D97-AF65-F5344CB8AC3E}">
        <p14:creationId xmlns:p14="http://schemas.microsoft.com/office/powerpoint/2010/main" val="852954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1A4873-64D0-418B-BA9D-D99C52A5F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47" name="Rectangle 46">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ctangle 50">
            <a:extLst>
              <a:ext uri="{FF2B5EF4-FFF2-40B4-BE49-F238E27FC236}">
                <a16:creationId xmlns:a16="http://schemas.microsoft.com/office/drawing/2014/main" id="{D12128B6-ED88-4712-866F-66C86EE34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350DCA4B-0484-5A8B-EBC9-FC8298D9FA8B}"/>
              </a:ext>
            </a:extLst>
          </p:cNvPr>
          <p:cNvSpPr>
            <a:spLocks noGrp="1"/>
          </p:cNvSpPr>
          <p:nvPr>
            <p:ph type="title"/>
          </p:nvPr>
        </p:nvSpPr>
        <p:spPr>
          <a:xfrm>
            <a:off x="1136242" y="628475"/>
            <a:ext cx="3795840" cy="3733460"/>
          </a:xfrm>
          <a:prstGeom prst="ellipse">
            <a:avLst/>
          </a:prstGeom>
        </p:spPr>
        <p:txBody>
          <a:bodyPr vert="horz" lIns="91440" tIns="45720" rIns="91440" bIns="45720" rtlCol="0" anchor="t">
            <a:normAutofit/>
          </a:bodyPr>
          <a:lstStyle/>
          <a:p>
            <a:r>
              <a:rPr lang="en-US" sz="1900">
                <a:hlinkClick r:id="rId3"/>
              </a:rPr>
              <a:t>Peggy.Lambriex@zuyd.nl</a:t>
            </a:r>
            <a:br>
              <a:rPr lang="en-US" sz="1900"/>
            </a:br>
            <a:br>
              <a:rPr lang="en-US" sz="1900"/>
            </a:br>
            <a:r>
              <a:rPr lang="en-US" sz="1900">
                <a:hlinkClick r:id="rId4"/>
              </a:rPr>
              <a:t>Professionalisering van het Onderwijs (zuyd.nl)</a:t>
            </a:r>
            <a:br>
              <a:rPr lang="en-US" sz="1900"/>
            </a:br>
            <a:endParaRPr lang="en-US" sz="1900"/>
          </a:p>
        </p:txBody>
      </p:sp>
      <p:pic>
        <p:nvPicPr>
          <p:cNvPr id="10" name="Picture 9" descr="A person holding a white card with black text&#10;&#10;Description automatically generated">
            <a:extLst>
              <a:ext uri="{FF2B5EF4-FFF2-40B4-BE49-F238E27FC236}">
                <a16:creationId xmlns:a16="http://schemas.microsoft.com/office/drawing/2014/main" id="{01F9FB5A-AD8B-AAF6-3E81-3315AC32D8B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663" r="10449"/>
          <a:stretch/>
        </p:blipFill>
        <p:spPr>
          <a:xfrm>
            <a:off x="5531645" y="171715"/>
            <a:ext cx="5630246" cy="3167045"/>
          </a:xfrm>
          <a:prstGeom prst="rect">
            <a:avLst/>
          </a:prstGeom>
        </p:spPr>
      </p:pic>
      <p:pic>
        <p:nvPicPr>
          <p:cNvPr id="3" name="Picture 4" descr="A colorful logo with black text&#10;&#10;Description automatically generated">
            <a:extLst>
              <a:ext uri="{FF2B5EF4-FFF2-40B4-BE49-F238E27FC236}">
                <a16:creationId xmlns:a16="http://schemas.microsoft.com/office/drawing/2014/main" id="{5BCD760E-17E6-93F8-68C2-79B486CC4C63}"/>
              </a:ext>
            </a:extLst>
          </p:cNvPr>
          <p:cNvPicPr>
            <a:picLocks noChangeAspect="1"/>
          </p:cNvPicPr>
          <p:nvPr/>
        </p:nvPicPr>
        <p:blipFill>
          <a:blip r:embed="rId7"/>
          <a:stretch>
            <a:fillRect/>
          </a:stretch>
        </p:blipFill>
        <p:spPr>
          <a:xfrm>
            <a:off x="5217370" y="4647941"/>
            <a:ext cx="6320441" cy="2038341"/>
          </a:xfrm>
          <a:prstGeom prst="rect">
            <a:avLst/>
          </a:prstGeom>
        </p:spPr>
      </p:pic>
      <p:sp>
        <p:nvSpPr>
          <p:cNvPr id="12" name="TextBox 11">
            <a:extLst>
              <a:ext uri="{FF2B5EF4-FFF2-40B4-BE49-F238E27FC236}">
                <a16:creationId xmlns:a16="http://schemas.microsoft.com/office/drawing/2014/main" id="{65B51BA2-BE18-E4BB-577D-CED25B394DA2}"/>
              </a:ext>
            </a:extLst>
          </p:cNvPr>
          <p:cNvSpPr txBox="1"/>
          <p:nvPr/>
        </p:nvSpPr>
        <p:spPr>
          <a:xfrm>
            <a:off x="8960647" y="313870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25036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CD538EE-34FB-A1DF-A007-D182A251F8FB}"/>
              </a:ext>
            </a:extLst>
          </p:cNvPr>
          <p:cNvPicPr>
            <a:picLocks noChangeAspect="1"/>
          </p:cNvPicPr>
          <p:nvPr/>
        </p:nvPicPr>
        <p:blipFill>
          <a:blip r:embed="rId2"/>
          <a:stretch>
            <a:fillRect/>
          </a:stretch>
        </p:blipFill>
        <p:spPr>
          <a:xfrm>
            <a:off x="721894" y="693010"/>
            <a:ext cx="10895463" cy="5936348"/>
          </a:xfrm>
          <a:prstGeom prst="rect">
            <a:avLst/>
          </a:prstGeom>
        </p:spPr>
      </p:pic>
    </p:spTree>
    <p:extLst>
      <p:ext uri="{BB962C8B-B14F-4D97-AF65-F5344CB8AC3E}">
        <p14:creationId xmlns:p14="http://schemas.microsoft.com/office/powerpoint/2010/main" val="12073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useBgFill="1">
        <p:nvSpPr>
          <p:cNvPr id="60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4AD2B-161E-B081-6AAC-12AEC5420F29}"/>
              </a:ext>
            </a:extLst>
          </p:cNvPr>
          <p:cNvSpPr>
            <a:spLocks noGrp="1"/>
          </p:cNvSpPr>
          <p:nvPr>
            <p:ph type="title"/>
          </p:nvPr>
        </p:nvSpPr>
        <p:spPr>
          <a:xfrm>
            <a:off x="761800" y="762001"/>
            <a:ext cx="5334197" cy="1708242"/>
          </a:xfrm>
        </p:spPr>
        <p:txBody>
          <a:bodyPr anchor="ctr">
            <a:normAutofit/>
          </a:bodyPr>
          <a:lstStyle/>
          <a:p>
            <a:r>
              <a:rPr lang="en-US" sz="4000" dirty="0">
                <a:solidFill>
                  <a:schemeClr val="bg1"/>
                </a:solidFill>
                <a:cs typeface="Calibri Light"/>
              </a:rPr>
              <a:t>Agenda</a:t>
            </a:r>
            <a:endParaRPr lang="en-US" sz="4000" dirty="0">
              <a:solidFill>
                <a:schemeClr val="bg1"/>
              </a:solidFill>
            </a:endParaRPr>
          </a:p>
        </p:txBody>
      </p:sp>
      <p:graphicFrame>
        <p:nvGraphicFramePr>
          <p:cNvPr id="18" name="Content Placeholder 2">
            <a:extLst>
              <a:ext uri="{FF2B5EF4-FFF2-40B4-BE49-F238E27FC236}">
                <a16:creationId xmlns:a16="http://schemas.microsoft.com/office/drawing/2014/main" id="{5A0D80EB-9C12-92CB-F3C7-62B11813C8ED}"/>
              </a:ext>
            </a:extLst>
          </p:cNvPr>
          <p:cNvGraphicFramePr>
            <a:graphicFrameLocks noGrp="1"/>
          </p:cNvGraphicFramePr>
          <p:nvPr>
            <p:ph idx="1"/>
            <p:extLst>
              <p:ext uri="{D42A27DB-BD31-4B8C-83A1-F6EECF244321}">
                <p14:modId xmlns:p14="http://schemas.microsoft.com/office/powerpoint/2010/main" val="2020900417"/>
              </p:ext>
            </p:extLst>
          </p:nvPr>
        </p:nvGraphicFramePr>
        <p:xfrm>
          <a:off x="761800" y="2171765"/>
          <a:ext cx="6564091" cy="4317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65" name="Picture 664" descr="A colorful logo with black text&#10;&#10;Description automatically generated">
            <a:extLst>
              <a:ext uri="{FF2B5EF4-FFF2-40B4-BE49-F238E27FC236}">
                <a16:creationId xmlns:a16="http://schemas.microsoft.com/office/drawing/2014/main" id="{BDDBA4D9-7226-E4AD-F175-01A5A9782FBF}"/>
              </a:ext>
            </a:extLst>
          </p:cNvPr>
          <p:cNvPicPr>
            <a:picLocks noChangeAspect="1"/>
          </p:cNvPicPr>
          <p:nvPr/>
        </p:nvPicPr>
        <p:blipFill>
          <a:blip r:embed="rId9"/>
          <a:stretch>
            <a:fillRect/>
          </a:stretch>
        </p:blipFill>
        <p:spPr>
          <a:xfrm>
            <a:off x="8672946" y="5426321"/>
            <a:ext cx="3325090" cy="1062266"/>
          </a:xfrm>
          <a:prstGeom prst="rect">
            <a:avLst/>
          </a:prstGeom>
        </p:spPr>
      </p:pic>
    </p:spTree>
    <p:extLst>
      <p:ext uri="{BB962C8B-B14F-4D97-AF65-F5344CB8AC3E}">
        <p14:creationId xmlns:p14="http://schemas.microsoft.com/office/powerpoint/2010/main" val="40625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people sitting around a table&#10;&#10;Description automatically generated">
            <a:extLst>
              <a:ext uri="{FF2B5EF4-FFF2-40B4-BE49-F238E27FC236}">
                <a16:creationId xmlns:a16="http://schemas.microsoft.com/office/drawing/2014/main" id="{08E3D0E5-43E2-74F7-7618-98E2AA72FBC0}"/>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9BF7B-A9CC-922E-F2AD-C40025C9C31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dirty="0">
                <a:solidFill>
                  <a:schemeClr val="tx1">
                    <a:lumMod val="85000"/>
                    <a:lumOff val="15000"/>
                  </a:schemeClr>
                </a:solidFill>
              </a:rPr>
              <a:t>Korte </a:t>
            </a:r>
            <a:r>
              <a:rPr lang="en-US" sz="2300" dirty="0" err="1">
                <a:solidFill>
                  <a:schemeClr val="tx1">
                    <a:lumMod val="85000"/>
                    <a:lumOff val="15000"/>
                  </a:schemeClr>
                </a:solidFill>
              </a:rPr>
              <a:t>introductie</a:t>
            </a:r>
            <a:r>
              <a:rPr lang="en-US" sz="2300" dirty="0">
                <a:solidFill>
                  <a:schemeClr val="tx1">
                    <a:lumMod val="85000"/>
                    <a:lumOff val="15000"/>
                  </a:schemeClr>
                </a:solidFill>
              </a:rPr>
              <a:t> </a:t>
            </a:r>
            <a:r>
              <a:rPr lang="en-US" sz="2300" dirty="0" err="1">
                <a:solidFill>
                  <a:schemeClr val="tx1">
                    <a:lumMod val="85000"/>
                    <a:lumOff val="15000"/>
                  </a:schemeClr>
                </a:solidFill>
              </a:rPr>
              <a:t>Deelnemers</a:t>
            </a:r>
            <a:r>
              <a:rPr lang="en-US" sz="2300" dirty="0">
                <a:solidFill>
                  <a:schemeClr val="tx1">
                    <a:lumMod val="85000"/>
                    <a:lumOff val="15000"/>
                  </a:schemeClr>
                </a:solidFill>
              </a:rPr>
              <a:t> workshop</a:t>
            </a:r>
            <a:br>
              <a:rPr lang="en-US" sz="2300" dirty="0"/>
            </a:br>
            <a:endParaRPr lang="en-US" sz="23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40F5840-28DF-E831-FA34-C8431B769540}"/>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423030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 name="Picture 10" descr="Aerial, View, City, People, W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292" y="1304498"/>
            <a:ext cx="6951952" cy="521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7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zuyd.mediafiler.net/zuyd/pcache/10000/a6/Zuyd-03136_6ff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404664"/>
            <a:ext cx="856895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0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kstvak 6"/>
          <p:cNvSpPr txBox="1"/>
          <p:nvPr/>
        </p:nvSpPr>
        <p:spPr>
          <a:xfrm>
            <a:off x="3788222" y="2876447"/>
            <a:ext cx="5749770" cy="646331"/>
          </a:xfrm>
          <a:prstGeom prst="rect">
            <a:avLst/>
          </a:prstGeom>
          <a:noFill/>
        </p:spPr>
        <p:txBody>
          <a:bodyPr wrap="square" lIns="91440" tIns="45720" rIns="91440" bIns="45720" rtlCol="0" anchor="t">
            <a:spAutoFit/>
          </a:bodyPr>
          <a:lstStyle/>
          <a:p>
            <a:r>
              <a:rPr lang="nl-NL" sz="3600" dirty="0"/>
              <a:t>Innovaties in het Onderwijs</a:t>
            </a:r>
            <a:endParaRPr lang="nl-NL" sz="3600" dirty="0">
              <a:ea typeface="Calibri"/>
              <a:cs typeface="Calibri"/>
            </a:endParaRPr>
          </a:p>
        </p:txBody>
      </p:sp>
      <p:pic>
        <p:nvPicPr>
          <p:cNvPr id="3" name="Afbeelding 2"/>
          <p:cNvPicPr>
            <a:picLocks noChangeAspect="1"/>
          </p:cNvPicPr>
          <p:nvPr/>
        </p:nvPicPr>
        <p:blipFill>
          <a:blip r:embed="rId3"/>
          <a:stretch>
            <a:fillRect/>
          </a:stretch>
        </p:blipFill>
        <p:spPr>
          <a:xfrm>
            <a:off x="1792474" y="3868833"/>
            <a:ext cx="1844363" cy="2808312"/>
          </a:xfrm>
          <a:prstGeom prst="rect">
            <a:avLst/>
          </a:prstGeom>
        </p:spPr>
      </p:pic>
      <p:pic>
        <p:nvPicPr>
          <p:cNvPr id="3078" name="Picture 6" descr="https://zuyd.mediafiler.net/zuyd/pcache/10000/54/Zuyd-05911_4f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110" y="74416"/>
            <a:ext cx="187367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ople, Girls, Women, Students, Frie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132" y="4432124"/>
            <a:ext cx="3087649" cy="20584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edia.istockphoto.com/id/641755290/photo/high-school-lesson.jpg?b=1&amp;s=170667a&amp;w=0&amp;k=20&amp;c=irL9GlVANXw4ecDv5lJmEXzC5MGkl7ybtBsnGO8vV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865" y="277694"/>
            <a:ext cx="2827733" cy="18833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elework, E-Learning, Girl, Laptop, 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474" y="164752"/>
            <a:ext cx="1810455" cy="27116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alculator, Exam, Homework, Stud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6029" y="4432123"/>
            <a:ext cx="2878911" cy="22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7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720" y="1988840"/>
            <a:ext cx="6912768" cy="3888432"/>
          </a:xfrm>
          <a:prstGeom prst="rect">
            <a:avLst/>
          </a:prstGeom>
        </p:spPr>
      </p:pic>
    </p:spTree>
    <p:extLst>
      <p:ext uri="{BB962C8B-B14F-4D97-AF65-F5344CB8AC3E}">
        <p14:creationId xmlns:p14="http://schemas.microsoft.com/office/powerpoint/2010/main" val="39461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75520" y="1412776"/>
            <a:ext cx="8784976" cy="4680520"/>
          </a:xfrm>
        </p:spPr>
        <p:txBody>
          <a:bodyPr>
            <a:normAutofit/>
          </a:bodyPr>
          <a:lstStyle/>
          <a:p>
            <a:pPr marL="0" indent="0">
              <a:buNone/>
            </a:pPr>
            <a:r>
              <a:rPr lang="en-US">
                <a:latin typeface="+mj-lt"/>
                <a:cs typeface="Constantia"/>
              </a:rPr>
              <a:t>  </a:t>
            </a:r>
          </a:p>
          <a:p>
            <a:pPr>
              <a:buNone/>
            </a:pPr>
            <a:r>
              <a:rPr lang="en-GB" i="1">
                <a:latin typeface="+mj-lt"/>
                <a:cs typeface="Constantia"/>
              </a:rPr>
              <a:t> </a:t>
            </a:r>
            <a:endParaRPr lang="en-GB">
              <a:latin typeface="+mj-lt"/>
              <a:cs typeface="Constantia"/>
            </a:endParaRPr>
          </a:p>
          <a:p>
            <a:pPr>
              <a:buNone/>
            </a:pPr>
            <a:endParaRPr lang="en-GB">
              <a:latin typeface="+mj-lt"/>
              <a:cs typeface="Constantia"/>
            </a:endParaRPr>
          </a:p>
          <a:p>
            <a:endParaRPr lang="nl-NL">
              <a:latin typeface="+mj-lt"/>
            </a:endParaRPr>
          </a:p>
        </p:txBody>
      </p:sp>
      <p:sp>
        <p:nvSpPr>
          <p:cNvPr id="7" name="Rechthoek 6"/>
          <p:cNvSpPr/>
          <p:nvPr/>
        </p:nvSpPr>
        <p:spPr>
          <a:xfrm>
            <a:off x="3732320" y="1293731"/>
            <a:ext cx="6213063" cy="1200329"/>
          </a:xfrm>
          <a:prstGeom prst="rect">
            <a:avLst/>
          </a:prstGeom>
        </p:spPr>
        <p:txBody>
          <a:bodyPr wrap="square" lIns="91440" tIns="45720" rIns="91440" bIns="45720" anchor="t">
            <a:spAutoFit/>
          </a:bodyPr>
          <a:lstStyle/>
          <a:p>
            <a:r>
              <a:rPr lang="nl-NL" sz="3600" dirty="0">
                <a:cs typeface="Constantia"/>
              </a:rPr>
              <a:t>Innovatief Werk Gedrag (IWB) </a:t>
            </a:r>
            <a:br>
              <a:rPr lang="nl-NL" sz="3600" dirty="0">
                <a:cs typeface="Constantia"/>
              </a:rPr>
            </a:br>
            <a:endParaRPr lang="nl-NL" sz="3600" dirty="0"/>
          </a:p>
        </p:txBody>
      </p:sp>
      <p:sp>
        <p:nvSpPr>
          <p:cNvPr id="5" name="Tekstvak 4"/>
          <p:cNvSpPr txBox="1"/>
          <p:nvPr/>
        </p:nvSpPr>
        <p:spPr>
          <a:xfrm>
            <a:off x="5663952" y="2375015"/>
            <a:ext cx="3240360" cy="2915863"/>
          </a:xfrm>
          <a:prstGeom prst="rect">
            <a:avLst/>
          </a:prstGeom>
          <a:noFill/>
        </p:spPr>
        <p:txBody>
          <a:bodyPr wrap="square" rtlCol="0">
            <a:spAutoFit/>
          </a:bodyPr>
          <a:lstStyle/>
          <a:p>
            <a:pPr>
              <a:lnSpc>
                <a:spcPct val="110000"/>
              </a:lnSpc>
            </a:pPr>
            <a:r>
              <a:rPr lang="nl-NL" sz="2400">
                <a:cs typeface="Constantia"/>
              </a:rPr>
              <a:t>Opportunity </a:t>
            </a:r>
            <a:r>
              <a:rPr lang="nl-NL" sz="2400" err="1">
                <a:cs typeface="Constantia"/>
              </a:rPr>
              <a:t>exploration</a:t>
            </a:r>
            <a:endParaRPr lang="nl-NL" sz="2400">
              <a:cs typeface="Constantia"/>
            </a:endParaRPr>
          </a:p>
          <a:p>
            <a:pPr marL="285750" indent="-285750">
              <a:lnSpc>
                <a:spcPct val="110000"/>
              </a:lnSpc>
              <a:buFont typeface="Arial" panose="020B0604020202020204" pitchFamily="34" charset="0"/>
              <a:buChar char="•"/>
            </a:pPr>
            <a:endParaRPr lang="nl-NL" sz="2400">
              <a:cs typeface="Constantia"/>
            </a:endParaRPr>
          </a:p>
          <a:p>
            <a:pPr>
              <a:lnSpc>
                <a:spcPct val="110000"/>
              </a:lnSpc>
            </a:pPr>
            <a:r>
              <a:rPr lang="nl-NL" sz="2400">
                <a:cs typeface="Constantia"/>
              </a:rPr>
              <a:t>Idea </a:t>
            </a:r>
            <a:r>
              <a:rPr lang="nl-NL" sz="2400" err="1">
                <a:cs typeface="Constantia"/>
              </a:rPr>
              <a:t>generation</a:t>
            </a:r>
            <a:endParaRPr lang="nl-NL" sz="2400">
              <a:cs typeface="Constantia"/>
            </a:endParaRPr>
          </a:p>
          <a:p>
            <a:pPr marL="285750" indent="-285750">
              <a:lnSpc>
                <a:spcPct val="110000"/>
              </a:lnSpc>
              <a:buFont typeface="Arial" panose="020B0604020202020204" pitchFamily="34" charset="0"/>
              <a:buChar char="•"/>
            </a:pPr>
            <a:endParaRPr lang="nl-NL" sz="2400">
              <a:cs typeface="Constantia"/>
            </a:endParaRPr>
          </a:p>
          <a:p>
            <a:pPr>
              <a:lnSpc>
                <a:spcPct val="110000"/>
              </a:lnSpc>
            </a:pPr>
            <a:r>
              <a:rPr lang="nl-NL" sz="2400">
                <a:cs typeface="Constantia"/>
              </a:rPr>
              <a:t>Idea promotion</a:t>
            </a:r>
          </a:p>
          <a:p>
            <a:pPr marL="285750" indent="-285750">
              <a:lnSpc>
                <a:spcPct val="110000"/>
              </a:lnSpc>
              <a:buFont typeface="Arial" panose="020B0604020202020204" pitchFamily="34" charset="0"/>
              <a:buChar char="•"/>
            </a:pPr>
            <a:endParaRPr lang="nl-NL" sz="2400">
              <a:cs typeface="Constantia"/>
            </a:endParaRPr>
          </a:p>
          <a:p>
            <a:pPr>
              <a:lnSpc>
                <a:spcPct val="110000"/>
              </a:lnSpc>
            </a:pPr>
            <a:r>
              <a:rPr lang="nl-NL" sz="2400">
                <a:cs typeface="Constantia"/>
              </a:rPr>
              <a:t>Idea </a:t>
            </a:r>
            <a:r>
              <a:rPr lang="nl-NL" sz="2400" err="1">
                <a:cs typeface="Constantia"/>
              </a:rPr>
              <a:t>realisation</a:t>
            </a:r>
            <a:endParaRPr lang="nl-NL" sz="2400">
              <a:cs typeface="Constantia"/>
            </a:endParaRPr>
          </a:p>
        </p:txBody>
      </p:sp>
    </p:spTree>
    <p:extLst>
      <p:ext uri="{BB962C8B-B14F-4D97-AF65-F5344CB8AC3E}">
        <p14:creationId xmlns:p14="http://schemas.microsoft.com/office/powerpoint/2010/main" val="212725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mels">
  <a:themeElements>
    <a:clrScheme name="Hemels">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Hemel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mel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92923e2-90d3-4b21-bb46-c2b7f6ed65ab">
      <Terms xmlns="http://schemas.microsoft.com/office/infopath/2007/PartnerControls"/>
    </lcf76f155ced4ddcb4097134ff3c332f>
    <TaxCatchAll xmlns="fa833b73-365c-437d-9bd7-d7ff891279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F497F6D8920E4EAB8DE5C6493CE9EB" ma:contentTypeVersion="13" ma:contentTypeDescription="Een nieuw document maken." ma:contentTypeScope="" ma:versionID="39cbcbf6b93c26d08874b8a49bd4fec2">
  <xsd:schema xmlns:xsd="http://www.w3.org/2001/XMLSchema" xmlns:xs="http://www.w3.org/2001/XMLSchema" xmlns:p="http://schemas.microsoft.com/office/2006/metadata/properties" xmlns:ns2="892923e2-90d3-4b21-bb46-c2b7f6ed65ab" xmlns:ns3="fa833b73-365c-437d-9bd7-d7ff89127903" targetNamespace="http://schemas.microsoft.com/office/2006/metadata/properties" ma:root="true" ma:fieldsID="ed0657b5e62a3263f46972702f142dae" ns2:_="" ns3:_="">
    <xsd:import namespace="892923e2-90d3-4b21-bb46-c2b7f6ed65ab"/>
    <xsd:import namespace="fa833b73-365c-437d-9bd7-d7ff891279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2923e2-90d3-4b21-bb46-c2b7f6ed6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bd69f14-2b9f-433c-9887-fccfa466e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833b73-365c-437d-9bd7-d7ff891279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0ec654-5d85-4511-9460-3ed184697b92}" ma:internalName="TaxCatchAll" ma:showField="CatchAllData" ma:web="fa833b73-365c-437d-9bd7-d7ff891279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3139F4-508D-48D3-91F0-3F6D226BAC68}">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92923e2-90d3-4b21-bb46-c2b7f6ed65ab"/>
    <ds:schemaRef ds:uri="http://purl.org/dc/terms/"/>
    <ds:schemaRef ds:uri="http://schemas.microsoft.com/office/infopath/2007/PartnerControls"/>
    <ds:schemaRef ds:uri="fa833b73-365c-437d-9bd7-d7ff89127903"/>
    <ds:schemaRef ds:uri="http://www.w3.org/XML/1998/namespace"/>
  </ds:schemaRefs>
</ds:datastoreItem>
</file>

<file path=customXml/itemProps2.xml><?xml version="1.0" encoding="utf-8"?>
<ds:datastoreItem xmlns:ds="http://schemas.openxmlformats.org/officeDocument/2006/customXml" ds:itemID="{F4ABA8DF-3B6E-430D-BD66-690FEEA6A48C}">
  <ds:schemaRefs>
    <ds:schemaRef ds:uri="892923e2-90d3-4b21-bb46-c2b7f6ed65ab"/>
    <ds:schemaRef ds:uri="fa833b73-365c-437d-9bd7-d7ff891279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4A1CAD-0583-4D7A-9E09-B50F3C897B0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{3AAF195A-A22C-4788-B4C8-28A4F6E2DB43}tf11964407_win32</Template>
  <TotalTime>2</TotalTime>
  <Words>1274</Words>
  <Application>Microsoft Office PowerPoint</Application>
  <PresentationFormat>Breedbeeld</PresentationFormat>
  <Paragraphs>124</Paragraphs>
  <Slides>21</Slides>
  <Notes>14</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Calibri</vt:lpstr>
      <vt:lpstr>Calibri Light</vt:lpstr>
      <vt:lpstr>Constantia</vt:lpstr>
      <vt:lpstr>Segoe UI Light</vt:lpstr>
      <vt:lpstr>Office Theme</vt:lpstr>
      <vt:lpstr>Hemels</vt:lpstr>
      <vt:lpstr>Workshop </vt:lpstr>
      <vt:lpstr>Introductie</vt:lpstr>
      <vt:lpstr>Agenda</vt:lpstr>
      <vt:lpstr>Korte introductie Deelnemers workshop </vt:lpstr>
      <vt:lpstr>PowerPoint-presentatie</vt:lpstr>
      <vt:lpstr>PowerPoint-presentatie</vt:lpstr>
      <vt:lpstr>PowerPoint-presentatie</vt:lpstr>
      <vt:lpstr>PowerPoint-presentatie</vt:lpstr>
      <vt:lpstr>PowerPoint-presentatie</vt:lpstr>
      <vt:lpstr> Innovationmodel vs. Innovative work behaviour (IWB)  </vt:lpstr>
      <vt:lpstr>Duurzame innovaties</vt:lpstr>
      <vt:lpstr> Innovatief Werk Gedrag (IWB)</vt:lpstr>
      <vt:lpstr>PowerPoint-presentatie</vt:lpstr>
      <vt:lpstr>Succes Factoren</vt:lpstr>
      <vt:lpstr>PowerPoint-presentatie</vt:lpstr>
      <vt:lpstr>Tool</vt:lpstr>
      <vt:lpstr>First step </vt:lpstr>
      <vt:lpstr>Take home message  </vt:lpstr>
      <vt:lpstr>  Follow up   </vt:lpstr>
      <vt:lpstr>Peggy.Lambriex@zuyd.nl  Professionalisering van het Onderwijs (zuyd.nl)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Ester voor heidag</dc:title>
  <dc:creator>Foppen, EMH (Ester)</dc:creator>
  <cp:lastModifiedBy>Lambriex - Schmitz, PMM (Peggy)</cp:lastModifiedBy>
  <cp:revision>280</cp:revision>
  <dcterms:created xsi:type="dcterms:W3CDTF">2023-09-28T09:28:16Z</dcterms:created>
  <dcterms:modified xsi:type="dcterms:W3CDTF">2023-11-03T09:50:47Z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0x01010091F497F6D8920E4EAB8DE5C6493CE9EB</vt:lpwstr>
  </property>
  <property fmtid="{D5CDD505-2E9C-101B-9397-08002B2CF9AE}" pid="3" name="Order">
    <vt:lpwstr>1500.00000000000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