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8"/>
  </p:notesMasterIdLst>
  <p:sldIdLst>
    <p:sldId id="297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7" r:id="rId21"/>
    <p:sldId id="328" r:id="rId22"/>
    <p:sldId id="329" r:id="rId23"/>
    <p:sldId id="330" r:id="rId24"/>
    <p:sldId id="331" r:id="rId25"/>
    <p:sldId id="321" r:id="rId26"/>
    <p:sldId id="332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C"/>
    <a:srgbClr val="E61469"/>
    <a:srgbClr val="D7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 sz="1600" dirty="0"/>
              <a:t>Instroom</a:t>
            </a:r>
            <a:r>
              <a:rPr lang="nl-NL" sz="1600" baseline="0" dirty="0"/>
              <a:t> </a:t>
            </a:r>
            <a:r>
              <a:rPr lang="nl-NL" sz="1600" baseline="0" dirty="0" smtClean="0"/>
              <a:t>Elektrotechniek </a:t>
            </a:r>
            <a:r>
              <a:rPr lang="nl-NL" sz="1600" baseline="0" dirty="0"/>
              <a:t>naar vooropleiding</a:t>
            </a:r>
            <a:endParaRPr lang="nl-NL" sz="1600" dirty="0"/>
          </a:p>
        </c:rich>
      </c:tx>
      <c:layout>
        <c:manualLayout>
          <c:xMode val="edge"/>
          <c:yMode val="edge"/>
          <c:x val="0.1763794183107997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28239083750896"/>
          <c:y val="0.16825273554636647"/>
          <c:w val="0.83405173785095044"/>
          <c:h val="0.611523548475902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'[Studiesucces mbo Electrotechniek versie 01122016.xlsx]Instroom'!$Q$4</c:f>
              <c:strCache>
                <c:ptCount val="1"/>
                <c:pt idx="0">
                  <c:v>MBO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'[Studiesucces mbo Electrotechniek versie 01122016.xlsx]Instroom'!$P$5:$P$9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'[Studiesucces mbo Electrotechniek versie 01122016.xlsx]Instroom'!$Q$5:$Q$9</c:f>
              <c:numCache>
                <c:formatCode>0</c:formatCode>
                <c:ptCount val="5"/>
                <c:pt idx="0">
                  <c:v>40.74074074074074</c:v>
                </c:pt>
                <c:pt idx="1">
                  <c:v>30.158730158730158</c:v>
                </c:pt>
                <c:pt idx="2">
                  <c:v>48.333333333333336</c:v>
                </c:pt>
                <c:pt idx="3">
                  <c:v>25.675675675675674</c:v>
                </c:pt>
                <c:pt idx="4">
                  <c:v>27.058823529411764</c:v>
                </c:pt>
              </c:numCache>
            </c:numRef>
          </c:val>
        </c:ser>
        <c:ser>
          <c:idx val="1"/>
          <c:order val="1"/>
          <c:tx>
            <c:strRef>
              <c:f>'[Studiesucces mbo Electrotechniek versie 01122016.xlsx]Instroom'!$R$4</c:f>
              <c:strCache>
                <c:ptCount val="1"/>
                <c:pt idx="0">
                  <c:v>HAVO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'[Studiesucces mbo Electrotechniek versie 01122016.xlsx]Instroom'!$P$5:$P$9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'[Studiesucces mbo Electrotechniek versie 01122016.xlsx]Instroom'!$R$5:$R$9</c:f>
              <c:numCache>
                <c:formatCode>0</c:formatCode>
                <c:ptCount val="5"/>
                <c:pt idx="0">
                  <c:v>51.851851851851848</c:v>
                </c:pt>
                <c:pt idx="1">
                  <c:v>61.904761904761905</c:v>
                </c:pt>
                <c:pt idx="2">
                  <c:v>43.333333333333336</c:v>
                </c:pt>
                <c:pt idx="3">
                  <c:v>63.513513513513509</c:v>
                </c:pt>
                <c:pt idx="4">
                  <c:v>68.235294117647058</c:v>
                </c:pt>
              </c:numCache>
            </c:numRef>
          </c:val>
        </c:ser>
        <c:ser>
          <c:idx val="2"/>
          <c:order val="2"/>
          <c:tx>
            <c:strRef>
              <c:f>'[Studiesucces mbo Electrotechniek versie 01122016.xlsx]Instroom'!$S$4</c:f>
              <c:strCache>
                <c:ptCount val="1"/>
                <c:pt idx="0">
                  <c:v>VWO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'[Studiesucces mbo Electrotechniek versie 01122016.xlsx]Instroom'!$P$5:$P$9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'[Studiesucces mbo Electrotechniek versie 01122016.xlsx]Instroom'!$S$5:$S$9</c:f>
              <c:numCache>
                <c:formatCode>0</c:formatCode>
                <c:ptCount val="5"/>
                <c:pt idx="0">
                  <c:v>7.4074074074074066</c:v>
                </c:pt>
                <c:pt idx="1">
                  <c:v>7.9365079365079358</c:v>
                </c:pt>
                <c:pt idx="2">
                  <c:v>8.3333333333333321</c:v>
                </c:pt>
                <c:pt idx="3">
                  <c:v>10.810810810810811</c:v>
                </c:pt>
                <c:pt idx="4">
                  <c:v>3.5294117647058822</c:v>
                </c:pt>
              </c:numCache>
            </c:numRef>
          </c:val>
        </c:ser>
        <c:ser>
          <c:idx val="3"/>
          <c:order val="3"/>
          <c:tx>
            <c:strRef>
              <c:f>'[Studiesucces mbo Electrotechniek versie 01122016.xlsx]Instroom'!$T$4</c:f>
              <c:strCache>
                <c:ptCount val="1"/>
                <c:pt idx="0">
                  <c:v>Overig</c:v>
                </c:pt>
              </c:strCache>
            </c:strRef>
          </c:tx>
          <c:invertIfNegative val="0"/>
          <c:cat>
            <c:numRef>
              <c:f>'[Studiesucces mbo Electrotechniek versie 01122016.xlsx]Instroom'!$P$5:$P$9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'[Studiesucces mbo Electrotechniek versie 01122016.xlsx]Instroom'!$T$5:$T$9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1.1764705882352942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388224"/>
        <c:axId val="94390144"/>
      </c:barChart>
      <c:catAx>
        <c:axId val="9438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Cohort</a:t>
                </a:r>
              </a:p>
            </c:rich>
          </c:tx>
          <c:layout>
            <c:manualLayout>
              <c:xMode val="edge"/>
              <c:yMode val="edge"/>
              <c:x val="0.26498465311120922"/>
              <c:y val="0.903636188333601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390144"/>
        <c:crosses val="autoZero"/>
        <c:auto val="1"/>
        <c:lblAlgn val="ctr"/>
        <c:lblOffset val="100"/>
        <c:noMultiLvlLbl val="0"/>
      </c:catAx>
      <c:valAx>
        <c:axId val="94390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Aandeel van de instroom in %</a:t>
                </a:r>
              </a:p>
            </c:rich>
          </c:tx>
          <c:layout>
            <c:manualLayout>
              <c:xMode val="edge"/>
              <c:yMode val="edge"/>
              <c:x val="1.0101010101010102E-2"/>
              <c:y val="0.1906074352787437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94388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271026316445373"/>
          <c:y val="0.8935391290374417"/>
          <c:w val="0.38733531064104276"/>
          <c:h val="7.380780973806845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2A0D3-E559-4194-8F27-47EFEE3ECCA5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DE78D-ECE4-4DF7-9286-6B92F23DE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90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Juiste keuze maken, weloverwogen, goede matching, starten met gedegen voorbereiding, voorbereiding</a:t>
            </a:r>
            <a:r>
              <a:rPr lang="nl-NL" baseline="0" dirty="0" smtClean="0"/>
              <a:t> keuzeproces, wegwerken van </a:t>
            </a:r>
            <a:r>
              <a:rPr lang="nl-NL" baseline="0" dirty="0" err="1" smtClean="0"/>
              <a:t>deficienties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bekendworden</a:t>
            </a:r>
            <a:r>
              <a:rPr lang="nl-NL" baseline="0" dirty="0" smtClean="0"/>
              <a:t> met inhoud opleiding en beroep. Doen we op basis van data. </a:t>
            </a:r>
          </a:p>
          <a:p>
            <a:r>
              <a:rPr lang="nl-NL" baseline="0" dirty="0" smtClean="0"/>
              <a:t>Mensen deelgenoot maken van ons denkproces/ stappen. Met als doel kennisdelen. </a:t>
            </a:r>
          </a:p>
          <a:p>
            <a:r>
              <a:rPr lang="nl-NL" baseline="0" dirty="0" smtClean="0"/>
              <a:t>Focus: waarom heb je voor deze workshop gekozen? Met welk doel? Wat breng je mee en wil je halen?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E78D-ECE4-4DF7-9286-6B92F23DE3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04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E78D-ECE4-4DF7-9286-6B92F23DE3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57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 smtClean="0"/>
              <a:t>SKC: SKC: E spreekt alle studenten, 2 lessen, erg tevreden over. Binding. IPO: ontwerpmiddag, W: bellen, wiskunde cijfer, 2 mechanica lessen, TBK/ LE: voorlichtingsbijeenkomst + individuele gesprekken, iedereen. </a:t>
            </a:r>
          </a:p>
          <a:p>
            <a:pPr lvl="0"/>
            <a:r>
              <a:rPr lang="nl-NL" dirty="0" smtClean="0"/>
              <a:t>Elke opleiding bedenkt wat nodig is 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E78D-ECE4-4DF7-9286-6B92F23DE31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Werkvorm, indeling op groepjes, inperken, doel en kaders belangrijk, iets brengen, getallen, specifiek zijn.</a:t>
            </a:r>
          </a:p>
          <a:p>
            <a:r>
              <a:rPr lang="nl-NL" dirty="0" smtClean="0"/>
              <a:t>Hoe kunnen we aansluiting verbeteren?</a:t>
            </a:r>
          </a:p>
          <a:p>
            <a:r>
              <a:rPr lang="nl-NL" dirty="0" smtClean="0"/>
              <a:t>Heroverwegen, nu samen?</a:t>
            </a:r>
          </a:p>
          <a:p>
            <a:r>
              <a:rPr lang="nl-NL" dirty="0" smtClean="0"/>
              <a:t>Persoonlijke onderwijsroutes: hoe dit te meten? Prestatie afspraken niet meer, waar op te sturen?</a:t>
            </a:r>
          </a:p>
          <a:p>
            <a:r>
              <a:rPr lang="nl-NL" dirty="0" smtClean="0"/>
              <a:t>Regeerakkoord: nieuwe kwaliteitsafspraken gemaakt worden, prestatiebekostiging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E78D-ECE4-4DF7-9286-6B92F23DE31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55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5" y="1064311"/>
            <a:ext cx="8060433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5"/>
            <a:ext cx="8064896" cy="43924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801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32856"/>
            <a:ext cx="3960440" cy="38164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7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4716016" y="2132856"/>
            <a:ext cx="3960440" cy="38164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7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772817"/>
            <a:ext cx="3960813" cy="3065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tekst te wijzigen 	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716016" y="1772816"/>
            <a:ext cx="3960813" cy="3062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tekst te wijzigen</a:t>
            </a:r>
          </a:p>
        </p:txBody>
      </p:sp>
    </p:spTree>
    <p:extLst>
      <p:ext uri="{BB962C8B-B14F-4D97-AF65-F5344CB8AC3E}">
        <p14:creationId xmlns:p14="http://schemas.microsoft.com/office/powerpoint/2010/main" val="355921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303060" y="1922388"/>
            <a:ext cx="8517090" cy="4026892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In dit vak kan je een eigen afbeelding toevoegen.</a:t>
            </a: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39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8FADC-E60C-47F3-8F8B-60426D1D1B90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E303E-D85D-4A49-B1D2-DE3FA4E76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69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8FADC-E60C-47F3-8F8B-60426D1D1B90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E303E-D85D-4A49-B1D2-DE3FA4E76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69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8FADC-E60C-47F3-8F8B-60426D1D1B90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E303E-D85D-4A49-B1D2-DE3FA4E764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75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0645" y="3097803"/>
            <a:ext cx="7202702" cy="19766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50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216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5" y="1064311"/>
            <a:ext cx="8132441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32856"/>
            <a:ext cx="3960440" cy="38164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7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0"/>
          </p:nvPr>
        </p:nvSpPr>
        <p:spPr>
          <a:xfrm>
            <a:off x="4716016" y="2132856"/>
            <a:ext cx="3960440" cy="38164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7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772817"/>
            <a:ext cx="3960813" cy="3065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tekst te wijzigen 	</a:t>
            </a:r>
          </a:p>
        </p:txBody>
      </p:sp>
      <p:sp>
        <p:nvSpPr>
          <p:cNvPr id="9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716016" y="1772816"/>
            <a:ext cx="3960813" cy="3062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tekst te wijzigen</a:t>
            </a:r>
          </a:p>
        </p:txBody>
      </p:sp>
    </p:spTree>
    <p:extLst>
      <p:ext uri="{BB962C8B-B14F-4D97-AF65-F5344CB8AC3E}">
        <p14:creationId xmlns:p14="http://schemas.microsoft.com/office/powerpoint/2010/main" val="282286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66726"/>
            <a:ext cx="8136904" cy="63408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46449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7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19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5" y="1064311"/>
            <a:ext cx="57561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5"/>
            <a:ext cx="5760640" cy="44644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516216" y="1052736"/>
            <a:ext cx="2160240" cy="518457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4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5" y="1064311"/>
            <a:ext cx="8060433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5"/>
            <a:ext cx="8064896" cy="43924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0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69206"/>
          <a:stretch/>
        </p:blipFill>
        <p:spPr>
          <a:xfrm>
            <a:off x="303060" y="1922388"/>
            <a:ext cx="8517090" cy="40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9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015" y="1064311"/>
            <a:ext cx="57561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5760640" cy="4392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1809" r="61130" b="52023"/>
          <a:stretch/>
        </p:blipFill>
        <p:spPr>
          <a:xfrm>
            <a:off x="6381750" y="1065931"/>
            <a:ext cx="2438400" cy="51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6381750" y="1064311"/>
            <a:ext cx="2448272" cy="5184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44015" y="1064311"/>
            <a:ext cx="57561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5760640" cy="4392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0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544016" y="1064311"/>
            <a:ext cx="82764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280920" cy="4536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5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03716" y="645333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0" spc="210" dirty="0" smtClean="0">
                <a:solidFill>
                  <a:srgbClr val="D7A500"/>
                </a:solidFill>
                <a:latin typeface="Transit-Normal" pitchFamily="2" charset="0"/>
              </a:rPr>
              <a:t>Windesheim</a:t>
            </a:r>
            <a:r>
              <a:rPr lang="nl-NL" sz="800" b="0" spc="210" baseline="0" dirty="0" smtClean="0">
                <a:solidFill>
                  <a:srgbClr val="D7A500"/>
                </a:solidFill>
                <a:latin typeface="Transit-Normal" pitchFamily="2" charset="0"/>
              </a:rPr>
              <a:t> zet kennis in werking</a:t>
            </a:r>
            <a:endParaRPr lang="nl-NL" sz="800" b="0" spc="210" dirty="0">
              <a:solidFill>
                <a:srgbClr val="D7A500"/>
              </a:solidFill>
              <a:latin typeface="Transit-Normal" pitchFamily="2" charset="0"/>
            </a:endParaRPr>
          </a:p>
        </p:txBody>
      </p:sp>
      <p:pic>
        <p:nvPicPr>
          <p:cNvPr id="6" name="Afbeelding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00200" cy="4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unthaak 9"/>
          <p:cNvSpPr/>
          <p:nvPr/>
        </p:nvSpPr>
        <p:spPr>
          <a:xfrm>
            <a:off x="0" y="1052736"/>
            <a:ext cx="467544" cy="504056"/>
          </a:xfrm>
          <a:custGeom>
            <a:avLst/>
            <a:gdLst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193475 w 682505"/>
              <a:gd name="connsiteY5" fmla="*/ 216024 h 432048"/>
              <a:gd name="connsiteX6" fmla="*/ 0 w 682505"/>
              <a:gd name="connsiteY6" fmla="*/ 0 h 432048"/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3080 w 682505"/>
              <a:gd name="connsiteY5" fmla="*/ 238571 h 432048"/>
              <a:gd name="connsiteX6" fmla="*/ 0 w 682505"/>
              <a:gd name="connsiteY6" fmla="*/ 0 h 432048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3080 w 682505"/>
              <a:gd name="connsiteY5" fmla="*/ 241076 h 434553"/>
              <a:gd name="connsiteX6" fmla="*/ 250521 w 682505"/>
              <a:gd name="connsiteY6" fmla="*/ 0 h 434553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251096 w 682505"/>
              <a:gd name="connsiteY5" fmla="*/ 348800 h 434553"/>
              <a:gd name="connsiteX6" fmla="*/ 250521 w 682505"/>
              <a:gd name="connsiteY6" fmla="*/ 0 h 434553"/>
              <a:gd name="connsiteX0" fmla="*/ 0 w 431984"/>
              <a:gd name="connsiteY0" fmla="*/ 0 h 434553"/>
              <a:gd name="connsiteX1" fmla="*/ 238509 w 431984"/>
              <a:gd name="connsiteY1" fmla="*/ 2505 h 434553"/>
              <a:gd name="connsiteX2" fmla="*/ 431984 w 431984"/>
              <a:gd name="connsiteY2" fmla="*/ 218529 h 434553"/>
              <a:gd name="connsiteX3" fmla="*/ 238509 w 431984"/>
              <a:gd name="connsiteY3" fmla="*/ 434553 h 434553"/>
              <a:gd name="connsiteX4" fmla="*/ 0 w 431984"/>
              <a:gd name="connsiteY4" fmla="*/ 432048 h 434553"/>
              <a:gd name="connsiteX5" fmla="*/ 575 w 431984"/>
              <a:gd name="connsiteY5" fmla="*/ 348800 h 434553"/>
              <a:gd name="connsiteX6" fmla="*/ 0 w 431984"/>
              <a:gd name="connsiteY6" fmla="*/ 0 h 43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84" h="434553">
                <a:moveTo>
                  <a:pt x="0" y="0"/>
                </a:moveTo>
                <a:lnTo>
                  <a:pt x="238509" y="2505"/>
                </a:lnTo>
                <a:lnTo>
                  <a:pt x="431984" y="218529"/>
                </a:lnTo>
                <a:lnTo>
                  <a:pt x="238509" y="434553"/>
                </a:lnTo>
                <a:lnTo>
                  <a:pt x="0" y="432048"/>
                </a:lnTo>
                <a:cubicBezTo>
                  <a:pt x="1027" y="367556"/>
                  <a:pt x="-452" y="413292"/>
                  <a:pt x="575" y="348800"/>
                </a:cubicBezTo>
                <a:cubicBezTo>
                  <a:pt x="-452" y="269276"/>
                  <a:pt x="1027" y="79524"/>
                  <a:pt x="0" y="0"/>
                </a:cubicBezTo>
                <a:close/>
              </a:path>
            </a:pathLst>
          </a:custGeom>
          <a:solidFill>
            <a:srgbClr val="00418C"/>
          </a:solidFill>
          <a:ln>
            <a:solidFill>
              <a:srgbClr val="004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>
          <a:xfrm>
            <a:off x="303060" y="6320151"/>
            <a:ext cx="8517090" cy="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50" r:id="rId3"/>
    <p:sldLayoutId id="2147483666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03716" y="645333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0" spc="210" dirty="0" smtClean="0">
                <a:solidFill>
                  <a:srgbClr val="D7A500"/>
                </a:solidFill>
                <a:latin typeface="Transit-Normal" pitchFamily="2" charset="0"/>
              </a:rPr>
              <a:t>Windesheim</a:t>
            </a:r>
            <a:r>
              <a:rPr lang="nl-NL" sz="800" b="0" spc="210" baseline="0" dirty="0" smtClean="0">
                <a:solidFill>
                  <a:srgbClr val="D7A500"/>
                </a:solidFill>
                <a:latin typeface="Transit-Normal" pitchFamily="2" charset="0"/>
              </a:rPr>
              <a:t> zet kennis in werking</a:t>
            </a:r>
            <a:endParaRPr lang="nl-NL" sz="800" b="0" spc="210" dirty="0">
              <a:solidFill>
                <a:srgbClr val="D7A500"/>
              </a:solidFill>
              <a:latin typeface="Transit-Normal" pitchFamily="2" charset="0"/>
            </a:endParaRPr>
          </a:p>
        </p:txBody>
      </p:sp>
      <p:pic>
        <p:nvPicPr>
          <p:cNvPr id="6" name="Afbeelding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00200" cy="4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unthaak 9"/>
          <p:cNvSpPr/>
          <p:nvPr/>
        </p:nvSpPr>
        <p:spPr>
          <a:xfrm>
            <a:off x="0" y="1052736"/>
            <a:ext cx="467544" cy="504056"/>
          </a:xfrm>
          <a:custGeom>
            <a:avLst/>
            <a:gdLst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193475 w 682505"/>
              <a:gd name="connsiteY5" fmla="*/ 216024 h 432048"/>
              <a:gd name="connsiteX6" fmla="*/ 0 w 682505"/>
              <a:gd name="connsiteY6" fmla="*/ 0 h 432048"/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3080 w 682505"/>
              <a:gd name="connsiteY5" fmla="*/ 238571 h 432048"/>
              <a:gd name="connsiteX6" fmla="*/ 0 w 682505"/>
              <a:gd name="connsiteY6" fmla="*/ 0 h 432048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3080 w 682505"/>
              <a:gd name="connsiteY5" fmla="*/ 241076 h 434553"/>
              <a:gd name="connsiteX6" fmla="*/ 250521 w 682505"/>
              <a:gd name="connsiteY6" fmla="*/ 0 h 434553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251096 w 682505"/>
              <a:gd name="connsiteY5" fmla="*/ 348800 h 434553"/>
              <a:gd name="connsiteX6" fmla="*/ 250521 w 682505"/>
              <a:gd name="connsiteY6" fmla="*/ 0 h 434553"/>
              <a:gd name="connsiteX0" fmla="*/ 0 w 431984"/>
              <a:gd name="connsiteY0" fmla="*/ 0 h 434553"/>
              <a:gd name="connsiteX1" fmla="*/ 238509 w 431984"/>
              <a:gd name="connsiteY1" fmla="*/ 2505 h 434553"/>
              <a:gd name="connsiteX2" fmla="*/ 431984 w 431984"/>
              <a:gd name="connsiteY2" fmla="*/ 218529 h 434553"/>
              <a:gd name="connsiteX3" fmla="*/ 238509 w 431984"/>
              <a:gd name="connsiteY3" fmla="*/ 434553 h 434553"/>
              <a:gd name="connsiteX4" fmla="*/ 0 w 431984"/>
              <a:gd name="connsiteY4" fmla="*/ 432048 h 434553"/>
              <a:gd name="connsiteX5" fmla="*/ 575 w 431984"/>
              <a:gd name="connsiteY5" fmla="*/ 348800 h 434553"/>
              <a:gd name="connsiteX6" fmla="*/ 0 w 431984"/>
              <a:gd name="connsiteY6" fmla="*/ 0 h 43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84" h="434553">
                <a:moveTo>
                  <a:pt x="0" y="0"/>
                </a:moveTo>
                <a:lnTo>
                  <a:pt x="238509" y="2505"/>
                </a:lnTo>
                <a:lnTo>
                  <a:pt x="431984" y="218529"/>
                </a:lnTo>
                <a:lnTo>
                  <a:pt x="238509" y="434553"/>
                </a:lnTo>
                <a:lnTo>
                  <a:pt x="0" y="432048"/>
                </a:lnTo>
                <a:cubicBezTo>
                  <a:pt x="1027" y="367556"/>
                  <a:pt x="-452" y="413292"/>
                  <a:pt x="575" y="348800"/>
                </a:cubicBezTo>
                <a:cubicBezTo>
                  <a:pt x="-452" y="269276"/>
                  <a:pt x="1027" y="79524"/>
                  <a:pt x="0" y="0"/>
                </a:cubicBezTo>
                <a:close/>
              </a:path>
            </a:pathLst>
          </a:custGeom>
          <a:solidFill>
            <a:srgbClr val="00418C"/>
          </a:solidFill>
          <a:ln>
            <a:solidFill>
              <a:srgbClr val="004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6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4" r:id="rId3"/>
    <p:sldLayoutId id="2147483670" r:id="rId4"/>
    <p:sldLayoutId id="2147483675" r:id="rId5"/>
    <p:sldLayoutId id="2147483671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lienzwart@wdodelta.nl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oh.schrijnemaekers@windesheim.nl" TargetMode="External"/><Relationship Id="rId2" Type="http://schemas.openxmlformats.org/officeDocument/2006/relationships/hyperlink" Target="mailto:o.kool@windesheim.n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Werken aan studiesucces start al voor de poort!</a:t>
            </a:r>
          </a:p>
        </p:txBody>
      </p:sp>
    </p:spTree>
    <p:extLst>
      <p:ext uri="{BB962C8B-B14F-4D97-AF65-F5344CB8AC3E}">
        <p14:creationId xmlns:p14="http://schemas.microsoft.com/office/powerpoint/2010/main" val="17758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147"/>
            <a:ext cx="56149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0797"/>
            <a:ext cx="59801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948264" y="2438697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418C"/>
                </a:solidFill>
              </a:rPr>
              <a:t>- kleine </a:t>
            </a:r>
            <a:r>
              <a:rPr lang="nl-NL" dirty="0">
                <a:solidFill>
                  <a:srgbClr val="00418C"/>
                </a:solidFill>
              </a:rPr>
              <a:t>aantallen, instroom rond de 14-20%, </a:t>
            </a:r>
            <a:endParaRPr lang="nl-NL" dirty="0" smtClean="0">
              <a:solidFill>
                <a:srgbClr val="00418C"/>
              </a:solidFill>
            </a:endParaRPr>
          </a:p>
          <a:p>
            <a:r>
              <a:rPr lang="nl-NL" dirty="0" smtClean="0">
                <a:solidFill>
                  <a:srgbClr val="00418C"/>
                </a:solidFill>
              </a:rPr>
              <a:t>- uitval </a:t>
            </a:r>
            <a:r>
              <a:rPr lang="nl-NL" dirty="0">
                <a:solidFill>
                  <a:srgbClr val="00418C"/>
                </a:solidFill>
              </a:rPr>
              <a:t>&gt;, </a:t>
            </a:r>
            <a:endParaRPr lang="nl-NL" dirty="0" smtClean="0">
              <a:solidFill>
                <a:srgbClr val="00418C"/>
              </a:solidFill>
            </a:endParaRPr>
          </a:p>
          <a:p>
            <a:r>
              <a:rPr lang="nl-NL" dirty="0" smtClean="0">
                <a:solidFill>
                  <a:srgbClr val="00418C"/>
                </a:solidFill>
              </a:rPr>
              <a:t>- P </a:t>
            </a:r>
            <a:r>
              <a:rPr lang="nl-NL" dirty="0">
                <a:solidFill>
                  <a:srgbClr val="00418C"/>
                </a:solidFill>
              </a:rPr>
              <a:t>rendement &lt;, </a:t>
            </a:r>
            <a:r>
              <a:rPr lang="nl-NL" dirty="0" err="1">
                <a:solidFill>
                  <a:srgbClr val="00418C"/>
                </a:solidFill>
              </a:rPr>
              <a:t>bachelorrendement</a:t>
            </a:r>
            <a:r>
              <a:rPr lang="nl-NL" dirty="0">
                <a:solidFill>
                  <a:srgbClr val="00418C"/>
                </a:solidFill>
              </a:rPr>
              <a:t> gelijk aan havisten. </a:t>
            </a:r>
          </a:p>
        </p:txBody>
      </p:sp>
    </p:spTree>
    <p:extLst>
      <p:ext uri="{BB962C8B-B14F-4D97-AF65-F5344CB8AC3E}">
        <p14:creationId xmlns:p14="http://schemas.microsoft.com/office/powerpoint/2010/main" val="23274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1214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9" y="3574901"/>
            <a:ext cx="60483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61498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" y="3439057"/>
            <a:ext cx="6121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759492" y="1844824"/>
            <a:ext cx="2204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418C"/>
                </a:solidFill>
              </a:rPr>
              <a:t>- mbo </a:t>
            </a:r>
            <a:r>
              <a:rPr lang="nl-NL" dirty="0">
                <a:solidFill>
                  <a:srgbClr val="00418C"/>
                </a:solidFill>
              </a:rPr>
              <a:t>instroom rond de 15</a:t>
            </a:r>
            <a:r>
              <a:rPr lang="nl-NL" dirty="0" smtClean="0">
                <a:solidFill>
                  <a:srgbClr val="00418C"/>
                </a:solidFill>
              </a:rPr>
              <a:t>% </a:t>
            </a:r>
          </a:p>
          <a:p>
            <a:r>
              <a:rPr lang="nl-NL" dirty="0" smtClean="0">
                <a:solidFill>
                  <a:srgbClr val="00418C"/>
                </a:solidFill>
              </a:rPr>
              <a:t>- uitval mbo</a:t>
            </a:r>
            <a:r>
              <a:rPr lang="nl-NL" dirty="0">
                <a:solidFill>
                  <a:srgbClr val="00418C"/>
                </a:solidFill>
              </a:rPr>
              <a:t>&gt; </a:t>
            </a:r>
            <a:r>
              <a:rPr lang="nl-NL" dirty="0" smtClean="0">
                <a:solidFill>
                  <a:srgbClr val="00418C"/>
                </a:solidFill>
              </a:rPr>
              <a:t>havo</a:t>
            </a:r>
          </a:p>
          <a:p>
            <a:r>
              <a:rPr lang="nl-NL" dirty="0" smtClean="0">
                <a:solidFill>
                  <a:srgbClr val="00418C"/>
                </a:solidFill>
              </a:rPr>
              <a:t>- P rendement </a:t>
            </a:r>
            <a:r>
              <a:rPr lang="nl-NL" dirty="0">
                <a:solidFill>
                  <a:srgbClr val="00418C"/>
                </a:solidFill>
              </a:rPr>
              <a:t>mbo&lt; </a:t>
            </a:r>
            <a:r>
              <a:rPr lang="nl-NL" dirty="0" smtClean="0">
                <a:solidFill>
                  <a:srgbClr val="00418C"/>
                </a:solidFill>
              </a:rPr>
              <a:t>havo </a:t>
            </a:r>
            <a:r>
              <a:rPr lang="nl-NL" dirty="0" err="1">
                <a:solidFill>
                  <a:srgbClr val="00418C"/>
                </a:solidFill>
              </a:rPr>
              <a:t>bachelorrendement</a:t>
            </a:r>
            <a:r>
              <a:rPr lang="nl-NL" dirty="0">
                <a:solidFill>
                  <a:srgbClr val="00418C"/>
                </a:solidFill>
              </a:rPr>
              <a:t> over het algemeen gelijk of hoger dan havisten. </a:t>
            </a:r>
          </a:p>
        </p:txBody>
      </p:sp>
    </p:spTree>
    <p:extLst>
      <p:ext uri="{BB962C8B-B14F-4D97-AF65-F5344CB8AC3E}">
        <p14:creationId xmlns:p14="http://schemas.microsoft.com/office/powerpoint/2010/main" val="275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9070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598011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>
                <a:solidFill>
                  <a:srgbClr val="00418C"/>
                </a:solidFill>
                <a:latin typeface="Georgia" panose="02040502050405020303" pitchFamily="18" charset="0"/>
              </a:rPr>
              <a:t>Cijfers 30-10-2017</a:t>
            </a:r>
            <a:endParaRPr lang="nl-NL" sz="4000" dirty="0">
              <a:solidFill>
                <a:srgbClr val="00418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92932"/>
              </p:ext>
            </p:extLst>
          </p:nvPr>
        </p:nvGraphicFramePr>
        <p:xfrm>
          <a:off x="1475656" y="24208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Man 1</a:t>
                      </a:r>
                      <a:r>
                        <a:rPr lang="nl-NL" baseline="30000" dirty="0" smtClean="0"/>
                        <a:t>ste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Vrouw 1</a:t>
                      </a:r>
                      <a:r>
                        <a:rPr lang="nl-NL" baseline="30000" dirty="0" smtClean="0"/>
                        <a:t>ste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 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 V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IPO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TBK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WTB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9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Interventies voor de poort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SKC</a:t>
            </a:r>
          </a:p>
          <a:p>
            <a:r>
              <a:rPr lang="nl-NL" dirty="0" smtClean="0"/>
              <a:t>Online </a:t>
            </a:r>
            <a:r>
              <a:rPr lang="nl-NL" dirty="0" err="1" smtClean="0"/>
              <a:t>proefstudeermodules</a:t>
            </a:r>
            <a:endParaRPr lang="nl-NL" dirty="0"/>
          </a:p>
          <a:p>
            <a:r>
              <a:rPr lang="nl-NL" dirty="0" smtClean="0"/>
              <a:t>MBO- HBO doorstroommodule </a:t>
            </a:r>
          </a:p>
          <a:p>
            <a:r>
              <a:rPr lang="nl-NL" dirty="0" smtClean="0"/>
              <a:t>Individuele afspraken met MBO</a:t>
            </a:r>
          </a:p>
          <a:p>
            <a:r>
              <a:rPr lang="nl-NL" dirty="0" smtClean="0"/>
              <a:t>VO activiteiten:</a:t>
            </a:r>
          </a:p>
          <a:p>
            <a:pPr>
              <a:buFontTx/>
              <a:buChar char="-"/>
            </a:pPr>
            <a:r>
              <a:rPr lang="nl-NL" dirty="0" smtClean="0"/>
              <a:t>Evenementen</a:t>
            </a:r>
          </a:p>
          <a:p>
            <a:pPr>
              <a:buFontTx/>
              <a:buChar char="-"/>
            </a:pPr>
            <a:r>
              <a:rPr lang="nl-NL" dirty="0" smtClean="0"/>
              <a:t>Onderwijs (wiskunde D)</a:t>
            </a:r>
          </a:p>
          <a:p>
            <a:pPr>
              <a:buFontTx/>
              <a:buChar char="-"/>
            </a:pPr>
            <a:r>
              <a:rPr lang="nl-NL" dirty="0" smtClean="0"/>
              <a:t>Begeleiding bij projecten</a:t>
            </a:r>
          </a:p>
          <a:p>
            <a:pPr>
              <a:buFontTx/>
              <a:buChar char="-"/>
            </a:pPr>
            <a:r>
              <a:rPr lang="nl-NL" dirty="0" smtClean="0"/>
              <a:t>Cursussen voor docenten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Projecten </a:t>
            </a:r>
            <a:r>
              <a:rPr lang="nl-NL" dirty="0" smtClean="0"/>
              <a:t>MBO</a:t>
            </a:r>
          </a:p>
          <a:p>
            <a:r>
              <a:rPr lang="nl-NL" dirty="0" smtClean="0"/>
              <a:t>studenten </a:t>
            </a:r>
            <a:r>
              <a:rPr lang="nl-NL" dirty="0"/>
              <a:t>betrekken</a:t>
            </a:r>
          </a:p>
          <a:p>
            <a:r>
              <a:rPr lang="nl-NL" dirty="0" smtClean="0"/>
              <a:t>PDCA</a:t>
            </a:r>
            <a:r>
              <a:rPr lang="nl-NL" dirty="0"/>
              <a:t>: monitoren op basis van cijfers, interventies, </a:t>
            </a:r>
            <a:r>
              <a:rPr lang="nl-NL" dirty="0" smtClean="0"/>
              <a:t>evalueren </a:t>
            </a:r>
          </a:p>
          <a:p>
            <a:r>
              <a:rPr lang="nl-NL" dirty="0" smtClean="0"/>
              <a:t>Doelgroepenbeleid </a:t>
            </a:r>
            <a:endParaRPr lang="nl-NL" dirty="0"/>
          </a:p>
          <a:p>
            <a:r>
              <a:rPr lang="nl-NL" dirty="0"/>
              <a:t>Kwantitatief en kwalitatief data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Wat doen we?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Waar gaan we naar toe? 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126876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  <a:t/>
            </a:r>
            <a:b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</a:br>
            <a: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  <a:t>Cursus bèta-beroepen in de les</a:t>
            </a:r>
            <a:endParaRPr lang="nl-NL" dirty="0">
              <a:solidFill>
                <a:srgbClr val="00418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Doelstellingen</a:t>
            </a:r>
            <a:r>
              <a:rPr lang="nl-NL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beroepsbeelden van docenten, en daarmee ook leerlingen actualiseren en verrijken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Docenten prikkelen tot het inpassen van aansprekende contexten in hun lessen</a:t>
            </a:r>
            <a:endParaRPr lang="nl-NL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  <a:t>Uitvoering </a:t>
            </a:r>
            <a:endParaRPr lang="nl-NL" dirty="0">
              <a:solidFill>
                <a:srgbClr val="00418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Bijeenkomsten van een halve dag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Bedrijven o.a.: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AWL-Techniek (assemblage van las-cellen)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Waterschap Drents Overijsselse Delta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dirty="0" err="1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Zehnder</a:t>
            </a: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(klimaatbeheersing)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dirty="0" err="1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 (kenniscentrum polymeren)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Scania Truck </a:t>
            </a:r>
            <a:r>
              <a:rPr lang="nl-NL" dirty="0" err="1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nl-NL" dirty="0" smtClean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9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490" y="2003011"/>
            <a:ext cx="7202702" cy="775439"/>
          </a:xfrm>
        </p:spPr>
        <p:txBody>
          <a:bodyPr/>
          <a:lstStyle/>
          <a:p>
            <a:r>
              <a:rPr lang="nl-NL" sz="2500" dirty="0" smtClean="0"/>
              <a:t>Masterclass en </a:t>
            </a:r>
            <a:r>
              <a:rPr lang="nl-NL" sz="2500" dirty="0" err="1" smtClean="0"/>
              <a:t>speeddaten</a:t>
            </a:r>
            <a:r>
              <a:rPr lang="nl-NL" sz="2500" dirty="0" smtClean="0"/>
              <a:t> | 8 december 2016</a:t>
            </a:r>
            <a:br>
              <a:rPr lang="nl-NL" sz="2500" dirty="0" smtClean="0"/>
            </a:br>
            <a:r>
              <a:rPr lang="nl-NL" sz="2500" dirty="0" smtClean="0"/>
              <a:t>12.00 uur tot 16.30 uur</a:t>
            </a:r>
            <a:endParaRPr lang="nl-NL" sz="2500" dirty="0"/>
          </a:p>
        </p:txBody>
      </p:sp>
      <p:sp>
        <p:nvSpPr>
          <p:cNvPr id="3" name="Tekstvak 2"/>
          <p:cNvSpPr txBox="1"/>
          <p:nvPr/>
        </p:nvSpPr>
        <p:spPr>
          <a:xfrm>
            <a:off x="634482" y="5855477"/>
            <a:ext cx="82918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 smtClean="0">
                <a:solidFill>
                  <a:schemeClr val="bg1"/>
                </a:solidFill>
              </a:rPr>
              <a:t>Dr. Van </a:t>
            </a:r>
            <a:r>
              <a:rPr lang="nl-NL" sz="1500" dirty="0" err="1" smtClean="0">
                <a:solidFill>
                  <a:schemeClr val="bg1"/>
                </a:solidFill>
              </a:rPr>
              <a:t>Deenweg</a:t>
            </a:r>
            <a:r>
              <a:rPr lang="nl-NL" sz="1500" dirty="0" smtClean="0">
                <a:solidFill>
                  <a:schemeClr val="bg1"/>
                </a:solidFill>
              </a:rPr>
              <a:t> 186 | Zwolle | Vragen &amp; dieetwensen: Alien Zwart </a:t>
            </a:r>
            <a:r>
              <a:rPr lang="nl-NL" sz="1500" dirty="0" smtClean="0">
                <a:solidFill>
                  <a:schemeClr val="bg1"/>
                </a:solidFill>
                <a:hlinkClick r:id="rId2"/>
              </a:rPr>
              <a:t>alienzwart@wdodelta.nl</a:t>
            </a:r>
            <a:endParaRPr lang="nl-NL" sz="1500" dirty="0" smtClean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5501" y="3300963"/>
            <a:ext cx="6954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2538" algn="l"/>
              </a:tabLst>
            </a:pPr>
            <a:r>
              <a:rPr lang="nl-NL" sz="1500" dirty="0" smtClean="0"/>
              <a:t>12.00 uur	ontvangst door Annemieke Teurlinckx </a:t>
            </a:r>
            <a:br>
              <a:rPr lang="nl-NL" sz="1500" dirty="0" smtClean="0"/>
            </a:br>
            <a:r>
              <a:rPr lang="nl-NL" sz="1500" dirty="0" smtClean="0"/>
              <a:t>	met lunch (zaal Reest) </a:t>
            </a:r>
          </a:p>
          <a:p>
            <a:pPr>
              <a:tabLst>
                <a:tab pos="1252538" algn="l"/>
              </a:tabLst>
            </a:pPr>
            <a:r>
              <a:rPr lang="nl-NL" sz="1500" dirty="0" smtClean="0"/>
              <a:t>12.45 uur</a:t>
            </a:r>
            <a:r>
              <a:rPr lang="nl-NL" sz="1500" dirty="0"/>
              <a:t>	</a:t>
            </a:r>
            <a:r>
              <a:rPr lang="nl-NL" sz="1500" dirty="0" smtClean="0"/>
              <a:t>Waterveiligheid door Barry Ros</a:t>
            </a:r>
            <a:br>
              <a:rPr lang="nl-NL" sz="1500" dirty="0" smtClean="0"/>
            </a:br>
            <a:r>
              <a:rPr lang="nl-NL" sz="1500" dirty="0" smtClean="0"/>
              <a:t>13.15 uur	Muskusratten en beverratten door Johan Goos</a:t>
            </a:r>
          </a:p>
          <a:p>
            <a:pPr>
              <a:tabLst>
                <a:tab pos="1252538" algn="l"/>
              </a:tabLst>
            </a:pPr>
            <a:r>
              <a:rPr lang="nl-NL" sz="1500" dirty="0" smtClean="0"/>
              <a:t>13.45 uur	3di in de praktijk door Marloes ter Haar</a:t>
            </a:r>
          </a:p>
          <a:p>
            <a:pPr>
              <a:tabLst>
                <a:tab pos="1252538" algn="l"/>
              </a:tabLst>
            </a:pPr>
            <a:r>
              <a:rPr lang="nl-NL" sz="1500" dirty="0" smtClean="0"/>
              <a:t>14.15 uur	Koffiebreak</a:t>
            </a:r>
          </a:p>
          <a:p>
            <a:pPr>
              <a:tabLst>
                <a:tab pos="1252538" algn="l"/>
              </a:tabLst>
            </a:pPr>
            <a:r>
              <a:rPr lang="nl-NL" sz="1500" dirty="0" smtClean="0"/>
              <a:t>14.45 uur	</a:t>
            </a:r>
            <a:r>
              <a:rPr lang="nl-NL" sz="1500" dirty="0" err="1" smtClean="0"/>
              <a:t>Speeddaten</a:t>
            </a:r>
            <a:r>
              <a:rPr lang="nl-NL" sz="1500" dirty="0" smtClean="0"/>
              <a:t> (in bedrijfsrestaurant)</a:t>
            </a:r>
          </a:p>
          <a:p>
            <a:pPr>
              <a:tabLst>
                <a:tab pos="1252538" algn="l"/>
              </a:tabLst>
            </a:pPr>
            <a:r>
              <a:rPr lang="nl-NL" sz="1500" dirty="0" smtClean="0"/>
              <a:t>16.00 uur	Afsluitende borrel</a:t>
            </a:r>
          </a:p>
          <a:p>
            <a:pPr>
              <a:tabLst>
                <a:tab pos="1252538" algn="l"/>
              </a:tabLst>
            </a:pPr>
            <a:r>
              <a:rPr lang="nl-NL" dirty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1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  <a:t>Evaluatie</a:t>
            </a:r>
            <a:endParaRPr lang="nl-NL" dirty="0">
              <a:solidFill>
                <a:srgbClr val="00418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Successen</a:t>
            </a:r>
          </a:p>
          <a:p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Bereidheid en enthousiasme deelnemende bedrijven</a:t>
            </a:r>
          </a:p>
          <a:p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Bilaterale contacten ontstaan tussen scholen en bedrijven</a:t>
            </a:r>
          </a:p>
          <a:p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Docenten zijn positief over de inhoud:</a:t>
            </a:r>
          </a:p>
          <a:p>
            <a:pPr marL="0" indent="0">
              <a:buNone/>
            </a:pPr>
            <a:endParaRPr lang="nl-NL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“met de informatie die ik heb ontvangen kan ik leerlingen wel op weg helpen bij het maken van een keuze in de verschillende richtingen van de techniek”</a:t>
            </a:r>
            <a:endParaRPr lang="nl-NL" i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smtClean="0">
                <a:solidFill>
                  <a:srgbClr val="00418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Wat </a:t>
            </a:r>
            <a:r>
              <a:rPr lang="nl-NL" sz="3600" dirty="0">
                <a:solidFill>
                  <a:srgbClr val="00418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heeft dit met studiesucces te maken?  </a:t>
            </a:r>
            <a:endParaRPr lang="nl-NL" sz="3600" dirty="0" smtClean="0">
              <a:solidFill>
                <a:srgbClr val="00418C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nl-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600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 Kool</a:t>
            </a:r>
          </a:p>
          <a:p>
            <a:r>
              <a:rPr lang="nl-NL" sz="3600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Manon Schrijnemaekers</a:t>
            </a:r>
          </a:p>
          <a:p>
            <a:endParaRPr lang="nl-NL" sz="3600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10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  <a:t>Aandachtspunten</a:t>
            </a:r>
            <a:endParaRPr lang="nl-NL" dirty="0">
              <a:solidFill>
                <a:srgbClr val="00418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Werving van docenten blijft ‘zoeken’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Vertaalslag naar de lespraktijk; let op match tussen schoolvakken en bedrijven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0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kunnen wij onze studenten goed voorbereiden, voor de poort?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 gesprek:</a:t>
            </a:r>
          </a:p>
          <a:p>
            <a:endParaRPr lang="nl-NL" dirty="0"/>
          </a:p>
          <a:p>
            <a:r>
              <a:rPr lang="nl-NL" dirty="0"/>
              <a:t>- Wat zijn de slimste interventies die het HO voor de poort kan/ moet doen?</a:t>
            </a:r>
          </a:p>
          <a:p>
            <a:r>
              <a:rPr lang="nl-NL" dirty="0"/>
              <a:t>- In hoeverre vinden we aansluiting bij de individuele student?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3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Otto Kool</a:t>
            </a:r>
            <a:r>
              <a:rPr lang="nl-NL" dirty="0"/>
              <a:t>: </a:t>
            </a:r>
            <a:r>
              <a:rPr lang="nl-NL" dirty="0" smtClean="0">
                <a:hlinkClick r:id="rId2"/>
              </a:rPr>
              <a:t>o.kool@windesheim.nl</a:t>
            </a:r>
            <a:endParaRPr lang="nl-NL" dirty="0" smtClean="0"/>
          </a:p>
          <a:p>
            <a:r>
              <a:rPr lang="nl-NL" dirty="0" smtClean="0"/>
              <a:t>Manon Schrijnemaekers: </a:t>
            </a:r>
            <a:r>
              <a:rPr lang="nl-NL" dirty="0" smtClean="0">
                <a:hlinkClick r:id="rId3"/>
              </a:rPr>
              <a:t>moh.schrijnemaekers@windesheim.nl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93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755576" y="155679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opleidingen: 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Elektrotechniek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Industrieel Product Ontwerpen</a:t>
            </a:r>
          </a:p>
          <a:p>
            <a:pPr>
              <a:buFontTx/>
              <a:buChar char="-"/>
            </a:pPr>
            <a:r>
              <a:rPr lang="nl-NL" dirty="0" err="1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Bedrijfskunde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Werktuigbouwkunde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418C"/>
                </a:solidFill>
                <a:latin typeface="Georgia" panose="02040502050405020303" pitchFamily="18" charset="0"/>
              </a:rPr>
              <a:t>Data </a:t>
            </a:r>
            <a:r>
              <a:rPr lang="nl-NL" dirty="0">
                <a:solidFill>
                  <a:srgbClr val="00418C"/>
                </a:solidFill>
                <a:latin typeface="Georgia" panose="02040502050405020303" pitchFamily="18" charset="0"/>
              </a:rPr>
              <a:t>ED opleidingen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6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8460094"/>
              </p:ext>
            </p:extLst>
          </p:nvPr>
        </p:nvGraphicFramePr>
        <p:xfrm>
          <a:off x="395536" y="260648"/>
          <a:ext cx="60486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60483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00290" y="1052736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418C"/>
                </a:solidFill>
              </a:rPr>
              <a:t>- mbo </a:t>
            </a:r>
            <a:r>
              <a:rPr lang="nl-NL" dirty="0">
                <a:solidFill>
                  <a:srgbClr val="00418C"/>
                </a:solidFill>
              </a:rPr>
              <a:t>instroom fluctueert rond de 30%, </a:t>
            </a:r>
            <a:endParaRPr lang="nl-NL" dirty="0" smtClean="0">
              <a:solidFill>
                <a:srgbClr val="00418C"/>
              </a:solidFill>
            </a:endParaRPr>
          </a:p>
          <a:p>
            <a:r>
              <a:rPr lang="nl-NL" dirty="0" smtClean="0">
                <a:solidFill>
                  <a:srgbClr val="00418C"/>
                </a:solidFill>
              </a:rPr>
              <a:t>- uitval </a:t>
            </a:r>
            <a:r>
              <a:rPr lang="nl-NL" dirty="0">
                <a:solidFill>
                  <a:srgbClr val="00418C"/>
                </a:solidFill>
              </a:rPr>
              <a:t>&gt; dan </a:t>
            </a:r>
            <a:r>
              <a:rPr lang="nl-NL" dirty="0" smtClean="0">
                <a:solidFill>
                  <a:srgbClr val="00418C"/>
                </a:solidFill>
              </a:rPr>
              <a:t>havisten</a:t>
            </a:r>
          </a:p>
          <a:p>
            <a:r>
              <a:rPr lang="nl-NL" dirty="0" smtClean="0">
                <a:solidFill>
                  <a:srgbClr val="00418C"/>
                </a:solidFill>
              </a:rPr>
              <a:t>- P </a:t>
            </a:r>
            <a:r>
              <a:rPr lang="nl-NL" dirty="0">
                <a:solidFill>
                  <a:srgbClr val="00418C"/>
                </a:solidFill>
              </a:rPr>
              <a:t>rendement &lt; dan </a:t>
            </a:r>
            <a:r>
              <a:rPr lang="nl-NL" dirty="0" smtClean="0">
                <a:solidFill>
                  <a:srgbClr val="00418C"/>
                </a:solidFill>
              </a:rPr>
              <a:t>havisten</a:t>
            </a:r>
          </a:p>
          <a:p>
            <a:r>
              <a:rPr lang="nl-NL" dirty="0" err="1" smtClean="0">
                <a:solidFill>
                  <a:srgbClr val="00418C"/>
                </a:solidFill>
              </a:rPr>
              <a:t>bachelorrendement</a:t>
            </a:r>
            <a:r>
              <a:rPr lang="nl-NL" dirty="0" smtClean="0">
                <a:solidFill>
                  <a:srgbClr val="00418C"/>
                </a:solidFill>
              </a:rPr>
              <a:t> </a:t>
            </a:r>
            <a:r>
              <a:rPr lang="nl-NL" dirty="0">
                <a:solidFill>
                  <a:srgbClr val="00418C"/>
                </a:solidFill>
              </a:rPr>
              <a:t>&gt; dan havisten. </a:t>
            </a:r>
            <a:endParaRPr lang="nl-NL" dirty="0" smtClean="0">
              <a:solidFill>
                <a:srgbClr val="00418C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9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90708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0" y="3439295"/>
            <a:ext cx="60483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3768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6" y="3430588"/>
            <a:ext cx="59801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04248" y="1196752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418C"/>
                </a:solidFill>
              </a:rPr>
              <a:t>- mbo </a:t>
            </a:r>
            <a:r>
              <a:rPr lang="nl-NL" dirty="0">
                <a:solidFill>
                  <a:srgbClr val="00418C"/>
                </a:solidFill>
              </a:rPr>
              <a:t>instroom % </a:t>
            </a:r>
            <a:r>
              <a:rPr lang="nl-NL" dirty="0" smtClean="0">
                <a:solidFill>
                  <a:srgbClr val="00418C"/>
                </a:solidFill>
              </a:rPr>
              <a:t>dalend</a:t>
            </a:r>
          </a:p>
          <a:p>
            <a:r>
              <a:rPr lang="nl-NL" dirty="0" smtClean="0">
                <a:solidFill>
                  <a:srgbClr val="00418C"/>
                </a:solidFill>
              </a:rPr>
              <a:t>- uitval MBO &gt; havo</a:t>
            </a:r>
          </a:p>
          <a:p>
            <a:r>
              <a:rPr lang="nl-NL" dirty="0" smtClean="0">
                <a:solidFill>
                  <a:srgbClr val="00418C"/>
                </a:solidFill>
              </a:rPr>
              <a:t>- P </a:t>
            </a:r>
            <a:r>
              <a:rPr lang="nl-NL" dirty="0">
                <a:solidFill>
                  <a:srgbClr val="00418C"/>
                </a:solidFill>
              </a:rPr>
              <a:t>rendement &lt;, </a:t>
            </a:r>
            <a:endParaRPr lang="nl-NL" dirty="0" smtClean="0">
              <a:solidFill>
                <a:srgbClr val="00418C"/>
              </a:solidFill>
            </a:endParaRPr>
          </a:p>
          <a:p>
            <a:r>
              <a:rPr lang="nl-NL" dirty="0" smtClean="0">
                <a:solidFill>
                  <a:srgbClr val="00418C"/>
                </a:solidFill>
              </a:rPr>
              <a:t>- </a:t>
            </a:r>
            <a:r>
              <a:rPr lang="nl-NL" dirty="0" err="1" smtClean="0">
                <a:solidFill>
                  <a:srgbClr val="00418C"/>
                </a:solidFill>
              </a:rPr>
              <a:t>bachelorrendement</a:t>
            </a:r>
            <a:r>
              <a:rPr lang="nl-NL" dirty="0" smtClean="0">
                <a:solidFill>
                  <a:srgbClr val="00418C"/>
                </a:solidFill>
              </a:rPr>
              <a:t> </a:t>
            </a:r>
            <a:r>
              <a:rPr lang="nl-NL" dirty="0">
                <a:solidFill>
                  <a:srgbClr val="00418C"/>
                </a:solidFill>
              </a:rPr>
              <a:t>iets lager dan havisten. </a:t>
            </a:r>
          </a:p>
        </p:txBody>
      </p:sp>
    </p:spTree>
    <p:extLst>
      <p:ext uri="{BB962C8B-B14F-4D97-AF65-F5344CB8AC3E}">
        <p14:creationId xmlns:p14="http://schemas.microsoft.com/office/powerpoint/2010/main" val="125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834063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9430"/>
            <a:ext cx="590708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53768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619442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87865" y="1454771"/>
            <a:ext cx="2148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418C"/>
                </a:solidFill>
              </a:rPr>
              <a:t>- kleine </a:t>
            </a:r>
            <a:r>
              <a:rPr lang="nl-NL" dirty="0">
                <a:solidFill>
                  <a:srgbClr val="00418C"/>
                </a:solidFill>
              </a:rPr>
              <a:t>aantallen, instroom % sterk </a:t>
            </a:r>
            <a:r>
              <a:rPr lang="nl-NL" dirty="0" smtClean="0">
                <a:solidFill>
                  <a:srgbClr val="00418C"/>
                </a:solidFill>
              </a:rPr>
              <a:t>fluctuerend</a:t>
            </a:r>
          </a:p>
          <a:p>
            <a:r>
              <a:rPr lang="nl-NL" dirty="0" smtClean="0">
                <a:solidFill>
                  <a:srgbClr val="00418C"/>
                </a:solidFill>
              </a:rPr>
              <a:t>- uitval </a:t>
            </a:r>
            <a:r>
              <a:rPr lang="nl-NL" dirty="0">
                <a:solidFill>
                  <a:srgbClr val="00418C"/>
                </a:solidFill>
              </a:rPr>
              <a:t>&gt;, </a:t>
            </a:r>
            <a:endParaRPr lang="nl-NL" dirty="0" smtClean="0">
              <a:solidFill>
                <a:srgbClr val="00418C"/>
              </a:solidFill>
            </a:endParaRPr>
          </a:p>
          <a:p>
            <a:r>
              <a:rPr lang="nl-NL" dirty="0" smtClean="0">
                <a:solidFill>
                  <a:srgbClr val="00418C"/>
                </a:solidFill>
              </a:rPr>
              <a:t>- P </a:t>
            </a:r>
            <a:r>
              <a:rPr lang="nl-NL" dirty="0">
                <a:solidFill>
                  <a:srgbClr val="00418C"/>
                </a:solidFill>
              </a:rPr>
              <a:t>rendement </a:t>
            </a:r>
            <a:r>
              <a:rPr lang="nl-NL" dirty="0" smtClean="0">
                <a:solidFill>
                  <a:srgbClr val="00418C"/>
                </a:solidFill>
              </a:rPr>
              <a:t>&lt;  </a:t>
            </a:r>
            <a:r>
              <a:rPr lang="nl-NL" dirty="0" err="1" smtClean="0">
                <a:solidFill>
                  <a:srgbClr val="00418C"/>
                </a:solidFill>
              </a:rPr>
              <a:t>bachelorrendement</a:t>
            </a:r>
            <a:r>
              <a:rPr lang="nl-NL" dirty="0" smtClean="0">
                <a:solidFill>
                  <a:srgbClr val="00418C"/>
                </a:solidFill>
              </a:rPr>
              <a:t> </a:t>
            </a:r>
            <a:r>
              <a:rPr lang="nl-NL" dirty="0">
                <a:solidFill>
                  <a:srgbClr val="00418C"/>
                </a:solidFill>
              </a:rPr>
              <a:t>&gt;. </a:t>
            </a:r>
            <a:endParaRPr lang="nl-NL" dirty="0" smtClean="0">
              <a:solidFill>
                <a:srgbClr val="004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9007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58340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bv Rapport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Zwolle algemeen 4x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C826F01B35D459B9C3D014B0D3271" ma:contentTypeVersion="1" ma:contentTypeDescription="Create a new document." ma:contentTypeScope="" ma:versionID="d603551f2b6493ab61d6b7bd582eb73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E9C2F-5BCA-46DF-AA88-F518352BC2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1F625-D652-4C9B-ACD2-9FCEFFC5F050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379E98-F8A8-4F72-A089-18A8E8C80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tbv Rapportage</Template>
  <TotalTime>89</TotalTime>
  <Words>638</Words>
  <Application>Microsoft Office PowerPoint</Application>
  <PresentationFormat>Diavoorstelling (4:3)</PresentationFormat>
  <Paragraphs>144</Paragraphs>
  <Slides>22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PPT tbv Rapportage</vt:lpstr>
      <vt:lpstr>1_Zwolle algemeen 4x3</vt:lpstr>
      <vt:lpstr>Werken aan studiesucces start al voor de poort!</vt:lpstr>
      <vt:lpstr>PowerPoint-presentatie</vt:lpstr>
      <vt:lpstr>Data ED opleidingen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Cijfers 30-10-2017</vt:lpstr>
      <vt:lpstr>Interventies voor de poort</vt:lpstr>
      <vt:lpstr> Cursus bèta-beroepen in de les</vt:lpstr>
      <vt:lpstr>Uitvoering </vt:lpstr>
      <vt:lpstr>Masterclass en speeddaten | 8 december 2016 12.00 uur tot 16.30 uur</vt:lpstr>
      <vt:lpstr>Evaluatie</vt:lpstr>
      <vt:lpstr>Aandachtspunten</vt:lpstr>
      <vt:lpstr>Hoe kunnen wij onze studenten goed voorbereiden, voor de poort? </vt:lpstr>
      <vt:lpstr>PowerPoint-presentatie</vt:lpstr>
    </vt:vector>
  </TitlesOfParts>
  <Company>Windesheim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aan studiesucces start al voor de poort!</dc:title>
  <dc:creator>Manon Schrijnemaekers</dc:creator>
  <cp:lastModifiedBy>Manon Schrijnemaekers</cp:lastModifiedBy>
  <cp:revision>9</cp:revision>
  <dcterms:created xsi:type="dcterms:W3CDTF">2017-10-31T10:33:22Z</dcterms:created>
  <dcterms:modified xsi:type="dcterms:W3CDTF">2017-11-07T14:57:55Z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0x010100154C826F01B35D459B9C3D014B0D3271</vt:lpwstr>
  </property>
</Properties>
</file>