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428" r:id="rId2"/>
    <p:sldId id="405" r:id="rId3"/>
    <p:sldId id="423" r:id="rId4"/>
    <p:sldId id="415" r:id="rId5"/>
    <p:sldId id="422" r:id="rId6"/>
    <p:sldId id="414" r:id="rId7"/>
    <p:sldId id="416" r:id="rId8"/>
    <p:sldId id="406" r:id="rId9"/>
    <p:sldId id="430" r:id="rId10"/>
    <p:sldId id="424" r:id="rId11"/>
    <p:sldId id="417" r:id="rId12"/>
    <p:sldId id="419" r:id="rId13"/>
    <p:sldId id="418" r:id="rId14"/>
    <p:sldId id="420" r:id="rId15"/>
    <p:sldId id="421" r:id="rId16"/>
    <p:sldId id="427" r:id="rId17"/>
    <p:sldId id="429" r:id="rId18"/>
  </p:sldIdLst>
  <p:sldSz cx="9144000" cy="6858000" type="screen4x3"/>
  <p:notesSz cx="6811963" cy="9942513"/>
  <p:defaultTextStyle>
    <a:defPPr>
      <a:defRPr lang="en-GB"/>
    </a:defPPr>
    <a:lvl1pPr algn="l" rtl="0" fontAlgn="base">
      <a:spcBef>
        <a:spcPct val="20000"/>
      </a:spcBef>
      <a:spcAft>
        <a:spcPct val="0"/>
      </a:spcAft>
      <a:buFont typeface="Verdana" pitchFamily="34" charset="0"/>
      <a:defRPr sz="1600" kern="1200">
        <a:solidFill>
          <a:schemeClr val="tx1"/>
        </a:solidFill>
        <a:latin typeface="Verdana" pitchFamily="34" charset="0"/>
        <a:ea typeface="+mn-ea"/>
        <a:cs typeface="+mn-cs"/>
      </a:defRPr>
    </a:lvl1pPr>
    <a:lvl2pPr marL="457200" algn="l" rtl="0" fontAlgn="base">
      <a:spcBef>
        <a:spcPct val="20000"/>
      </a:spcBef>
      <a:spcAft>
        <a:spcPct val="0"/>
      </a:spcAft>
      <a:buFont typeface="Verdana" pitchFamily="34" charset="0"/>
      <a:defRPr sz="1600" kern="1200">
        <a:solidFill>
          <a:schemeClr val="tx1"/>
        </a:solidFill>
        <a:latin typeface="Verdana" pitchFamily="34" charset="0"/>
        <a:ea typeface="+mn-ea"/>
        <a:cs typeface="+mn-cs"/>
      </a:defRPr>
    </a:lvl2pPr>
    <a:lvl3pPr marL="914400" algn="l" rtl="0" fontAlgn="base">
      <a:spcBef>
        <a:spcPct val="20000"/>
      </a:spcBef>
      <a:spcAft>
        <a:spcPct val="0"/>
      </a:spcAft>
      <a:buFont typeface="Verdana" pitchFamily="34" charset="0"/>
      <a:defRPr sz="1600" kern="1200">
        <a:solidFill>
          <a:schemeClr val="tx1"/>
        </a:solidFill>
        <a:latin typeface="Verdana" pitchFamily="34" charset="0"/>
        <a:ea typeface="+mn-ea"/>
        <a:cs typeface="+mn-cs"/>
      </a:defRPr>
    </a:lvl3pPr>
    <a:lvl4pPr marL="1371600" algn="l" rtl="0" fontAlgn="base">
      <a:spcBef>
        <a:spcPct val="20000"/>
      </a:spcBef>
      <a:spcAft>
        <a:spcPct val="0"/>
      </a:spcAft>
      <a:buFont typeface="Verdana" pitchFamily="34" charset="0"/>
      <a:defRPr sz="1600" kern="1200">
        <a:solidFill>
          <a:schemeClr val="tx1"/>
        </a:solidFill>
        <a:latin typeface="Verdana" pitchFamily="34" charset="0"/>
        <a:ea typeface="+mn-ea"/>
        <a:cs typeface="+mn-cs"/>
      </a:defRPr>
    </a:lvl4pPr>
    <a:lvl5pPr marL="1828800" algn="l" rtl="0" fontAlgn="base">
      <a:spcBef>
        <a:spcPct val="20000"/>
      </a:spcBef>
      <a:spcAft>
        <a:spcPct val="0"/>
      </a:spcAft>
      <a:buFont typeface="Verdana" pitchFamily="34" charset="0"/>
      <a:defRPr sz="1600" kern="1200">
        <a:solidFill>
          <a:schemeClr val="tx1"/>
        </a:solidFill>
        <a:latin typeface="Verdana" pitchFamily="34" charset="0"/>
        <a:ea typeface="+mn-ea"/>
        <a:cs typeface="+mn-cs"/>
      </a:defRPr>
    </a:lvl5pPr>
    <a:lvl6pPr marL="2286000" algn="l" defTabSz="914400" rtl="0" eaLnBrk="1" latinLnBrk="0" hangingPunct="1">
      <a:defRPr sz="1600" kern="1200">
        <a:solidFill>
          <a:schemeClr val="tx1"/>
        </a:solidFill>
        <a:latin typeface="Verdana" pitchFamily="34" charset="0"/>
        <a:ea typeface="+mn-ea"/>
        <a:cs typeface="+mn-cs"/>
      </a:defRPr>
    </a:lvl6pPr>
    <a:lvl7pPr marL="2743200" algn="l" defTabSz="914400" rtl="0" eaLnBrk="1" latinLnBrk="0" hangingPunct="1">
      <a:defRPr sz="1600" kern="1200">
        <a:solidFill>
          <a:schemeClr val="tx1"/>
        </a:solidFill>
        <a:latin typeface="Verdana" pitchFamily="34" charset="0"/>
        <a:ea typeface="+mn-ea"/>
        <a:cs typeface="+mn-cs"/>
      </a:defRPr>
    </a:lvl7pPr>
    <a:lvl8pPr marL="3200400" algn="l" defTabSz="914400" rtl="0" eaLnBrk="1" latinLnBrk="0" hangingPunct="1">
      <a:defRPr sz="1600" kern="1200">
        <a:solidFill>
          <a:schemeClr val="tx1"/>
        </a:solidFill>
        <a:latin typeface="Verdana" pitchFamily="34" charset="0"/>
        <a:ea typeface="+mn-ea"/>
        <a:cs typeface="+mn-cs"/>
      </a:defRPr>
    </a:lvl8pPr>
    <a:lvl9pPr marL="3657600" algn="l" defTabSz="914400" rtl="0" eaLnBrk="1" latinLnBrk="0" hangingPunct="1">
      <a:defRPr sz="16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C00000"/>
    <a:srgbClr val="336699"/>
    <a:srgbClr val="99CCFF"/>
    <a:srgbClr val="CCECFF"/>
    <a:srgbClr val="66FF99"/>
    <a:srgbClr val="33CCFF"/>
    <a:srgbClr val="88B4A7"/>
    <a:srgbClr val="FF339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50" autoAdjust="0"/>
    <p:restoredTop sz="77993" autoAdjust="0"/>
  </p:normalViewPr>
  <p:slideViewPr>
    <p:cSldViewPr>
      <p:cViewPr varScale="1">
        <p:scale>
          <a:sx n="69" d="100"/>
          <a:sy n="69" d="100"/>
        </p:scale>
        <p:origin x="200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3211" y="62"/>
      </p:cViewPr>
      <p:guideLst>
        <p:guide orient="horz" pos="3132"/>
        <p:guide pos="214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stacked"/>
        <c:varyColors val="0"/>
        <c:ser>
          <c:idx val="0"/>
          <c:order val="0"/>
          <c:tx>
            <c:strRef>
              <c:f>Blad1!$B$1</c:f>
              <c:strCache>
                <c:ptCount val="1"/>
                <c:pt idx="0">
                  <c:v>Evaluatie zelfstudie</c:v>
                </c:pt>
              </c:strCache>
            </c:strRef>
          </c:tx>
          <c:spPr>
            <a:solidFill>
              <a:schemeClr val="dk1">
                <a:tint val="88500"/>
              </a:schemeClr>
            </a:solidFill>
            <a:ln>
              <a:noFill/>
            </a:ln>
            <a:effectLst/>
          </c:spPr>
          <c:invertIfNegative val="0"/>
          <c:cat>
            <c:strRef>
              <c:f>Blad1!$A$2:$A$3</c:f>
              <c:strCache>
                <c:ptCount val="2"/>
                <c:pt idx="0">
                  <c:v>Controlegroep</c:v>
                </c:pt>
                <c:pt idx="1">
                  <c:v>Experimentgroep</c:v>
                </c:pt>
              </c:strCache>
            </c:strRef>
          </c:cat>
          <c:val>
            <c:numRef>
              <c:f>Blad1!$B$2:$B$3</c:f>
              <c:numCache>
                <c:formatCode>General</c:formatCode>
                <c:ptCount val="2"/>
                <c:pt idx="0">
                  <c:v>7</c:v>
                </c:pt>
                <c:pt idx="1">
                  <c:v>15</c:v>
                </c:pt>
              </c:numCache>
            </c:numRef>
          </c:val>
        </c:ser>
        <c:ser>
          <c:idx val="1"/>
          <c:order val="1"/>
          <c:tx>
            <c:strRef>
              <c:f>Blad1!$C$1</c:f>
              <c:strCache>
                <c:ptCount val="1"/>
                <c:pt idx="0">
                  <c:v>Inhoud</c:v>
                </c:pt>
              </c:strCache>
            </c:strRef>
          </c:tx>
          <c:spPr>
            <a:solidFill>
              <a:schemeClr val="dk1">
                <a:tint val="55000"/>
              </a:schemeClr>
            </a:solidFill>
            <a:ln>
              <a:noFill/>
            </a:ln>
            <a:effectLst/>
          </c:spPr>
          <c:invertIfNegative val="0"/>
          <c:cat>
            <c:strRef>
              <c:f>Blad1!$A$2:$A$3</c:f>
              <c:strCache>
                <c:ptCount val="2"/>
                <c:pt idx="0">
                  <c:v>Controlegroep</c:v>
                </c:pt>
                <c:pt idx="1">
                  <c:v>Experimentgroep</c:v>
                </c:pt>
              </c:strCache>
            </c:strRef>
          </c:cat>
          <c:val>
            <c:numRef>
              <c:f>Blad1!$C$2:$C$3</c:f>
              <c:numCache>
                <c:formatCode>General</c:formatCode>
                <c:ptCount val="2"/>
                <c:pt idx="0">
                  <c:v>82</c:v>
                </c:pt>
                <c:pt idx="1">
                  <c:v>60</c:v>
                </c:pt>
              </c:numCache>
            </c:numRef>
          </c:val>
        </c:ser>
        <c:ser>
          <c:idx val="2"/>
          <c:order val="2"/>
          <c:tx>
            <c:strRef>
              <c:f>Blad1!$D$1</c:f>
              <c:strCache>
                <c:ptCount val="1"/>
                <c:pt idx="0">
                  <c:v>Planning zelfstudie</c:v>
                </c:pt>
              </c:strCache>
            </c:strRef>
          </c:tx>
          <c:spPr>
            <a:solidFill>
              <a:schemeClr val="dk1">
                <a:tint val="75000"/>
              </a:schemeClr>
            </a:solidFill>
            <a:ln>
              <a:noFill/>
            </a:ln>
            <a:effectLst/>
          </c:spPr>
          <c:invertIfNegative val="0"/>
          <c:cat>
            <c:strRef>
              <c:f>Blad1!$A$2:$A$3</c:f>
              <c:strCache>
                <c:ptCount val="2"/>
                <c:pt idx="0">
                  <c:v>Controlegroep</c:v>
                </c:pt>
                <c:pt idx="1">
                  <c:v>Experimentgroep</c:v>
                </c:pt>
              </c:strCache>
            </c:strRef>
          </c:cat>
          <c:val>
            <c:numRef>
              <c:f>Blad1!$D$2:$D$3</c:f>
              <c:numCache>
                <c:formatCode>General</c:formatCode>
                <c:ptCount val="2"/>
                <c:pt idx="0">
                  <c:v>1</c:v>
                </c:pt>
                <c:pt idx="1">
                  <c:v>15</c:v>
                </c:pt>
              </c:numCache>
            </c:numRef>
          </c:val>
        </c:ser>
        <c:dLbls>
          <c:showLegendKey val="0"/>
          <c:showVal val="0"/>
          <c:showCatName val="0"/>
          <c:showSerName val="0"/>
          <c:showPercent val="0"/>
          <c:showBubbleSize val="0"/>
        </c:dLbls>
        <c:gapWidth val="150"/>
        <c:overlap val="100"/>
        <c:axId val="474576776"/>
        <c:axId val="474577168"/>
      </c:barChart>
      <c:catAx>
        <c:axId val="474576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74577168"/>
        <c:crosses val="autoZero"/>
        <c:auto val="1"/>
        <c:lblAlgn val="ctr"/>
        <c:lblOffset val="100"/>
        <c:noMultiLvlLbl val="0"/>
      </c:catAx>
      <c:valAx>
        <c:axId val="474577168"/>
        <c:scaling>
          <c:orientation val="minMax"/>
          <c:max val="9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74576776"/>
        <c:crosses val="autoZero"/>
        <c:crossBetween val="between"/>
        <c:majorUnit val="10"/>
        <c:minorUnit val="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51436" cy="497752"/>
          </a:xfrm>
          <a:prstGeom prst="rect">
            <a:avLst/>
          </a:prstGeom>
          <a:noFill/>
          <a:ln w="9525">
            <a:noFill/>
            <a:miter lim="800000"/>
            <a:headEnd/>
            <a:tailEnd/>
          </a:ln>
          <a:effectLst/>
        </p:spPr>
        <p:txBody>
          <a:bodyPr vert="horz" wrap="square" lIns="95723" tIns="47861" rIns="95723" bIns="47861" numCol="1" anchor="t" anchorCtr="0" compatLnSpc="1">
            <a:prstTxWarp prst="textNoShape">
              <a:avLst/>
            </a:prstTxWarp>
          </a:bodyPr>
          <a:lstStyle>
            <a:lvl1pPr defTabSz="957260">
              <a:spcBef>
                <a:spcPct val="0"/>
              </a:spcBef>
              <a:buFontTx/>
              <a:buNone/>
              <a:defRPr sz="1300"/>
            </a:lvl1pPr>
          </a:lstStyle>
          <a:p>
            <a:endParaRPr lang="nl-NL"/>
          </a:p>
        </p:txBody>
      </p:sp>
      <p:sp>
        <p:nvSpPr>
          <p:cNvPr id="29699" name="Rectangle 3"/>
          <p:cNvSpPr>
            <a:spLocks noGrp="1" noChangeArrowheads="1"/>
          </p:cNvSpPr>
          <p:nvPr>
            <p:ph type="dt" sz="quarter" idx="1"/>
          </p:nvPr>
        </p:nvSpPr>
        <p:spPr bwMode="auto">
          <a:xfrm>
            <a:off x="3858971" y="0"/>
            <a:ext cx="2951436" cy="497752"/>
          </a:xfrm>
          <a:prstGeom prst="rect">
            <a:avLst/>
          </a:prstGeom>
          <a:noFill/>
          <a:ln w="9525">
            <a:noFill/>
            <a:miter lim="800000"/>
            <a:headEnd/>
            <a:tailEnd/>
          </a:ln>
          <a:effectLst/>
        </p:spPr>
        <p:txBody>
          <a:bodyPr vert="horz" wrap="square" lIns="95723" tIns="47861" rIns="95723" bIns="47861" numCol="1" anchor="t" anchorCtr="0" compatLnSpc="1">
            <a:prstTxWarp prst="textNoShape">
              <a:avLst/>
            </a:prstTxWarp>
          </a:bodyPr>
          <a:lstStyle>
            <a:lvl1pPr algn="r" defTabSz="957260">
              <a:spcBef>
                <a:spcPct val="0"/>
              </a:spcBef>
              <a:buFontTx/>
              <a:buNone/>
              <a:defRPr sz="1300"/>
            </a:lvl1pPr>
          </a:lstStyle>
          <a:p>
            <a:endParaRPr lang="nl-NL"/>
          </a:p>
        </p:txBody>
      </p:sp>
      <p:sp>
        <p:nvSpPr>
          <p:cNvPr id="29700" name="Rectangle 4"/>
          <p:cNvSpPr>
            <a:spLocks noGrp="1" noChangeArrowheads="1"/>
          </p:cNvSpPr>
          <p:nvPr>
            <p:ph type="ftr" sz="quarter" idx="2"/>
          </p:nvPr>
        </p:nvSpPr>
        <p:spPr bwMode="auto">
          <a:xfrm>
            <a:off x="0" y="9443197"/>
            <a:ext cx="2951436" cy="497752"/>
          </a:xfrm>
          <a:prstGeom prst="rect">
            <a:avLst/>
          </a:prstGeom>
          <a:noFill/>
          <a:ln w="9525">
            <a:noFill/>
            <a:miter lim="800000"/>
            <a:headEnd/>
            <a:tailEnd/>
          </a:ln>
          <a:effectLst/>
        </p:spPr>
        <p:txBody>
          <a:bodyPr vert="horz" wrap="square" lIns="95723" tIns="47861" rIns="95723" bIns="47861" numCol="1" anchor="b" anchorCtr="0" compatLnSpc="1">
            <a:prstTxWarp prst="textNoShape">
              <a:avLst/>
            </a:prstTxWarp>
          </a:bodyPr>
          <a:lstStyle>
            <a:lvl1pPr defTabSz="957260">
              <a:spcBef>
                <a:spcPct val="0"/>
              </a:spcBef>
              <a:buFontTx/>
              <a:buNone/>
              <a:defRPr sz="1300"/>
            </a:lvl1pPr>
          </a:lstStyle>
          <a:p>
            <a:endParaRPr lang="nl-NL"/>
          </a:p>
        </p:txBody>
      </p:sp>
      <p:sp>
        <p:nvSpPr>
          <p:cNvPr id="29701" name="Rectangle 5"/>
          <p:cNvSpPr>
            <a:spLocks noGrp="1" noChangeArrowheads="1"/>
          </p:cNvSpPr>
          <p:nvPr>
            <p:ph type="sldNum" sz="quarter" idx="3"/>
          </p:nvPr>
        </p:nvSpPr>
        <p:spPr bwMode="auto">
          <a:xfrm>
            <a:off x="3858971" y="9443197"/>
            <a:ext cx="2951436" cy="497752"/>
          </a:xfrm>
          <a:prstGeom prst="rect">
            <a:avLst/>
          </a:prstGeom>
          <a:noFill/>
          <a:ln w="9525">
            <a:noFill/>
            <a:miter lim="800000"/>
            <a:headEnd/>
            <a:tailEnd/>
          </a:ln>
          <a:effectLst/>
        </p:spPr>
        <p:txBody>
          <a:bodyPr vert="horz" wrap="square" lIns="95723" tIns="47861" rIns="95723" bIns="47861" numCol="1" anchor="b" anchorCtr="0" compatLnSpc="1">
            <a:prstTxWarp prst="textNoShape">
              <a:avLst/>
            </a:prstTxWarp>
          </a:bodyPr>
          <a:lstStyle>
            <a:lvl1pPr algn="r" defTabSz="957260">
              <a:spcBef>
                <a:spcPct val="0"/>
              </a:spcBef>
              <a:buFontTx/>
              <a:buNone/>
              <a:defRPr sz="1300"/>
            </a:lvl1pPr>
          </a:lstStyle>
          <a:p>
            <a:fld id="{A6816855-2CAF-4934-943D-8FCAA9C96F80}" type="slidenum">
              <a:rPr lang="en-GB"/>
              <a:pPr/>
              <a:t>‹#›</a:t>
            </a:fld>
            <a:endParaRPr lang="en-GB"/>
          </a:p>
        </p:txBody>
      </p:sp>
    </p:spTree>
    <p:extLst>
      <p:ext uri="{BB962C8B-B14F-4D97-AF65-F5344CB8AC3E}">
        <p14:creationId xmlns:p14="http://schemas.microsoft.com/office/powerpoint/2010/main" val="17709764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51436" cy="497752"/>
          </a:xfrm>
          <a:prstGeom prst="rect">
            <a:avLst/>
          </a:prstGeom>
          <a:noFill/>
          <a:ln w="9525">
            <a:noFill/>
            <a:miter lim="800000"/>
            <a:headEnd/>
            <a:tailEnd/>
          </a:ln>
          <a:effectLst/>
        </p:spPr>
        <p:txBody>
          <a:bodyPr vert="horz" wrap="square" lIns="95723" tIns="47861" rIns="95723" bIns="47861" numCol="1" anchor="t" anchorCtr="0" compatLnSpc="1">
            <a:prstTxWarp prst="textNoShape">
              <a:avLst/>
            </a:prstTxWarp>
          </a:bodyPr>
          <a:lstStyle>
            <a:lvl1pPr defTabSz="957260">
              <a:spcBef>
                <a:spcPct val="0"/>
              </a:spcBef>
              <a:buFontTx/>
              <a:buNone/>
              <a:defRPr sz="1300"/>
            </a:lvl1pPr>
          </a:lstStyle>
          <a:p>
            <a:endParaRPr lang="nl-NL"/>
          </a:p>
        </p:txBody>
      </p:sp>
      <p:sp>
        <p:nvSpPr>
          <p:cNvPr id="20483" name="Rectangle 3"/>
          <p:cNvSpPr>
            <a:spLocks noGrp="1" noChangeArrowheads="1"/>
          </p:cNvSpPr>
          <p:nvPr>
            <p:ph type="dt" idx="1"/>
          </p:nvPr>
        </p:nvSpPr>
        <p:spPr bwMode="auto">
          <a:xfrm>
            <a:off x="3858971" y="0"/>
            <a:ext cx="2951436" cy="497752"/>
          </a:xfrm>
          <a:prstGeom prst="rect">
            <a:avLst/>
          </a:prstGeom>
          <a:noFill/>
          <a:ln w="9525">
            <a:noFill/>
            <a:miter lim="800000"/>
            <a:headEnd/>
            <a:tailEnd/>
          </a:ln>
          <a:effectLst/>
        </p:spPr>
        <p:txBody>
          <a:bodyPr vert="horz" wrap="square" lIns="95723" tIns="47861" rIns="95723" bIns="47861" numCol="1" anchor="t" anchorCtr="0" compatLnSpc="1">
            <a:prstTxWarp prst="textNoShape">
              <a:avLst/>
            </a:prstTxWarp>
          </a:bodyPr>
          <a:lstStyle>
            <a:lvl1pPr algn="r" defTabSz="957260">
              <a:spcBef>
                <a:spcPct val="0"/>
              </a:spcBef>
              <a:buFontTx/>
              <a:buNone/>
              <a:defRPr sz="1300"/>
            </a:lvl1pPr>
          </a:lstStyle>
          <a:p>
            <a:endParaRPr lang="nl-NL"/>
          </a:p>
        </p:txBody>
      </p:sp>
      <p:sp>
        <p:nvSpPr>
          <p:cNvPr id="15364" name="Rectangle 4"/>
          <p:cNvSpPr>
            <a:spLocks noGrp="1" noRot="1" noChangeAspect="1" noChangeArrowheads="1" noTextEdit="1"/>
          </p:cNvSpPr>
          <p:nvPr>
            <p:ph type="sldImg" idx="2"/>
          </p:nvPr>
        </p:nvSpPr>
        <p:spPr bwMode="auto">
          <a:xfrm>
            <a:off x="919163" y="744538"/>
            <a:ext cx="4973637" cy="3729037"/>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681819" y="4722382"/>
            <a:ext cx="5448325" cy="4475069"/>
          </a:xfrm>
          <a:prstGeom prst="rect">
            <a:avLst/>
          </a:prstGeom>
          <a:noFill/>
          <a:ln w="9525">
            <a:noFill/>
            <a:miter lim="800000"/>
            <a:headEnd/>
            <a:tailEnd/>
          </a:ln>
          <a:effectLst/>
        </p:spPr>
        <p:txBody>
          <a:bodyPr vert="horz" wrap="square" lIns="95723" tIns="47861" rIns="95723" bIns="47861"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0486" name="Rectangle 6"/>
          <p:cNvSpPr>
            <a:spLocks noGrp="1" noChangeArrowheads="1"/>
          </p:cNvSpPr>
          <p:nvPr>
            <p:ph type="ftr" sz="quarter" idx="4"/>
          </p:nvPr>
        </p:nvSpPr>
        <p:spPr bwMode="auto">
          <a:xfrm>
            <a:off x="0" y="9443197"/>
            <a:ext cx="2951436" cy="497752"/>
          </a:xfrm>
          <a:prstGeom prst="rect">
            <a:avLst/>
          </a:prstGeom>
          <a:noFill/>
          <a:ln w="9525">
            <a:noFill/>
            <a:miter lim="800000"/>
            <a:headEnd/>
            <a:tailEnd/>
          </a:ln>
          <a:effectLst/>
        </p:spPr>
        <p:txBody>
          <a:bodyPr vert="horz" wrap="square" lIns="95723" tIns="47861" rIns="95723" bIns="47861" numCol="1" anchor="b" anchorCtr="0" compatLnSpc="1">
            <a:prstTxWarp prst="textNoShape">
              <a:avLst/>
            </a:prstTxWarp>
          </a:bodyPr>
          <a:lstStyle>
            <a:lvl1pPr defTabSz="957260">
              <a:spcBef>
                <a:spcPct val="0"/>
              </a:spcBef>
              <a:buFontTx/>
              <a:buNone/>
              <a:defRPr sz="1300"/>
            </a:lvl1pPr>
          </a:lstStyle>
          <a:p>
            <a:endParaRPr lang="nl-NL"/>
          </a:p>
        </p:txBody>
      </p:sp>
      <p:sp>
        <p:nvSpPr>
          <p:cNvPr id="20487" name="Rectangle 7"/>
          <p:cNvSpPr>
            <a:spLocks noGrp="1" noChangeArrowheads="1"/>
          </p:cNvSpPr>
          <p:nvPr>
            <p:ph type="sldNum" sz="quarter" idx="5"/>
          </p:nvPr>
        </p:nvSpPr>
        <p:spPr bwMode="auto">
          <a:xfrm>
            <a:off x="3858971" y="9443197"/>
            <a:ext cx="2951436" cy="497752"/>
          </a:xfrm>
          <a:prstGeom prst="rect">
            <a:avLst/>
          </a:prstGeom>
          <a:noFill/>
          <a:ln w="9525">
            <a:noFill/>
            <a:miter lim="800000"/>
            <a:headEnd/>
            <a:tailEnd/>
          </a:ln>
          <a:effectLst/>
        </p:spPr>
        <p:txBody>
          <a:bodyPr vert="horz" wrap="square" lIns="95723" tIns="47861" rIns="95723" bIns="47861" numCol="1" anchor="b" anchorCtr="0" compatLnSpc="1">
            <a:prstTxWarp prst="textNoShape">
              <a:avLst/>
            </a:prstTxWarp>
          </a:bodyPr>
          <a:lstStyle>
            <a:lvl1pPr algn="r" defTabSz="957260">
              <a:spcBef>
                <a:spcPct val="0"/>
              </a:spcBef>
              <a:buFontTx/>
              <a:buNone/>
              <a:defRPr sz="1300"/>
            </a:lvl1pPr>
          </a:lstStyle>
          <a:p>
            <a:fld id="{23BACE99-B866-4657-9CDC-0F16A8170763}" type="slidenum">
              <a:rPr lang="en-GB"/>
              <a:pPr/>
              <a:t>‹#›</a:t>
            </a:fld>
            <a:endParaRPr lang="en-GB"/>
          </a:p>
        </p:txBody>
      </p:sp>
    </p:spTree>
    <p:extLst>
      <p:ext uri="{BB962C8B-B14F-4D97-AF65-F5344CB8AC3E}">
        <p14:creationId xmlns:p14="http://schemas.microsoft.com/office/powerpoint/2010/main" val="12389384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Samen</a:t>
            </a:r>
            <a:endParaRPr lang="nl-NL" dirty="0"/>
          </a:p>
        </p:txBody>
      </p:sp>
      <p:sp>
        <p:nvSpPr>
          <p:cNvPr id="4" name="Slide Number Placeholder 3"/>
          <p:cNvSpPr>
            <a:spLocks noGrp="1"/>
          </p:cNvSpPr>
          <p:nvPr>
            <p:ph type="sldNum" sz="quarter" idx="10"/>
          </p:nvPr>
        </p:nvSpPr>
        <p:spPr/>
        <p:txBody>
          <a:bodyPr/>
          <a:lstStyle/>
          <a:p>
            <a:fld id="{23BACE99-B866-4657-9CDC-0F16A8170763}" type="slidenum">
              <a:rPr lang="en-GB" smtClean="0"/>
              <a:pPr/>
              <a:t>1</a:t>
            </a:fld>
            <a:endParaRPr lang="en-GB"/>
          </a:p>
        </p:txBody>
      </p:sp>
    </p:spTree>
    <p:extLst>
      <p:ext uri="{BB962C8B-B14F-4D97-AF65-F5344CB8AC3E}">
        <p14:creationId xmlns:p14="http://schemas.microsoft.com/office/powerpoint/2010/main" val="162158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Marloes</a:t>
            </a:r>
            <a:endParaRPr lang="nl-NL" dirty="0"/>
          </a:p>
        </p:txBody>
      </p:sp>
      <p:sp>
        <p:nvSpPr>
          <p:cNvPr id="4" name="Slide Number Placeholder 3"/>
          <p:cNvSpPr>
            <a:spLocks noGrp="1"/>
          </p:cNvSpPr>
          <p:nvPr>
            <p:ph type="sldNum" sz="quarter" idx="10"/>
          </p:nvPr>
        </p:nvSpPr>
        <p:spPr/>
        <p:txBody>
          <a:bodyPr/>
          <a:lstStyle/>
          <a:p>
            <a:fld id="{23BACE99-B866-4657-9CDC-0F16A8170763}" type="slidenum">
              <a:rPr lang="en-GB" smtClean="0"/>
              <a:pPr/>
              <a:t>10</a:t>
            </a:fld>
            <a:endParaRPr lang="en-GB"/>
          </a:p>
        </p:txBody>
      </p:sp>
    </p:spTree>
    <p:extLst>
      <p:ext uri="{BB962C8B-B14F-4D97-AF65-F5344CB8AC3E}">
        <p14:creationId xmlns:p14="http://schemas.microsoft.com/office/powerpoint/2010/main" val="1255168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Marloes</a:t>
            </a:r>
            <a:endParaRPr lang="nl-NL" dirty="0"/>
          </a:p>
        </p:txBody>
      </p:sp>
      <p:sp>
        <p:nvSpPr>
          <p:cNvPr id="4" name="Slide Number Placeholder 3"/>
          <p:cNvSpPr>
            <a:spLocks noGrp="1"/>
          </p:cNvSpPr>
          <p:nvPr>
            <p:ph type="sldNum" sz="quarter" idx="10"/>
          </p:nvPr>
        </p:nvSpPr>
        <p:spPr/>
        <p:txBody>
          <a:bodyPr/>
          <a:lstStyle/>
          <a:p>
            <a:fld id="{23BACE99-B866-4657-9CDC-0F16A8170763}" type="slidenum">
              <a:rPr lang="en-GB" smtClean="0"/>
              <a:pPr/>
              <a:t>11</a:t>
            </a:fld>
            <a:endParaRPr lang="en-GB"/>
          </a:p>
        </p:txBody>
      </p:sp>
    </p:spTree>
    <p:extLst>
      <p:ext uri="{BB962C8B-B14F-4D97-AF65-F5344CB8AC3E}">
        <p14:creationId xmlns:p14="http://schemas.microsoft.com/office/powerpoint/2010/main" val="1912180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Janneke</a:t>
            </a:r>
            <a:endParaRPr lang="nl-NL" dirty="0"/>
          </a:p>
          <a:p>
            <a:r>
              <a:rPr lang="nl-NL" dirty="0"/>
              <a:t>Experiment bij het vak Marketing in het tweede kwartaal van jaar 1 van de opleiding International Business </a:t>
            </a:r>
            <a:r>
              <a:rPr lang="nl-NL" dirty="0" err="1"/>
              <a:t>and</a:t>
            </a:r>
            <a:r>
              <a:rPr lang="nl-NL" dirty="0"/>
              <a:t> Management Studies.</a:t>
            </a:r>
          </a:p>
          <a:p>
            <a:r>
              <a:rPr lang="nl-NL" dirty="0"/>
              <a:t>Van de twaalf klassen werden zes klassen geclassificeerd als controlegroep en zes klassen als experimentgroep. </a:t>
            </a:r>
            <a:r>
              <a:rPr lang="en-US" dirty="0"/>
              <a:t> </a:t>
            </a:r>
          </a:p>
          <a:p>
            <a:r>
              <a:rPr lang="nl-NL" dirty="0"/>
              <a:t> </a:t>
            </a:r>
            <a:endParaRPr lang="en-US" dirty="0"/>
          </a:p>
          <a:p>
            <a:r>
              <a:rPr lang="nl-NL" dirty="0"/>
              <a:t>De klassen van de </a:t>
            </a:r>
            <a:r>
              <a:rPr lang="nl-NL" i="1" dirty="0"/>
              <a:t>controlegroep</a:t>
            </a:r>
            <a:r>
              <a:rPr lang="nl-NL" dirty="0"/>
              <a:t> kregen het reguliere BE Marketing lesprogramma aangeboden. Bij aanvang van iedere les werd gecontroleerd of studenten hun huiswerk hadden gemaakt. Vervolgens werd inhoudelijk de les gegeven (huiswerk bespreken, nieuwe leerstof aanbieden, oefeningen doen) en aan het eind van de les werd de huiswerkopdracht voor de volgende les geprojecteerd. </a:t>
            </a:r>
            <a:endParaRPr lang="en-US" dirty="0"/>
          </a:p>
          <a:p>
            <a:r>
              <a:rPr lang="nl-NL" dirty="0"/>
              <a:t> </a:t>
            </a:r>
            <a:endParaRPr lang="en-US" dirty="0"/>
          </a:p>
          <a:p>
            <a:r>
              <a:rPr lang="nl-NL" dirty="0"/>
              <a:t>De klassen van de </a:t>
            </a:r>
            <a:r>
              <a:rPr lang="nl-NL" i="1" dirty="0"/>
              <a:t>experimentgroep</a:t>
            </a:r>
            <a:r>
              <a:rPr lang="nl-NL" dirty="0"/>
              <a:t> kregen inhoudelijk ook het reguliere BE Marketing lesprogramma aangeboden, maar in een kleiner tijdsbestek, aangezien er tijd in de les werd gereserveerd voor de ondersteuning van de zelfstudie middels aandacht voor zelfregulatie van het leerproces. </a:t>
            </a:r>
            <a:endParaRPr lang="en-US" dirty="0"/>
          </a:p>
          <a:p>
            <a:pPr lvl="0"/>
            <a:r>
              <a:rPr lang="nl-NL" dirty="0"/>
              <a:t>Bij aanvang van iedere les werd gecontroleerd of studenten hun huiswerk hadden gemaakt, maar vond er ook een evaluatie plaats van hun zelfstudie in de week ervoor inclusief feedback daarop. Vervolgens werd inhoudelijk de les gegeven. </a:t>
            </a:r>
            <a:endParaRPr lang="en-US" dirty="0"/>
          </a:p>
          <a:p>
            <a:pPr lvl="0"/>
            <a:r>
              <a:rPr lang="nl-NL" dirty="0"/>
              <a:t>Aan het eind van de les werd de huiswerkopdracht voor de volgende les toegelicht en moesten studenten een planning maken waarbij de volgende drie vragen beantwoord moesten worden: Hoeveel tijd dien ik eraan te  besteden?, Wat moet ik precies doen? en Wanneer ga ik het doen? Ook hierin kregen de studenten begeleiding en feedback. </a:t>
            </a:r>
          </a:p>
          <a:p>
            <a:pPr lvl="0"/>
            <a:endParaRPr lang="nl-NL" dirty="0"/>
          </a:p>
          <a:p>
            <a:pPr lvl="0"/>
            <a:r>
              <a:rPr lang="nl-NL" dirty="0"/>
              <a:t>Meting: motivatie, metacognitieve vaardigheden, prestatie -&gt; geen effecten.</a:t>
            </a:r>
          </a:p>
          <a:p>
            <a:pPr lvl="0"/>
            <a:r>
              <a:rPr lang="nl-NL" dirty="0"/>
              <a:t>Alleen een effect op de spreiding: studenten in de experimentgroep eerder aan de slag (maar inhoudelijk niets bekend over inhoud, of ze ook beter werkten?).</a:t>
            </a:r>
          </a:p>
          <a:p>
            <a:pPr lvl="0"/>
            <a:endParaRPr lang="nl-NL" dirty="0"/>
          </a:p>
        </p:txBody>
      </p:sp>
      <p:sp>
        <p:nvSpPr>
          <p:cNvPr id="4" name="Tijdelijke aanduiding voor dianummer 3"/>
          <p:cNvSpPr>
            <a:spLocks noGrp="1"/>
          </p:cNvSpPr>
          <p:nvPr>
            <p:ph type="sldNum" sz="quarter" idx="10"/>
          </p:nvPr>
        </p:nvSpPr>
        <p:spPr/>
        <p:txBody>
          <a:bodyPr/>
          <a:lstStyle/>
          <a:p>
            <a:fld id="{23BACE99-B866-4657-9CDC-0F16A8170763}" type="slidenum">
              <a:rPr lang="en-GB" smtClean="0"/>
              <a:pPr/>
              <a:t>12</a:t>
            </a:fld>
            <a:endParaRPr lang="en-GB"/>
          </a:p>
        </p:txBody>
      </p:sp>
    </p:spTree>
    <p:extLst>
      <p:ext uri="{BB962C8B-B14F-4D97-AF65-F5344CB8AC3E}">
        <p14:creationId xmlns:p14="http://schemas.microsoft.com/office/powerpoint/2010/main" val="3639199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WIE –</a:t>
            </a:r>
            <a:r>
              <a:rPr lang="en-US" dirty="0" err="1" smtClean="0"/>
              <a:t>Janneke</a:t>
            </a:r>
            <a:endParaRPr lang="en-US" dirty="0" smtClean="0"/>
          </a:p>
          <a:p>
            <a:r>
              <a:rPr lang="en-US" dirty="0" smtClean="0"/>
              <a:t>WAAR – </a:t>
            </a:r>
            <a:r>
              <a:rPr lang="en-US" dirty="0" err="1" smtClean="0"/>
              <a:t>Janneke</a:t>
            </a:r>
            <a:r>
              <a:rPr lang="en-US" dirty="0" smtClean="0"/>
              <a:t> </a:t>
            </a:r>
          </a:p>
          <a:p>
            <a:r>
              <a:rPr lang="en-US" dirty="0" smtClean="0"/>
              <a:t>WELKE -Marloes</a:t>
            </a:r>
          </a:p>
          <a:p>
            <a:r>
              <a:rPr lang="en-US" dirty="0" smtClean="0"/>
              <a:t>HOE - Marloes</a:t>
            </a:r>
            <a:endParaRPr lang="nl-NL" dirty="0"/>
          </a:p>
        </p:txBody>
      </p:sp>
      <p:sp>
        <p:nvSpPr>
          <p:cNvPr id="4" name="Slide Number Placeholder 3"/>
          <p:cNvSpPr>
            <a:spLocks noGrp="1"/>
          </p:cNvSpPr>
          <p:nvPr>
            <p:ph type="sldNum" sz="quarter" idx="10"/>
          </p:nvPr>
        </p:nvSpPr>
        <p:spPr/>
        <p:txBody>
          <a:bodyPr/>
          <a:lstStyle/>
          <a:p>
            <a:fld id="{23BACE99-B866-4657-9CDC-0F16A8170763}" type="slidenum">
              <a:rPr lang="en-GB" smtClean="0"/>
              <a:pPr/>
              <a:t>13</a:t>
            </a:fld>
            <a:endParaRPr lang="en-GB"/>
          </a:p>
        </p:txBody>
      </p:sp>
    </p:spTree>
    <p:extLst>
      <p:ext uri="{BB962C8B-B14F-4D97-AF65-F5344CB8AC3E}">
        <p14:creationId xmlns:p14="http://schemas.microsoft.com/office/powerpoint/2010/main" val="3286750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Samen</a:t>
            </a:r>
            <a:endParaRPr lang="en-US" dirty="0" smtClean="0"/>
          </a:p>
          <a:p>
            <a:endParaRPr lang="en-US" dirty="0" smtClean="0"/>
          </a:p>
          <a:p>
            <a:r>
              <a:rPr lang="en-US" dirty="0" smtClean="0"/>
              <a:t>Per </a:t>
            </a:r>
            <a:r>
              <a:rPr lang="en-US" dirty="0" err="1" smtClean="0"/>
              <a:t>groepje</a:t>
            </a:r>
            <a:r>
              <a:rPr lang="en-US" dirty="0" smtClean="0"/>
              <a:t>:</a:t>
            </a:r>
            <a:r>
              <a:rPr lang="en-US" baseline="0" dirty="0" smtClean="0"/>
              <a:t> prober wat op je </a:t>
            </a:r>
            <a:r>
              <a:rPr lang="en-US" baseline="0" dirty="0" err="1" smtClean="0"/>
              <a:t>vel</a:t>
            </a:r>
            <a:r>
              <a:rPr lang="en-US" baseline="0" dirty="0" smtClean="0"/>
              <a:t> </a:t>
            </a:r>
            <a:r>
              <a:rPr lang="en-US" baseline="0" dirty="0" err="1" smtClean="0"/>
              <a:t>te</a:t>
            </a:r>
            <a:r>
              <a:rPr lang="en-US" baseline="0" dirty="0" smtClean="0"/>
              <a:t> </a:t>
            </a:r>
            <a:r>
              <a:rPr lang="en-US" baseline="0" dirty="0" err="1" smtClean="0"/>
              <a:t>schrijven</a:t>
            </a:r>
            <a:r>
              <a:rPr lang="en-US" baseline="0" dirty="0" smtClean="0"/>
              <a:t>.</a:t>
            </a:r>
          </a:p>
          <a:p>
            <a:r>
              <a:rPr lang="en-US" dirty="0" smtClean="0"/>
              <a:t>Na 15 </a:t>
            </a:r>
            <a:r>
              <a:rPr lang="en-US" dirty="0" err="1" smtClean="0"/>
              <a:t>minuten</a:t>
            </a:r>
            <a:r>
              <a:rPr lang="en-US" dirty="0" smtClean="0"/>
              <a:t>:</a:t>
            </a:r>
            <a:r>
              <a:rPr lang="en-US" baseline="0" dirty="0" smtClean="0"/>
              <a:t> wat </a:t>
            </a:r>
            <a:r>
              <a:rPr lang="en-US" baseline="0" dirty="0" err="1" smtClean="0"/>
              <a:t>heb</a:t>
            </a:r>
            <a:r>
              <a:rPr lang="en-US" baseline="0" dirty="0" smtClean="0"/>
              <a:t> je </a:t>
            </a:r>
            <a:r>
              <a:rPr lang="en-US" baseline="0" dirty="0" err="1" smtClean="0"/>
              <a:t>opgeschreven</a:t>
            </a:r>
            <a:r>
              <a:rPr lang="en-US" baseline="0" dirty="0" smtClean="0"/>
              <a:t>?</a:t>
            </a:r>
          </a:p>
          <a:p>
            <a:r>
              <a:rPr lang="en-US" baseline="0" dirty="0" err="1" smtClean="0"/>
              <a:t>Groepje</a:t>
            </a:r>
            <a:r>
              <a:rPr lang="en-US" baseline="0" dirty="0" smtClean="0"/>
              <a:t> </a:t>
            </a:r>
            <a:r>
              <a:rPr lang="en-US" baseline="0" dirty="0" err="1" smtClean="0"/>
              <a:t>presenteert</a:t>
            </a:r>
            <a:r>
              <a:rPr lang="en-US" baseline="0" dirty="0" smtClean="0"/>
              <a:t>: </a:t>
            </a:r>
            <a:r>
              <a:rPr lang="en-US" baseline="0" dirty="0" err="1" smtClean="0"/>
              <a:t>andere</a:t>
            </a:r>
            <a:r>
              <a:rPr lang="en-US" baseline="0" dirty="0" smtClean="0"/>
              <a:t> </a:t>
            </a:r>
            <a:r>
              <a:rPr lang="en-US" baseline="0" dirty="0" err="1" smtClean="0"/>
              <a:t>groepen</a:t>
            </a:r>
            <a:r>
              <a:rPr lang="en-US" baseline="0" dirty="0" smtClean="0"/>
              <a:t> </a:t>
            </a:r>
            <a:r>
              <a:rPr lang="en-US" baseline="0" dirty="0" err="1" smtClean="0"/>
              <a:t>en</a:t>
            </a:r>
            <a:r>
              <a:rPr lang="en-US" baseline="0" dirty="0" smtClean="0"/>
              <a:t> </a:t>
            </a:r>
            <a:r>
              <a:rPr lang="en-US" baseline="0" dirty="0" err="1" smtClean="0"/>
              <a:t>wij</a:t>
            </a:r>
            <a:r>
              <a:rPr lang="en-US" baseline="0" dirty="0" smtClean="0"/>
              <a:t> </a:t>
            </a:r>
            <a:r>
              <a:rPr lang="en-US" baseline="0" dirty="0" err="1" smtClean="0"/>
              <a:t>stellen</a:t>
            </a:r>
            <a:r>
              <a:rPr lang="en-US" baseline="0" dirty="0" smtClean="0"/>
              <a:t> </a:t>
            </a:r>
            <a:r>
              <a:rPr lang="en-US" baseline="0" dirty="0" err="1" smtClean="0"/>
              <a:t>vragen</a:t>
            </a:r>
            <a:r>
              <a:rPr lang="en-US" baseline="0" dirty="0" smtClean="0"/>
              <a:t> of </a:t>
            </a:r>
            <a:r>
              <a:rPr lang="en-US" baseline="0" dirty="0" err="1" smtClean="0"/>
              <a:t>geven</a:t>
            </a:r>
            <a:r>
              <a:rPr lang="en-US" baseline="0" dirty="0" smtClean="0"/>
              <a:t> </a:t>
            </a:r>
            <a:r>
              <a:rPr lang="en-US" baseline="0" dirty="0" err="1" smtClean="0"/>
              <a:t>ideee</a:t>
            </a:r>
            <a:r>
              <a:rPr lang="en-US" baseline="0" dirty="0" smtClean="0"/>
              <a:t>/feedback.</a:t>
            </a:r>
          </a:p>
          <a:p>
            <a:endParaRPr lang="en-US" baseline="0" dirty="0" smtClean="0"/>
          </a:p>
          <a:p>
            <a:r>
              <a:rPr lang="en-US" baseline="0" dirty="0" err="1" smtClean="0"/>
              <a:t>Welke</a:t>
            </a:r>
            <a:r>
              <a:rPr lang="en-US" baseline="0" dirty="0" smtClean="0"/>
              <a:t> </a:t>
            </a:r>
            <a:r>
              <a:rPr lang="en-US" baseline="0" dirty="0" err="1" smtClean="0"/>
              <a:t>vragen</a:t>
            </a:r>
            <a:r>
              <a:rPr lang="en-US" baseline="0" dirty="0" smtClean="0"/>
              <a:t> </a:t>
            </a:r>
            <a:r>
              <a:rPr lang="en-US" baseline="0" dirty="0" err="1" smtClean="0"/>
              <a:t>heb</a:t>
            </a:r>
            <a:r>
              <a:rPr lang="en-US" baseline="0" dirty="0" smtClean="0"/>
              <a:t> je nog?</a:t>
            </a:r>
          </a:p>
          <a:p>
            <a:endParaRPr lang="en-US" baseline="0" dirty="0" smtClean="0"/>
          </a:p>
          <a:p>
            <a:endParaRPr lang="nl-NL" dirty="0"/>
          </a:p>
        </p:txBody>
      </p:sp>
      <p:sp>
        <p:nvSpPr>
          <p:cNvPr id="4" name="Slide Number Placeholder 3"/>
          <p:cNvSpPr>
            <a:spLocks noGrp="1"/>
          </p:cNvSpPr>
          <p:nvPr>
            <p:ph type="sldNum" sz="quarter" idx="10"/>
          </p:nvPr>
        </p:nvSpPr>
        <p:spPr/>
        <p:txBody>
          <a:bodyPr/>
          <a:lstStyle/>
          <a:p>
            <a:fld id="{23BACE99-B866-4657-9CDC-0F16A8170763}" type="slidenum">
              <a:rPr lang="en-GB" smtClean="0"/>
              <a:pPr/>
              <a:t>14</a:t>
            </a:fld>
            <a:endParaRPr lang="en-GB"/>
          </a:p>
        </p:txBody>
      </p:sp>
    </p:spTree>
    <p:extLst>
      <p:ext uri="{BB962C8B-B14F-4D97-AF65-F5344CB8AC3E}">
        <p14:creationId xmlns:p14="http://schemas.microsoft.com/office/powerpoint/2010/main" val="3550184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smtClean="0"/>
              <a:t>Samen</a:t>
            </a:r>
            <a:r>
              <a:rPr lang="en-US" dirty="0" smtClean="0"/>
              <a:t> </a:t>
            </a:r>
            <a:r>
              <a:rPr lang="en-US" dirty="0" err="1" smtClean="0"/>
              <a:t>indien</a:t>
            </a:r>
            <a:r>
              <a:rPr lang="en-US" dirty="0" smtClean="0"/>
              <a:t> </a:t>
            </a:r>
            <a:r>
              <a:rPr lang="en-US" dirty="0" err="1" smtClean="0"/>
              <a:t>nodig</a:t>
            </a:r>
            <a:endParaRPr lang="nl-NL" dirty="0"/>
          </a:p>
        </p:txBody>
      </p:sp>
      <p:sp>
        <p:nvSpPr>
          <p:cNvPr id="4" name="Tijdelijke aanduiding voor dianummer 3"/>
          <p:cNvSpPr>
            <a:spLocks noGrp="1"/>
          </p:cNvSpPr>
          <p:nvPr>
            <p:ph type="sldNum" sz="quarter" idx="10"/>
          </p:nvPr>
        </p:nvSpPr>
        <p:spPr/>
        <p:txBody>
          <a:bodyPr/>
          <a:lstStyle/>
          <a:p>
            <a:fld id="{23BACE99-B866-4657-9CDC-0F16A8170763}" type="slidenum">
              <a:rPr lang="en-GB" smtClean="0"/>
              <a:pPr/>
              <a:t>15</a:t>
            </a:fld>
            <a:endParaRPr lang="en-GB"/>
          </a:p>
        </p:txBody>
      </p:sp>
    </p:spTree>
    <p:extLst>
      <p:ext uri="{BB962C8B-B14F-4D97-AF65-F5344CB8AC3E}">
        <p14:creationId xmlns:p14="http://schemas.microsoft.com/office/powerpoint/2010/main" val="185906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3BACE99-B866-4657-9CDC-0F16A8170763}" type="slidenum">
              <a:rPr lang="en-GB" smtClean="0"/>
              <a:pPr/>
              <a:t>16</a:t>
            </a:fld>
            <a:endParaRPr lang="en-GB"/>
          </a:p>
        </p:txBody>
      </p:sp>
    </p:spTree>
    <p:extLst>
      <p:ext uri="{BB962C8B-B14F-4D97-AF65-F5344CB8AC3E}">
        <p14:creationId xmlns:p14="http://schemas.microsoft.com/office/powerpoint/2010/main" val="999524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3BACE99-B866-4657-9CDC-0F16A8170763}" type="slidenum">
              <a:rPr lang="en-GB" smtClean="0"/>
              <a:pPr/>
              <a:t>17</a:t>
            </a:fld>
            <a:endParaRPr lang="en-GB"/>
          </a:p>
        </p:txBody>
      </p:sp>
    </p:spTree>
    <p:extLst>
      <p:ext uri="{BB962C8B-B14F-4D97-AF65-F5344CB8AC3E}">
        <p14:creationId xmlns:p14="http://schemas.microsoft.com/office/powerpoint/2010/main" val="2348488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3B055B-362A-4954-8DCC-4DBBD562941D}" type="slidenum">
              <a:rPr lang="en-GB" altLang="en-US"/>
              <a:pPr/>
              <a:t>2</a:t>
            </a:fld>
            <a:endParaRPr lang="en-GB" altLang="en-US"/>
          </a:p>
        </p:txBody>
      </p:sp>
      <p:sp>
        <p:nvSpPr>
          <p:cNvPr id="163842" name="Rectangle 2"/>
          <p:cNvSpPr>
            <a:spLocks noGrp="1" noRot="1" noChangeAspect="1" noChangeArrowheads="1" noTextEdit="1"/>
          </p:cNvSpPr>
          <p:nvPr>
            <p:ph type="sldImg"/>
          </p:nvPr>
        </p:nvSpPr>
        <p:spPr>
          <a:ln/>
        </p:spPr>
      </p:sp>
      <p:sp>
        <p:nvSpPr>
          <p:cNvPr id="163844" name="Rectangle 4"/>
          <p:cNvSpPr>
            <a:spLocks noGrp="1" noChangeArrowheads="1"/>
          </p:cNvSpPr>
          <p:nvPr>
            <p:ph type="body" idx="1"/>
          </p:nvPr>
        </p:nvSpPr>
        <p:spPr/>
        <p:txBody>
          <a:bodyPr/>
          <a:lstStyle/>
          <a:p>
            <a:r>
              <a:rPr lang="en-US" dirty="0" err="1"/>
              <a:t>Janneke</a:t>
            </a:r>
            <a:endParaRPr lang="en-US" dirty="0"/>
          </a:p>
          <a:p>
            <a:endParaRPr lang="nl-NL" dirty="0"/>
          </a:p>
          <a:p>
            <a:r>
              <a:rPr lang="nl-NL" dirty="0"/>
              <a:t>Het hbo streeft naar een onderwijspraktijk gebaseerd op wetenschappelijke kennis. Maar vaak is onduidelijk hoe je deze kennis benut in het onderwijs. Om de kloof te overbruggen voert het lectoraat Brein en Leren praktijkgericht onderzoek uit.</a:t>
            </a:r>
          </a:p>
          <a:p>
            <a:r>
              <a:rPr lang="nl-NL" dirty="0"/>
              <a:t>We onderscheiden 2 programmalijnen:</a:t>
            </a:r>
          </a:p>
          <a:p>
            <a:pPr marL="172942" indent="-172942">
              <a:buFont typeface="Arial" panose="020B0604020202020204" pitchFamily="34" charset="0"/>
              <a:buChar char="•"/>
            </a:pPr>
            <a:r>
              <a:rPr lang="nl-NL" dirty="0"/>
              <a:t>een lijn gericht op interventies die het kritisch denken bij studenten en docenten bevorderen</a:t>
            </a:r>
          </a:p>
          <a:p>
            <a:pPr marL="172942" indent="-172942">
              <a:buFont typeface="Arial" panose="020B0604020202020204" pitchFamily="34" charset="0"/>
              <a:buChar char="•"/>
            </a:pPr>
            <a:r>
              <a:rPr lang="nl-NL" dirty="0"/>
              <a:t>een lijn gericht op interventies die de motivatie van studenten verhogen en de prestaties verbeteren, met name in de propedeuse</a:t>
            </a:r>
          </a:p>
          <a:p>
            <a:r>
              <a:rPr lang="nl-NL" dirty="0"/>
              <a:t>Voor beide programmalijnen geldt dat de interventies gebaseerd zijn op wetenschappelijke kennis over de manier waarop het brein informatie verwerkt. We identificeren kansrijke interventies waarvan we de effecten vervolgens toetsen binnen onze opleidingen. De resultaten van het onderzoek vertalen we daarna naar onderwijsproducten die breed inzetbaar zijn en eenvoudig te implementeren voor docenten en onderwijskundigen. </a:t>
            </a:r>
          </a:p>
          <a:p>
            <a:endParaRPr lang="en-US" altLang="en-US" dirty="0"/>
          </a:p>
        </p:txBody>
      </p:sp>
    </p:spTree>
    <p:extLst>
      <p:ext uri="{BB962C8B-B14F-4D97-AF65-F5344CB8AC3E}">
        <p14:creationId xmlns:p14="http://schemas.microsoft.com/office/powerpoint/2010/main" val="299298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Marloes</a:t>
            </a:r>
          </a:p>
          <a:p>
            <a:r>
              <a:rPr lang="nl-NL" dirty="0" smtClean="0"/>
              <a:t>Even zelf nadenken.</a:t>
            </a:r>
          </a:p>
          <a:p>
            <a:r>
              <a:rPr lang="nl-NL" dirty="0" smtClean="0"/>
              <a:t>Komen we op terug bij slide 8</a:t>
            </a:r>
            <a:endParaRPr lang="nl-NL" dirty="0"/>
          </a:p>
        </p:txBody>
      </p:sp>
      <p:sp>
        <p:nvSpPr>
          <p:cNvPr id="4" name="Slide Number Placeholder 3"/>
          <p:cNvSpPr>
            <a:spLocks noGrp="1"/>
          </p:cNvSpPr>
          <p:nvPr>
            <p:ph type="sldNum" sz="quarter" idx="10"/>
          </p:nvPr>
        </p:nvSpPr>
        <p:spPr/>
        <p:txBody>
          <a:bodyPr/>
          <a:lstStyle/>
          <a:p>
            <a:fld id="{23BACE99-B866-4657-9CDC-0F16A8170763}" type="slidenum">
              <a:rPr lang="en-GB" smtClean="0"/>
              <a:pPr/>
              <a:t>3</a:t>
            </a:fld>
            <a:endParaRPr lang="en-GB"/>
          </a:p>
        </p:txBody>
      </p:sp>
    </p:spTree>
    <p:extLst>
      <p:ext uri="{BB962C8B-B14F-4D97-AF65-F5344CB8AC3E}">
        <p14:creationId xmlns:p14="http://schemas.microsoft.com/office/powerpoint/2010/main" val="967469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Marloes</a:t>
            </a:r>
            <a:endParaRPr lang="nl-NL" dirty="0"/>
          </a:p>
        </p:txBody>
      </p:sp>
      <p:sp>
        <p:nvSpPr>
          <p:cNvPr id="4" name="Slide Number Placeholder 3"/>
          <p:cNvSpPr>
            <a:spLocks noGrp="1"/>
          </p:cNvSpPr>
          <p:nvPr>
            <p:ph type="sldNum" sz="quarter" idx="10"/>
          </p:nvPr>
        </p:nvSpPr>
        <p:spPr/>
        <p:txBody>
          <a:bodyPr/>
          <a:lstStyle/>
          <a:p>
            <a:fld id="{23BACE99-B866-4657-9CDC-0F16A8170763}" type="slidenum">
              <a:rPr lang="en-GB" smtClean="0"/>
              <a:pPr/>
              <a:t>4</a:t>
            </a:fld>
            <a:endParaRPr lang="en-GB"/>
          </a:p>
        </p:txBody>
      </p:sp>
    </p:spTree>
    <p:extLst>
      <p:ext uri="{BB962C8B-B14F-4D97-AF65-F5344CB8AC3E}">
        <p14:creationId xmlns:p14="http://schemas.microsoft.com/office/powerpoint/2010/main" val="3659310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3B055B-362A-4954-8DCC-4DBBD562941D}" type="slidenum">
              <a:rPr lang="en-GB" altLang="en-US"/>
              <a:pPr/>
              <a:t>5</a:t>
            </a:fld>
            <a:endParaRPr lang="en-GB" altLang="en-US"/>
          </a:p>
        </p:txBody>
      </p:sp>
      <p:sp>
        <p:nvSpPr>
          <p:cNvPr id="163842" name="Rectangle 2"/>
          <p:cNvSpPr>
            <a:spLocks noGrp="1" noRot="1" noChangeAspect="1" noChangeArrowheads="1" noTextEdit="1"/>
          </p:cNvSpPr>
          <p:nvPr>
            <p:ph type="sldImg"/>
          </p:nvPr>
        </p:nvSpPr>
        <p:spPr>
          <a:ln/>
        </p:spPr>
      </p:sp>
      <p:sp>
        <p:nvSpPr>
          <p:cNvPr id="163844" name="Rectangle 4"/>
          <p:cNvSpPr>
            <a:spLocks noGrp="1" noChangeArrowheads="1"/>
          </p:cNvSpPr>
          <p:nvPr>
            <p:ph type="body" idx="1"/>
          </p:nvPr>
        </p:nvSpPr>
        <p:spPr/>
        <p:txBody>
          <a:bodyPr/>
          <a:lstStyle/>
          <a:p>
            <a:r>
              <a:rPr lang="en-US" altLang="en-US" dirty="0" err="1" smtClean="0"/>
              <a:t>Janneke</a:t>
            </a:r>
            <a:endParaRPr lang="en-US" altLang="en-US" dirty="0" smtClean="0"/>
          </a:p>
          <a:p>
            <a:r>
              <a:rPr lang="en-US" altLang="en-US" dirty="0" err="1" smtClean="0"/>
              <a:t>Visie</a:t>
            </a:r>
            <a:r>
              <a:rPr lang="en-US" altLang="en-US" dirty="0" smtClean="0"/>
              <a:t> </a:t>
            </a:r>
            <a:r>
              <a:rPr lang="en-US" altLang="en-US" dirty="0" err="1" smtClean="0"/>
              <a:t>en</a:t>
            </a:r>
            <a:r>
              <a:rPr lang="en-US" altLang="en-US" baseline="0" dirty="0" smtClean="0"/>
              <a:t> </a:t>
            </a:r>
            <a:r>
              <a:rPr lang="en-US" altLang="en-US" baseline="0" dirty="0" err="1" smtClean="0"/>
              <a:t>ambitie</a:t>
            </a:r>
            <a:r>
              <a:rPr lang="en-US" altLang="en-US" baseline="0" dirty="0" smtClean="0"/>
              <a:t> </a:t>
            </a:r>
            <a:r>
              <a:rPr lang="en-US" altLang="en-US" baseline="0" dirty="0" err="1" smtClean="0"/>
              <a:t>Avans</a:t>
            </a:r>
            <a:r>
              <a:rPr lang="en-US" altLang="en-US" baseline="0" dirty="0" smtClean="0"/>
              <a:t>:</a:t>
            </a:r>
          </a:p>
          <a:p>
            <a:r>
              <a:rPr lang="en-US" altLang="en-US" dirty="0" err="1" smtClean="0"/>
              <a:t>Een</a:t>
            </a:r>
            <a:r>
              <a:rPr lang="en-US" altLang="en-US" dirty="0" smtClean="0"/>
              <a:t> </a:t>
            </a:r>
            <a:r>
              <a:rPr lang="en-US" altLang="en-US" dirty="0" err="1" smtClean="0"/>
              <a:t>afgestudeerde</a:t>
            </a:r>
            <a:r>
              <a:rPr lang="en-US" altLang="en-US" dirty="0" smtClean="0"/>
              <a:t> student van </a:t>
            </a:r>
            <a:r>
              <a:rPr lang="en-US" altLang="en-US" dirty="0" err="1" smtClean="0"/>
              <a:t>Avans</a:t>
            </a:r>
            <a:r>
              <a:rPr lang="en-US" altLang="en-US" dirty="0" smtClean="0"/>
              <a:t> </a:t>
            </a:r>
            <a:r>
              <a:rPr lang="en-US" altLang="en-US" dirty="0" err="1" smtClean="0"/>
              <a:t>Hogeschool</a:t>
            </a:r>
            <a:r>
              <a:rPr lang="en-US" altLang="en-US" dirty="0" smtClean="0"/>
              <a:t> is in het </a:t>
            </a:r>
            <a:r>
              <a:rPr lang="en-US" altLang="en-US" dirty="0" err="1" smtClean="0"/>
              <a:t>bezit</a:t>
            </a:r>
            <a:r>
              <a:rPr lang="en-US" altLang="en-US" dirty="0" smtClean="0"/>
              <a:t> van de </a:t>
            </a:r>
            <a:r>
              <a:rPr lang="en-US" altLang="en-US" dirty="0" err="1" smtClean="0"/>
              <a:t>benodigde</a:t>
            </a:r>
            <a:r>
              <a:rPr lang="en-US" altLang="en-US" dirty="0" smtClean="0"/>
              <a:t> </a:t>
            </a:r>
            <a:r>
              <a:rPr lang="en-US" altLang="en-US" dirty="0" err="1" smtClean="0"/>
              <a:t>beroepscompetenties</a:t>
            </a:r>
            <a:r>
              <a:rPr lang="en-US" altLang="en-US" dirty="0" smtClean="0"/>
              <a:t>.</a:t>
            </a:r>
          </a:p>
          <a:p>
            <a:endParaRPr lang="nl-NL" altLang="en-US" dirty="0"/>
          </a:p>
          <a:p>
            <a:r>
              <a:rPr lang="nl-NL" dirty="0"/>
              <a:t>Nu is competentie een complex begrip dat op verschillende manieren gedefinieerd kan worden. Alle definities gaan er echter vanuit dat een competentie kennis-, vaardigheid- en houdingsaspecten bevat die ingebed zijn in een beroepscontext (Luken, 2004)</a:t>
            </a:r>
          </a:p>
          <a:p>
            <a:pPr defTabSz="922355">
              <a:defRPr/>
            </a:pPr>
            <a:r>
              <a:rPr lang="nl-NL" dirty="0"/>
              <a:t>Bron: Luken, T. (2004). Zijn competenties meetbaar? Dilemma en uitweg bij het werkbaar maken van het competentiebegrip. </a:t>
            </a:r>
            <a:r>
              <a:rPr lang="nl-NL" i="1" dirty="0"/>
              <a:t>Tijdschrift voor Hoger Onderwijs, volume 22, issue 1, pp 38-53 </a:t>
            </a:r>
            <a:r>
              <a:rPr lang="nl-NL" dirty="0"/>
              <a:t> </a:t>
            </a:r>
            <a:endParaRPr lang="en-US" dirty="0"/>
          </a:p>
          <a:p>
            <a:endParaRPr lang="en-US" altLang="en-US" dirty="0" smtClean="0"/>
          </a:p>
          <a:p>
            <a:r>
              <a:rPr lang="en-US" altLang="en-US" dirty="0" smtClean="0"/>
              <a:t>Op twee van de </a:t>
            </a:r>
            <a:r>
              <a:rPr lang="en-US" altLang="en-US" dirty="0" err="1" smtClean="0"/>
              <a:t>componenten</a:t>
            </a:r>
            <a:r>
              <a:rPr lang="en-US" altLang="en-US" dirty="0" smtClean="0"/>
              <a:t> van </a:t>
            </a:r>
            <a:r>
              <a:rPr lang="en-US" altLang="en-US" dirty="0" err="1" smtClean="0"/>
              <a:t>een</a:t>
            </a:r>
            <a:r>
              <a:rPr lang="en-US" altLang="en-US" dirty="0" smtClean="0"/>
              <a:t> </a:t>
            </a:r>
            <a:r>
              <a:rPr lang="en-US" altLang="en-US" dirty="0" err="1" smtClean="0"/>
              <a:t>competentie</a:t>
            </a:r>
            <a:r>
              <a:rPr lang="en-US" altLang="en-US" dirty="0" smtClean="0"/>
              <a:t> </a:t>
            </a:r>
            <a:r>
              <a:rPr lang="en-US" altLang="en-US" dirty="0" err="1" smtClean="0"/>
              <a:t>willen</a:t>
            </a:r>
            <a:r>
              <a:rPr lang="en-US" altLang="en-US" dirty="0" smtClean="0"/>
              <a:t> we nu </a:t>
            </a:r>
            <a:r>
              <a:rPr lang="en-US" altLang="en-US" dirty="0" err="1" smtClean="0"/>
              <a:t>inzoomen</a:t>
            </a:r>
            <a:r>
              <a:rPr lang="en-US" altLang="en-US" dirty="0" smtClean="0"/>
              <a:t>,</a:t>
            </a:r>
            <a:r>
              <a:rPr lang="en-US" altLang="en-US" baseline="0" dirty="0" smtClean="0"/>
              <a:t> </a:t>
            </a:r>
            <a:r>
              <a:rPr lang="en-US" altLang="en-US" baseline="0" dirty="0" err="1" smtClean="0"/>
              <a:t>te</a:t>
            </a:r>
            <a:r>
              <a:rPr lang="en-US" altLang="en-US" baseline="0" dirty="0" smtClean="0"/>
              <a:t> </a:t>
            </a:r>
            <a:r>
              <a:rPr lang="en-US" altLang="en-US" baseline="0" dirty="0" err="1" smtClean="0"/>
              <a:t>weten</a:t>
            </a:r>
            <a:r>
              <a:rPr lang="en-US" altLang="en-US" baseline="0" dirty="0" smtClean="0"/>
              <a:t> de context </a:t>
            </a:r>
            <a:r>
              <a:rPr lang="en-US" altLang="en-US" baseline="0" dirty="0" err="1" smtClean="0"/>
              <a:t>en</a:t>
            </a:r>
            <a:r>
              <a:rPr lang="en-US" altLang="en-US" baseline="0" dirty="0" smtClean="0"/>
              <a:t> de </a:t>
            </a:r>
            <a:r>
              <a:rPr lang="en-US" altLang="en-US" baseline="0" dirty="0" err="1" smtClean="0"/>
              <a:t>houding</a:t>
            </a:r>
            <a:r>
              <a:rPr lang="en-US" altLang="en-US" baseline="0" dirty="0" smtClean="0"/>
              <a:t>.</a:t>
            </a:r>
          </a:p>
          <a:p>
            <a:endParaRPr lang="en-US" altLang="en-US" baseline="0" dirty="0" smtClean="0"/>
          </a:p>
        </p:txBody>
      </p:sp>
    </p:spTree>
    <p:extLst>
      <p:ext uri="{BB962C8B-B14F-4D97-AF65-F5344CB8AC3E}">
        <p14:creationId xmlns:p14="http://schemas.microsoft.com/office/powerpoint/2010/main" val="2254650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3B055B-362A-4954-8DCC-4DBBD562941D}" type="slidenum">
              <a:rPr lang="en-GB" altLang="en-US"/>
              <a:pPr/>
              <a:t>6</a:t>
            </a:fld>
            <a:endParaRPr lang="en-GB" altLang="en-US"/>
          </a:p>
        </p:txBody>
      </p:sp>
      <p:sp>
        <p:nvSpPr>
          <p:cNvPr id="163842" name="Rectangle 2"/>
          <p:cNvSpPr>
            <a:spLocks noGrp="1" noRot="1" noChangeAspect="1" noChangeArrowheads="1" noTextEdit="1"/>
          </p:cNvSpPr>
          <p:nvPr>
            <p:ph type="sldImg"/>
          </p:nvPr>
        </p:nvSpPr>
        <p:spPr>
          <a:ln/>
        </p:spPr>
      </p:sp>
      <p:sp>
        <p:nvSpPr>
          <p:cNvPr id="163844" name="Rectangle 4"/>
          <p:cNvSpPr>
            <a:spLocks noGrp="1" noChangeArrowheads="1"/>
          </p:cNvSpPr>
          <p:nvPr>
            <p:ph type="body" idx="1"/>
          </p:nvPr>
        </p:nvSpPr>
        <p:spPr/>
        <p:txBody>
          <a:bodyPr/>
          <a:lstStyle/>
          <a:p>
            <a:pPr defTabSz="922355">
              <a:defRPr/>
            </a:pPr>
            <a:r>
              <a:rPr lang="en-US" dirty="0" err="1"/>
              <a:t>Janneke</a:t>
            </a:r>
            <a:endParaRPr lang="nl-NL" dirty="0"/>
          </a:p>
          <a:p>
            <a:pPr defTabSz="922355">
              <a:defRPr/>
            </a:pPr>
            <a:endParaRPr lang="nl-NL" dirty="0"/>
          </a:p>
          <a:p>
            <a:pPr defTabSz="922355">
              <a:defRPr/>
            </a:pPr>
            <a:r>
              <a:rPr lang="nl-NL" dirty="0"/>
              <a:t>Zoals gezegd zijn competenties ingebed in een bepaalde beroepscontext. Beroepsbekwaamheid is uiteindelijk waar studenten in het HBO voor worden opgeleid!</a:t>
            </a:r>
          </a:p>
          <a:p>
            <a:pPr defTabSz="922355">
              <a:defRPr/>
            </a:pPr>
            <a:r>
              <a:rPr lang="nl-NL" dirty="0"/>
              <a:t>Deze beroepsbekwaamheid dienen zij na 4 jaar opleiding te laten zien in beroepsproducten – en prestaties.</a:t>
            </a:r>
          </a:p>
          <a:p>
            <a:pPr defTabSz="922355">
              <a:defRPr/>
            </a:pPr>
            <a:endParaRPr lang="nl-NL" dirty="0"/>
          </a:p>
          <a:p>
            <a:pPr defTabSz="922355">
              <a:defRPr/>
            </a:pPr>
            <a:r>
              <a:rPr lang="nl-NL" dirty="0"/>
              <a:t>In het HBO-onderwijs worden derhalve de competenties (kennis, vaardigheden, houding) ontwikkeld in de context van de beroepspraktijk, vaak in de vorm van een project. Willen studenten in het project qua proces en inhoud een optimaal resultaat behalen, dan is het beschikken over de juiste kennis en vaardigheden en het hebben van een juiste houding een voorwaarde. </a:t>
            </a:r>
          </a:p>
          <a:p>
            <a:pPr defTabSz="922355">
              <a:defRPr/>
            </a:pPr>
            <a:endParaRPr lang="nl-NL" dirty="0"/>
          </a:p>
          <a:p>
            <a:pPr defTabSz="922355">
              <a:defRPr/>
            </a:pPr>
            <a:r>
              <a:rPr lang="nl-NL" dirty="0"/>
              <a:t>En dat rijst de vraag hoe we studenten kunnen motiveren en stimuleren om werkelijk de juiste kennis, vaardigheden en houding te verkrijgen. </a:t>
            </a:r>
          </a:p>
          <a:p>
            <a:pPr defTabSz="922355">
              <a:defRPr/>
            </a:pPr>
            <a:r>
              <a:rPr lang="nl-NL" dirty="0"/>
              <a:t>In de praktijk zien we immers dat studenten bijvoorbeeld onvoldoende kennis vergaren en derhalve ook moeilijk tot goede prestatie in het project komen.</a:t>
            </a:r>
          </a:p>
          <a:p>
            <a:pPr defTabSz="922355">
              <a:defRPr/>
            </a:pPr>
            <a:endParaRPr lang="nl-NL" dirty="0"/>
          </a:p>
          <a:p>
            <a:pPr defTabSz="922355">
              <a:defRPr/>
            </a:pPr>
            <a:r>
              <a:rPr lang="en-US" altLang="en-US" dirty="0" smtClean="0"/>
              <a:t>Wat we </a:t>
            </a:r>
            <a:r>
              <a:rPr lang="en-US" altLang="en-US" dirty="0" err="1" smtClean="0"/>
              <a:t>verder</a:t>
            </a:r>
            <a:r>
              <a:rPr lang="en-US" altLang="en-US" dirty="0" smtClean="0"/>
              <a:t> </a:t>
            </a:r>
            <a:r>
              <a:rPr lang="en-US" altLang="en-US" dirty="0" err="1" smtClean="0"/>
              <a:t>zien</a:t>
            </a:r>
            <a:r>
              <a:rPr lang="en-US" altLang="en-US" baseline="0" dirty="0" smtClean="0"/>
              <a:t> in de </a:t>
            </a:r>
            <a:r>
              <a:rPr lang="en-US" altLang="en-US" baseline="0" dirty="0" err="1" smtClean="0"/>
              <a:t>praktijk</a:t>
            </a:r>
            <a:r>
              <a:rPr lang="en-US" altLang="en-US" baseline="0" dirty="0" smtClean="0"/>
              <a:t> is </a:t>
            </a:r>
            <a:r>
              <a:rPr lang="en-US" altLang="en-US" baseline="0" dirty="0" err="1" smtClean="0"/>
              <a:t>dat</a:t>
            </a:r>
            <a:r>
              <a:rPr lang="en-US" altLang="en-US" baseline="0" dirty="0" smtClean="0"/>
              <a:t> de </a:t>
            </a:r>
            <a:r>
              <a:rPr lang="nl-NL" dirty="0"/>
              <a:t>focus in het onderwijs met name op kennis en vaardigheden ligt en dat er minder expliciet aandacht voor de houdingscomponent is.</a:t>
            </a:r>
          </a:p>
          <a:p>
            <a:pPr defTabSz="922355">
              <a:defRPr/>
            </a:pPr>
            <a:r>
              <a:rPr lang="nl-NL" altLang="en-US" dirty="0"/>
              <a:t>We vinden een bepaalde houding echter wel erg belangrijk!</a:t>
            </a:r>
          </a:p>
          <a:p>
            <a:pPr defTabSz="922355">
              <a:defRPr/>
            </a:pPr>
            <a:r>
              <a:rPr lang="nl-NL" altLang="en-US" dirty="0" err="1"/>
              <a:t>Avans</a:t>
            </a:r>
            <a:r>
              <a:rPr lang="nl-NL" altLang="en-US" dirty="0"/>
              <a:t> schrijft zelfs expliciet in haar onderwijsvisie dat ze </a:t>
            </a:r>
            <a:r>
              <a:rPr lang="en-US" altLang="en-US" baseline="0" dirty="0" err="1" smtClean="0"/>
              <a:t>ernaar</a:t>
            </a:r>
            <a:r>
              <a:rPr lang="en-US" altLang="en-US" baseline="0" dirty="0" smtClean="0"/>
              <a:t> street </a:t>
            </a:r>
            <a:r>
              <a:rPr lang="en-US" altLang="en-US" baseline="0" dirty="0" err="1" smtClean="0"/>
              <a:t>dat</a:t>
            </a:r>
            <a:r>
              <a:rPr lang="en-US" altLang="en-US" baseline="0" dirty="0" smtClean="0"/>
              <a:t> </a:t>
            </a:r>
            <a:r>
              <a:rPr lang="en-US" altLang="en-US" baseline="0" dirty="0" err="1" smtClean="0"/>
              <a:t>een</a:t>
            </a:r>
            <a:r>
              <a:rPr lang="en-US" altLang="en-US" baseline="0" dirty="0" smtClean="0"/>
              <a:t> </a:t>
            </a:r>
            <a:r>
              <a:rPr lang="en-US" altLang="en-US" baseline="0" dirty="0" err="1" smtClean="0"/>
              <a:t>afgestudeerde</a:t>
            </a:r>
            <a:r>
              <a:rPr lang="en-US" altLang="en-US" baseline="0" dirty="0" smtClean="0"/>
              <a:t> </a:t>
            </a:r>
            <a:r>
              <a:rPr lang="en-US" altLang="en-US" baseline="0" dirty="0" err="1" smtClean="0"/>
              <a:t>een</a:t>
            </a:r>
            <a:r>
              <a:rPr lang="en-US" altLang="en-US" baseline="0" dirty="0" smtClean="0"/>
              <a:t> </a:t>
            </a:r>
            <a:r>
              <a:rPr lang="nl-NL" dirty="0"/>
              <a:t>lerende, onderzoekende, ondernemende en verantwoordelijke houding heeft. </a:t>
            </a:r>
          </a:p>
          <a:p>
            <a:pPr defTabSz="922355">
              <a:defRPr/>
            </a:pPr>
            <a:endParaRPr lang="nl-NL" dirty="0"/>
          </a:p>
          <a:p>
            <a:pPr defTabSz="922355">
              <a:defRPr/>
            </a:pPr>
            <a:r>
              <a:rPr lang="nl-NL" dirty="0"/>
              <a:t>Buiten het feit dat er weinig aandacht voor “houding” is, zien we ook dat de houding van studenten – en dan meer specifiek de studiehouding – te wensen overlaat.</a:t>
            </a:r>
          </a:p>
          <a:p>
            <a:pPr defTabSz="922355">
              <a:defRPr/>
            </a:pPr>
            <a:endParaRPr lang="nl-NL" dirty="0"/>
          </a:p>
        </p:txBody>
      </p:sp>
    </p:spTree>
    <p:extLst>
      <p:ext uri="{BB962C8B-B14F-4D97-AF65-F5344CB8AC3E}">
        <p14:creationId xmlns:p14="http://schemas.microsoft.com/office/powerpoint/2010/main" val="1287471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3B055B-362A-4954-8DCC-4DBBD562941D}" type="slidenum">
              <a:rPr lang="en-GB" altLang="en-US"/>
              <a:pPr/>
              <a:t>7</a:t>
            </a:fld>
            <a:endParaRPr lang="en-GB" altLang="en-US"/>
          </a:p>
        </p:txBody>
      </p:sp>
      <p:sp>
        <p:nvSpPr>
          <p:cNvPr id="163842" name="Rectangle 2"/>
          <p:cNvSpPr>
            <a:spLocks noGrp="1" noRot="1" noChangeAspect="1" noChangeArrowheads="1" noTextEdit="1"/>
          </p:cNvSpPr>
          <p:nvPr>
            <p:ph type="sldImg"/>
          </p:nvPr>
        </p:nvSpPr>
        <p:spPr>
          <a:ln/>
        </p:spPr>
      </p:sp>
      <p:sp>
        <p:nvSpPr>
          <p:cNvPr id="163844" name="Rectangle 4"/>
          <p:cNvSpPr>
            <a:spLocks noGrp="1" noChangeArrowheads="1"/>
          </p:cNvSpPr>
          <p:nvPr>
            <p:ph type="body" idx="1"/>
          </p:nvPr>
        </p:nvSpPr>
        <p:spPr/>
        <p:txBody>
          <a:bodyPr/>
          <a:lstStyle/>
          <a:p>
            <a:r>
              <a:rPr lang="en-US" altLang="en-US" dirty="0" err="1" smtClean="0"/>
              <a:t>Janneke</a:t>
            </a:r>
            <a:endParaRPr lang="en-US" altLang="en-US" dirty="0" smtClean="0"/>
          </a:p>
          <a:p>
            <a:pPr defTabSz="922355">
              <a:defRPr/>
            </a:pPr>
            <a:endParaRPr lang="en-US" altLang="en-US" dirty="0" smtClean="0"/>
          </a:p>
          <a:p>
            <a:r>
              <a:rPr lang="en-US" altLang="en-US" dirty="0" err="1" smtClean="0"/>
              <a:t>En</a:t>
            </a:r>
            <a:r>
              <a:rPr lang="en-US" altLang="en-US" dirty="0" smtClean="0"/>
              <a:t> </a:t>
            </a:r>
            <a:r>
              <a:rPr lang="en-US" altLang="en-US" dirty="0" err="1" smtClean="0"/>
              <a:t>als</a:t>
            </a:r>
            <a:r>
              <a:rPr lang="en-US" altLang="en-US" dirty="0" smtClean="0"/>
              <a:t> we het </a:t>
            </a:r>
            <a:r>
              <a:rPr lang="en-US" altLang="en-US" dirty="0" err="1" smtClean="0"/>
              <a:t>hebben</a:t>
            </a:r>
            <a:r>
              <a:rPr lang="en-US" altLang="en-US" dirty="0" smtClean="0"/>
              <a:t> over </a:t>
            </a:r>
            <a:r>
              <a:rPr lang="en-US" altLang="en-US" dirty="0" err="1" smtClean="0"/>
              <a:t>houding</a:t>
            </a:r>
            <a:r>
              <a:rPr lang="en-US" altLang="en-US" dirty="0" smtClean="0"/>
              <a:t>, </a:t>
            </a:r>
            <a:r>
              <a:rPr lang="en-US" altLang="en-US" dirty="0" err="1" smtClean="0"/>
              <a:t>dan</a:t>
            </a:r>
            <a:r>
              <a:rPr lang="en-US" altLang="en-US" dirty="0" smtClean="0"/>
              <a:t> </a:t>
            </a:r>
            <a:r>
              <a:rPr lang="en-US" altLang="en-US" dirty="0" err="1" smtClean="0"/>
              <a:t>zoomen</a:t>
            </a:r>
            <a:r>
              <a:rPr lang="en-US" altLang="en-US" dirty="0" smtClean="0"/>
              <a:t> we even </a:t>
            </a:r>
            <a:r>
              <a:rPr lang="en-US" altLang="en-US" dirty="0" err="1" smtClean="0"/>
              <a:t>iets</a:t>
            </a:r>
            <a:r>
              <a:rPr lang="en-US" altLang="en-US" dirty="0" smtClean="0"/>
              <a:t> </a:t>
            </a:r>
            <a:r>
              <a:rPr lang="en-US" altLang="en-US" dirty="0" err="1" smtClean="0"/>
              <a:t>verder</a:t>
            </a:r>
            <a:r>
              <a:rPr lang="en-US" altLang="en-US" dirty="0" smtClean="0"/>
              <a:t> in op de </a:t>
            </a:r>
            <a:r>
              <a:rPr lang="en-US" altLang="en-US" dirty="0" err="1" smtClean="0"/>
              <a:t>studiehouding</a:t>
            </a:r>
            <a:r>
              <a:rPr lang="en-US" altLang="en-US" dirty="0" smtClean="0"/>
              <a:t>.</a:t>
            </a:r>
          </a:p>
          <a:p>
            <a:endParaRPr lang="en-US" altLang="en-US" dirty="0" smtClean="0"/>
          </a:p>
          <a:p>
            <a:r>
              <a:rPr lang="en-US" altLang="en-US" dirty="0" smtClean="0"/>
              <a:t>We </a:t>
            </a:r>
            <a:r>
              <a:rPr lang="en-US" altLang="en-US" dirty="0" err="1" smtClean="0"/>
              <a:t>merken</a:t>
            </a:r>
            <a:r>
              <a:rPr lang="en-US" altLang="en-US" baseline="0" dirty="0" smtClean="0"/>
              <a:t> </a:t>
            </a:r>
            <a:r>
              <a:rPr lang="en-US" altLang="en-US" baseline="0" dirty="0" err="1" smtClean="0"/>
              <a:t>dat</a:t>
            </a:r>
            <a:r>
              <a:rPr lang="en-US" altLang="en-US" baseline="0" dirty="0" smtClean="0"/>
              <a:t> </a:t>
            </a:r>
            <a:r>
              <a:rPr lang="en-US" altLang="en-US" baseline="0" dirty="0" err="1" smtClean="0"/>
              <a:t>studenten</a:t>
            </a:r>
            <a:r>
              <a:rPr lang="en-US" altLang="en-US" baseline="0" dirty="0" smtClean="0"/>
              <a:t> – met name </a:t>
            </a:r>
            <a:r>
              <a:rPr lang="en-US" altLang="en-US" baseline="0" dirty="0" err="1" smtClean="0"/>
              <a:t>als</a:t>
            </a:r>
            <a:r>
              <a:rPr lang="en-US" altLang="en-US" baseline="0" dirty="0" smtClean="0"/>
              <a:t> </a:t>
            </a:r>
            <a:r>
              <a:rPr lang="en-US" altLang="en-US" baseline="0" dirty="0" err="1" smtClean="0"/>
              <a:t>ze</a:t>
            </a:r>
            <a:r>
              <a:rPr lang="en-US" altLang="en-US" baseline="0" dirty="0" smtClean="0"/>
              <a:t> </a:t>
            </a:r>
            <a:r>
              <a:rPr lang="en-US" altLang="en-US" baseline="0" dirty="0" err="1" smtClean="0"/>
              <a:t>starten</a:t>
            </a:r>
            <a:r>
              <a:rPr lang="en-US" altLang="en-US" baseline="0" dirty="0" smtClean="0"/>
              <a:t> in het HBO – </a:t>
            </a:r>
            <a:r>
              <a:rPr lang="en-US" altLang="en-US" baseline="0" dirty="0" err="1" smtClean="0"/>
              <a:t>moeite</a:t>
            </a:r>
            <a:r>
              <a:rPr lang="en-US" altLang="en-US" baseline="0" dirty="0" smtClean="0"/>
              <a:t> </a:t>
            </a:r>
            <a:r>
              <a:rPr lang="en-US" altLang="en-US" baseline="0" dirty="0" err="1" smtClean="0"/>
              <a:t>hebben</a:t>
            </a:r>
            <a:r>
              <a:rPr lang="en-US" altLang="en-US" baseline="0" dirty="0" smtClean="0"/>
              <a:t> om </a:t>
            </a:r>
            <a:r>
              <a:rPr lang="en-US" altLang="en-US" baseline="0" dirty="0" err="1" smtClean="0"/>
              <a:t>een</a:t>
            </a:r>
            <a:r>
              <a:rPr lang="en-US" altLang="en-US" baseline="0" dirty="0" smtClean="0"/>
              <a:t> </a:t>
            </a:r>
            <a:r>
              <a:rPr lang="en-US" altLang="en-US" baseline="0" dirty="0" err="1" smtClean="0"/>
              <a:t>juiste</a:t>
            </a:r>
            <a:r>
              <a:rPr lang="en-US" altLang="en-US" baseline="0" dirty="0" smtClean="0"/>
              <a:t> </a:t>
            </a:r>
            <a:r>
              <a:rPr lang="en-US" altLang="en-US" baseline="0" dirty="0" err="1" smtClean="0"/>
              <a:t>studiehouding</a:t>
            </a:r>
            <a:r>
              <a:rPr lang="en-US" altLang="en-US" baseline="0" dirty="0" smtClean="0"/>
              <a:t> </a:t>
            </a:r>
            <a:r>
              <a:rPr lang="en-US" altLang="en-US" baseline="0" dirty="0" err="1" smtClean="0"/>
              <a:t>te</a:t>
            </a:r>
            <a:r>
              <a:rPr lang="en-US" altLang="en-US" baseline="0" dirty="0" smtClean="0"/>
              <a:t> </a:t>
            </a:r>
            <a:r>
              <a:rPr lang="en-US" altLang="en-US" baseline="0" dirty="0" err="1" smtClean="0"/>
              <a:t>laten</a:t>
            </a:r>
            <a:r>
              <a:rPr lang="en-US" altLang="en-US" baseline="0" dirty="0" smtClean="0"/>
              <a:t> </a:t>
            </a:r>
            <a:r>
              <a:rPr lang="en-US" altLang="en-US" baseline="0" dirty="0" err="1" smtClean="0"/>
              <a:t>zien</a:t>
            </a:r>
            <a:r>
              <a:rPr lang="en-US" altLang="en-US" baseline="0" dirty="0" smtClean="0"/>
              <a:t>:</a:t>
            </a:r>
          </a:p>
          <a:p>
            <a:pPr marL="172942" indent="-172942">
              <a:buFontTx/>
              <a:buChar char="-"/>
            </a:pPr>
            <a:r>
              <a:rPr lang="en-US" dirty="0" err="1"/>
              <a:t>Ze</a:t>
            </a:r>
            <a:r>
              <a:rPr lang="en-US" dirty="0"/>
              <a:t> </a:t>
            </a:r>
            <a:r>
              <a:rPr lang="en-US" dirty="0" err="1"/>
              <a:t>zijn</a:t>
            </a:r>
            <a:r>
              <a:rPr lang="en-US" dirty="0"/>
              <a:t> </a:t>
            </a:r>
            <a:r>
              <a:rPr lang="en-US" dirty="0" err="1"/>
              <a:t>niet</a:t>
            </a:r>
            <a:r>
              <a:rPr lang="en-US" dirty="0"/>
              <a:t> </a:t>
            </a:r>
            <a:r>
              <a:rPr lang="en-US" dirty="0" err="1"/>
              <a:t>altijd</a:t>
            </a:r>
            <a:r>
              <a:rPr lang="en-US" dirty="0"/>
              <a:t> </a:t>
            </a:r>
            <a:r>
              <a:rPr lang="en-US" dirty="0" err="1"/>
              <a:t>voorbereid</a:t>
            </a:r>
            <a:r>
              <a:rPr lang="en-US" dirty="0"/>
              <a:t> </a:t>
            </a:r>
            <a:r>
              <a:rPr lang="en-US" dirty="0" err="1"/>
              <a:t>voor</a:t>
            </a:r>
            <a:r>
              <a:rPr lang="en-US" dirty="0"/>
              <a:t> de lessen (</a:t>
            </a:r>
            <a:r>
              <a:rPr lang="en-US" dirty="0" err="1"/>
              <a:t>maken</a:t>
            </a:r>
            <a:r>
              <a:rPr lang="en-US" dirty="0"/>
              <a:t> </a:t>
            </a:r>
            <a:r>
              <a:rPr lang="en-US" dirty="0" err="1"/>
              <a:t>hun</a:t>
            </a:r>
            <a:r>
              <a:rPr lang="en-US" dirty="0"/>
              <a:t> </a:t>
            </a:r>
            <a:r>
              <a:rPr lang="en-US" dirty="0" err="1"/>
              <a:t>huiswerk</a:t>
            </a:r>
            <a:r>
              <a:rPr lang="en-US" dirty="0"/>
              <a:t> </a:t>
            </a:r>
            <a:r>
              <a:rPr lang="en-US" dirty="0" err="1"/>
              <a:t>bijvoorbeeld</a:t>
            </a:r>
            <a:r>
              <a:rPr lang="en-US" dirty="0"/>
              <a:t> </a:t>
            </a:r>
            <a:r>
              <a:rPr lang="en-US" dirty="0" err="1"/>
              <a:t>niet</a:t>
            </a:r>
            <a:r>
              <a:rPr lang="en-US" dirty="0"/>
              <a:t>);</a:t>
            </a:r>
          </a:p>
          <a:p>
            <a:pPr marL="172942" indent="-172942">
              <a:buFontTx/>
              <a:buChar char="-"/>
            </a:pPr>
            <a:r>
              <a:rPr lang="en-US" dirty="0"/>
              <a:t>In de les </a:t>
            </a:r>
            <a:r>
              <a:rPr lang="en-US" dirty="0" err="1"/>
              <a:t>zelf</a:t>
            </a:r>
            <a:r>
              <a:rPr lang="en-US" dirty="0"/>
              <a:t> </a:t>
            </a:r>
            <a:r>
              <a:rPr lang="en-US" dirty="0" err="1"/>
              <a:t>doen</a:t>
            </a:r>
            <a:r>
              <a:rPr lang="en-US" dirty="0"/>
              <a:t> </a:t>
            </a:r>
            <a:r>
              <a:rPr lang="en-US" dirty="0" err="1"/>
              <a:t>ze</a:t>
            </a:r>
            <a:r>
              <a:rPr lang="en-US" dirty="0"/>
              <a:t> </a:t>
            </a:r>
            <a:r>
              <a:rPr lang="en-US" dirty="0" err="1"/>
              <a:t>niet</a:t>
            </a:r>
            <a:r>
              <a:rPr lang="en-US" dirty="0"/>
              <a:t> </a:t>
            </a:r>
            <a:r>
              <a:rPr lang="en-US" dirty="0" err="1"/>
              <a:t>altijd</a:t>
            </a:r>
            <a:r>
              <a:rPr lang="en-US" dirty="0"/>
              <a:t> even </a:t>
            </a:r>
            <a:r>
              <a:rPr lang="en-US" dirty="0" err="1"/>
              <a:t>actief</a:t>
            </a:r>
            <a:r>
              <a:rPr lang="en-US" dirty="0"/>
              <a:t> </a:t>
            </a:r>
            <a:r>
              <a:rPr lang="en-US" dirty="0" err="1"/>
              <a:t>mee</a:t>
            </a:r>
            <a:r>
              <a:rPr lang="en-US" dirty="0"/>
              <a:t>;</a:t>
            </a:r>
          </a:p>
          <a:p>
            <a:pPr marL="172942" indent="-172942">
              <a:buFontTx/>
              <a:buChar char="-"/>
            </a:pPr>
            <a:r>
              <a:rPr lang="en-US" dirty="0" err="1"/>
              <a:t>Ze</a:t>
            </a:r>
            <a:r>
              <a:rPr lang="en-US" dirty="0"/>
              <a:t> </a:t>
            </a:r>
            <a:r>
              <a:rPr lang="en-US" dirty="0" err="1"/>
              <a:t>hebben</a:t>
            </a:r>
            <a:r>
              <a:rPr lang="en-US" dirty="0"/>
              <a:t> </a:t>
            </a:r>
            <a:r>
              <a:rPr lang="en-US" dirty="0" err="1"/>
              <a:t>moeite</a:t>
            </a:r>
            <a:r>
              <a:rPr lang="en-US" dirty="0"/>
              <a:t> om </a:t>
            </a:r>
            <a:r>
              <a:rPr lang="en-US" dirty="0" err="1"/>
              <a:t>hun</a:t>
            </a:r>
            <a:r>
              <a:rPr lang="en-US" dirty="0"/>
              <a:t> </a:t>
            </a:r>
            <a:r>
              <a:rPr lang="en-US" dirty="0" err="1"/>
              <a:t>leven</a:t>
            </a:r>
            <a:r>
              <a:rPr lang="en-US" dirty="0"/>
              <a:t> </a:t>
            </a:r>
            <a:r>
              <a:rPr lang="en-US" dirty="0" err="1"/>
              <a:t>en</a:t>
            </a:r>
            <a:r>
              <a:rPr lang="en-US" dirty="0"/>
              <a:t> </a:t>
            </a:r>
            <a:r>
              <a:rPr lang="en-US" dirty="0" err="1"/>
              <a:t>studie</a:t>
            </a:r>
            <a:r>
              <a:rPr lang="en-US" dirty="0"/>
              <a:t> </a:t>
            </a:r>
            <a:r>
              <a:rPr lang="en-US" dirty="0" err="1"/>
              <a:t>te</a:t>
            </a:r>
            <a:r>
              <a:rPr lang="en-US" dirty="0"/>
              <a:t> </a:t>
            </a:r>
            <a:r>
              <a:rPr lang="en-US" dirty="0" err="1"/>
              <a:t>plannen</a:t>
            </a:r>
            <a:r>
              <a:rPr lang="en-US" dirty="0"/>
              <a:t> </a:t>
            </a:r>
            <a:r>
              <a:rPr lang="en-US" dirty="0" err="1"/>
              <a:t>en</a:t>
            </a:r>
            <a:r>
              <a:rPr lang="en-US" dirty="0"/>
              <a:t> </a:t>
            </a:r>
            <a:r>
              <a:rPr lang="en-US" dirty="0" err="1"/>
              <a:t>te</a:t>
            </a:r>
            <a:r>
              <a:rPr lang="en-US" dirty="0"/>
              <a:t> </a:t>
            </a:r>
            <a:r>
              <a:rPr lang="en-US" dirty="0" err="1"/>
              <a:t>organiseren</a:t>
            </a:r>
            <a:r>
              <a:rPr lang="en-US" dirty="0"/>
              <a:t>;</a:t>
            </a:r>
          </a:p>
          <a:p>
            <a:pPr marL="172942" indent="-172942">
              <a:buFontTx/>
              <a:buChar char="-"/>
            </a:pPr>
            <a:r>
              <a:rPr lang="en-US" dirty="0" err="1"/>
              <a:t>Ze</a:t>
            </a:r>
            <a:r>
              <a:rPr lang="en-US" dirty="0"/>
              <a:t> </a:t>
            </a:r>
            <a:r>
              <a:rPr lang="en-US" dirty="0" err="1"/>
              <a:t>beginnen</a:t>
            </a:r>
            <a:r>
              <a:rPr lang="en-US" dirty="0"/>
              <a:t> </a:t>
            </a:r>
            <a:r>
              <a:rPr lang="en-US" dirty="0" err="1"/>
              <a:t>te</a:t>
            </a:r>
            <a:r>
              <a:rPr lang="en-US" dirty="0"/>
              <a:t> </a:t>
            </a:r>
            <a:r>
              <a:rPr lang="en-US" dirty="0" err="1"/>
              <a:t>laat</a:t>
            </a:r>
            <a:r>
              <a:rPr lang="en-US" dirty="0"/>
              <a:t> met </a:t>
            </a:r>
            <a:r>
              <a:rPr lang="en-US" dirty="0" err="1"/>
              <a:t>studeren</a:t>
            </a:r>
            <a:endParaRPr lang="en-US" dirty="0"/>
          </a:p>
          <a:p>
            <a:pPr marL="172942" indent="-172942">
              <a:buFontTx/>
              <a:buChar char="-"/>
            </a:pPr>
            <a:endParaRPr lang="en-US" dirty="0"/>
          </a:p>
          <a:p>
            <a:endParaRPr lang="en-US" dirty="0"/>
          </a:p>
          <a:p>
            <a:r>
              <a:rPr lang="en-US" dirty="0" err="1"/>
              <a:t>Er</a:t>
            </a:r>
            <a:r>
              <a:rPr lang="en-US" dirty="0"/>
              <a:t> is </a:t>
            </a:r>
            <a:r>
              <a:rPr lang="en-US" dirty="0" err="1"/>
              <a:t>dus</a:t>
            </a:r>
            <a:r>
              <a:rPr lang="en-US" dirty="0"/>
              <a:t> </a:t>
            </a:r>
            <a:r>
              <a:rPr lang="en-US" dirty="0" err="1"/>
              <a:t>vanuit</a:t>
            </a:r>
            <a:r>
              <a:rPr lang="en-US" dirty="0"/>
              <a:t> de </a:t>
            </a:r>
            <a:r>
              <a:rPr lang="en-US" dirty="0" err="1"/>
              <a:t>onderwijspraktijk</a:t>
            </a:r>
            <a:r>
              <a:rPr lang="en-US" dirty="0"/>
              <a:t> </a:t>
            </a:r>
            <a:r>
              <a:rPr lang="en-US" dirty="0" err="1"/>
              <a:t>een</a:t>
            </a:r>
            <a:r>
              <a:rPr lang="en-US" dirty="0"/>
              <a:t> </a:t>
            </a:r>
            <a:r>
              <a:rPr lang="en-US" dirty="0" err="1"/>
              <a:t>duidelijke</a:t>
            </a:r>
            <a:r>
              <a:rPr lang="en-US" dirty="0"/>
              <a:t> </a:t>
            </a:r>
            <a:r>
              <a:rPr lang="en-US" dirty="0" err="1"/>
              <a:t>behoefte</a:t>
            </a:r>
            <a:r>
              <a:rPr lang="en-US" dirty="0"/>
              <a:t> om </a:t>
            </a:r>
            <a:r>
              <a:rPr lang="en-US" dirty="0" err="1"/>
              <a:t>studenten</a:t>
            </a:r>
            <a:r>
              <a:rPr lang="en-US" dirty="0"/>
              <a:t> </a:t>
            </a:r>
            <a:r>
              <a:rPr lang="en-US" dirty="0" err="1"/>
              <a:t>te</a:t>
            </a:r>
            <a:r>
              <a:rPr lang="en-US" dirty="0"/>
              <a:t> </a:t>
            </a:r>
            <a:r>
              <a:rPr lang="en-US" dirty="0" err="1"/>
              <a:t>motiveren</a:t>
            </a:r>
            <a:r>
              <a:rPr lang="en-US" dirty="0"/>
              <a:t> om </a:t>
            </a:r>
            <a:r>
              <a:rPr lang="en-US" dirty="0" err="1"/>
              <a:t>kennis</a:t>
            </a:r>
            <a:r>
              <a:rPr lang="en-US" dirty="0"/>
              <a:t> </a:t>
            </a:r>
            <a:r>
              <a:rPr lang="en-US" dirty="0" err="1"/>
              <a:t>en</a:t>
            </a:r>
            <a:r>
              <a:rPr lang="en-US" dirty="0"/>
              <a:t> </a:t>
            </a:r>
            <a:r>
              <a:rPr lang="en-US" dirty="0" err="1"/>
              <a:t>vaardigheden</a:t>
            </a:r>
            <a:r>
              <a:rPr lang="en-US" dirty="0"/>
              <a:t> </a:t>
            </a:r>
            <a:r>
              <a:rPr lang="en-US" dirty="0" err="1"/>
              <a:t>aan</a:t>
            </a:r>
            <a:r>
              <a:rPr lang="en-US" dirty="0"/>
              <a:t> </a:t>
            </a:r>
            <a:r>
              <a:rPr lang="en-US" dirty="0" err="1"/>
              <a:t>te</a:t>
            </a:r>
            <a:r>
              <a:rPr lang="en-US" dirty="0"/>
              <a:t> </a:t>
            </a:r>
            <a:r>
              <a:rPr lang="en-US" dirty="0" err="1"/>
              <a:t>leren</a:t>
            </a:r>
            <a:r>
              <a:rPr lang="en-US" dirty="0"/>
              <a:t> (</a:t>
            </a:r>
            <a:r>
              <a:rPr lang="en-US" dirty="0" err="1"/>
              <a:t>zodat</a:t>
            </a:r>
            <a:r>
              <a:rPr lang="en-US" dirty="0"/>
              <a:t> </a:t>
            </a:r>
            <a:r>
              <a:rPr lang="en-US" dirty="0" err="1"/>
              <a:t>ze</a:t>
            </a:r>
            <a:r>
              <a:rPr lang="en-US" dirty="0"/>
              <a:t> die in </a:t>
            </a:r>
            <a:r>
              <a:rPr lang="en-US" dirty="0" err="1"/>
              <a:t>een</a:t>
            </a:r>
            <a:r>
              <a:rPr lang="en-US" dirty="0"/>
              <a:t> </a:t>
            </a:r>
            <a:r>
              <a:rPr lang="en-US" dirty="0" err="1"/>
              <a:t>beroepscontext</a:t>
            </a:r>
            <a:r>
              <a:rPr lang="en-US" dirty="0"/>
              <a:t> </a:t>
            </a:r>
            <a:r>
              <a:rPr lang="en-US" dirty="0" err="1"/>
              <a:t>kunnen</a:t>
            </a:r>
            <a:r>
              <a:rPr lang="en-US" dirty="0"/>
              <a:t> </a:t>
            </a:r>
            <a:r>
              <a:rPr lang="en-US" dirty="0" err="1"/>
              <a:t>toepassen</a:t>
            </a:r>
            <a:r>
              <a:rPr lang="en-US" dirty="0"/>
              <a:t>) </a:t>
            </a:r>
            <a:r>
              <a:rPr lang="en-US" dirty="0" err="1"/>
              <a:t>en</a:t>
            </a:r>
            <a:r>
              <a:rPr lang="en-US" dirty="0"/>
              <a:t> om </a:t>
            </a:r>
            <a:r>
              <a:rPr lang="en-US" dirty="0" err="1"/>
              <a:t>ze</a:t>
            </a:r>
            <a:r>
              <a:rPr lang="en-US" dirty="0"/>
              <a:t> </a:t>
            </a:r>
            <a:r>
              <a:rPr lang="en-US" dirty="0" err="1"/>
              <a:t>te</a:t>
            </a:r>
            <a:r>
              <a:rPr lang="en-US" dirty="0"/>
              <a:t> </a:t>
            </a:r>
            <a:r>
              <a:rPr lang="en-US" dirty="0" err="1"/>
              <a:t>ondersteunen</a:t>
            </a:r>
            <a:r>
              <a:rPr lang="en-US" dirty="0"/>
              <a:t> in het </a:t>
            </a:r>
            <a:r>
              <a:rPr lang="en-US" dirty="0" err="1"/>
              <a:t>ontwikkelen</a:t>
            </a:r>
            <a:r>
              <a:rPr lang="en-US" dirty="0"/>
              <a:t> van </a:t>
            </a:r>
            <a:r>
              <a:rPr lang="en-US" dirty="0" err="1"/>
              <a:t>een</a:t>
            </a:r>
            <a:r>
              <a:rPr lang="en-US" dirty="0"/>
              <a:t> </a:t>
            </a:r>
            <a:r>
              <a:rPr lang="en-US" dirty="0" err="1"/>
              <a:t>goede</a:t>
            </a:r>
            <a:r>
              <a:rPr lang="en-US" dirty="0"/>
              <a:t> </a:t>
            </a:r>
            <a:r>
              <a:rPr lang="en-US" dirty="0" err="1"/>
              <a:t>studiehouding</a:t>
            </a:r>
            <a:r>
              <a:rPr lang="en-US" dirty="0"/>
              <a:t>.</a:t>
            </a:r>
          </a:p>
          <a:p>
            <a:endParaRPr lang="en-US" dirty="0"/>
          </a:p>
          <a:p>
            <a:r>
              <a:rPr lang="en-US" dirty="0"/>
              <a:t>Het </a:t>
            </a:r>
            <a:r>
              <a:rPr lang="en-US" dirty="0" err="1"/>
              <a:t>komt</a:t>
            </a:r>
            <a:r>
              <a:rPr lang="en-US" dirty="0"/>
              <a:t> </a:t>
            </a:r>
            <a:r>
              <a:rPr lang="en-US" dirty="0" err="1"/>
              <a:t>er</a:t>
            </a:r>
            <a:r>
              <a:rPr lang="en-US" dirty="0"/>
              <a:t> </a:t>
            </a:r>
            <a:r>
              <a:rPr lang="en-US" dirty="0" err="1"/>
              <a:t>eigenlijk</a:t>
            </a:r>
            <a:r>
              <a:rPr lang="en-US" dirty="0"/>
              <a:t> op </a:t>
            </a:r>
            <a:r>
              <a:rPr lang="en-US" dirty="0" err="1"/>
              <a:t>neer</a:t>
            </a:r>
            <a:r>
              <a:rPr lang="en-US" dirty="0"/>
              <a:t> </a:t>
            </a:r>
            <a:r>
              <a:rPr lang="en-US" dirty="0" err="1"/>
              <a:t>dat</a:t>
            </a:r>
            <a:r>
              <a:rPr lang="en-US" dirty="0"/>
              <a:t> we </a:t>
            </a:r>
            <a:r>
              <a:rPr lang="en-US" dirty="0" err="1"/>
              <a:t>ze</a:t>
            </a:r>
            <a:r>
              <a:rPr lang="en-US" dirty="0"/>
              <a:t> </a:t>
            </a:r>
            <a:r>
              <a:rPr lang="en-US" dirty="0" err="1"/>
              <a:t>willen</a:t>
            </a:r>
            <a:r>
              <a:rPr lang="en-US" dirty="0"/>
              <a:t> </a:t>
            </a:r>
            <a:r>
              <a:rPr lang="en-US" dirty="0" err="1"/>
              <a:t>ondersteunen</a:t>
            </a:r>
            <a:r>
              <a:rPr lang="en-US" dirty="0"/>
              <a:t> in het </a:t>
            </a:r>
            <a:r>
              <a:rPr lang="en-US" dirty="0" err="1"/>
              <a:t>zelfreguleren</a:t>
            </a:r>
            <a:r>
              <a:rPr lang="en-US" dirty="0"/>
              <a:t> van </a:t>
            </a:r>
            <a:r>
              <a:rPr lang="en-US" dirty="0" err="1"/>
              <a:t>hun</a:t>
            </a:r>
            <a:r>
              <a:rPr lang="en-US" dirty="0"/>
              <a:t> </a:t>
            </a:r>
            <a:r>
              <a:rPr lang="en-US" dirty="0" err="1"/>
              <a:t>eigen</a:t>
            </a:r>
            <a:r>
              <a:rPr lang="en-US" dirty="0"/>
              <a:t> </a:t>
            </a:r>
            <a:r>
              <a:rPr lang="en-US" dirty="0" err="1"/>
              <a:t>leerproces</a:t>
            </a:r>
            <a:r>
              <a:rPr lang="en-US" dirty="0"/>
              <a:t>!</a:t>
            </a:r>
          </a:p>
          <a:p>
            <a:endParaRPr lang="en-US" dirty="0"/>
          </a:p>
          <a:p>
            <a:endParaRPr lang="nl-NL" dirty="0"/>
          </a:p>
          <a:p>
            <a:pPr defTabSz="922355">
              <a:defRPr/>
            </a:pPr>
            <a:endParaRPr lang="nl-NL" dirty="0"/>
          </a:p>
        </p:txBody>
      </p:sp>
    </p:spTree>
    <p:extLst>
      <p:ext uri="{BB962C8B-B14F-4D97-AF65-F5344CB8AC3E}">
        <p14:creationId xmlns:p14="http://schemas.microsoft.com/office/powerpoint/2010/main" val="2611512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Marloes</a:t>
            </a:r>
            <a:endParaRPr lang="nl-NL" dirty="0"/>
          </a:p>
        </p:txBody>
      </p:sp>
      <p:sp>
        <p:nvSpPr>
          <p:cNvPr id="4" name="Slide Number Placeholder 3"/>
          <p:cNvSpPr>
            <a:spLocks noGrp="1"/>
          </p:cNvSpPr>
          <p:nvPr>
            <p:ph type="sldNum" sz="quarter" idx="10"/>
          </p:nvPr>
        </p:nvSpPr>
        <p:spPr/>
        <p:txBody>
          <a:bodyPr/>
          <a:lstStyle/>
          <a:p>
            <a:fld id="{23BACE99-B866-4657-9CDC-0F16A8170763}" type="slidenum">
              <a:rPr lang="en-GB" smtClean="0"/>
              <a:pPr/>
              <a:t>8</a:t>
            </a:fld>
            <a:endParaRPr lang="en-GB"/>
          </a:p>
        </p:txBody>
      </p:sp>
    </p:spTree>
    <p:extLst>
      <p:ext uri="{BB962C8B-B14F-4D97-AF65-F5344CB8AC3E}">
        <p14:creationId xmlns:p14="http://schemas.microsoft.com/office/powerpoint/2010/main" val="4076427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Marloes</a:t>
            </a:r>
            <a:endParaRPr lang="nl-NL" dirty="0"/>
          </a:p>
        </p:txBody>
      </p:sp>
      <p:sp>
        <p:nvSpPr>
          <p:cNvPr id="4" name="Slide Number Placeholder 3"/>
          <p:cNvSpPr>
            <a:spLocks noGrp="1"/>
          </p:cNvSpPr>
          <p:nvPr>
            <p:ph type="sldNum" sz="quarter" idx="10"/>
          </p:nvPr>
        </p:nvSpPr>
        <p:spPr/>
        <p:txBody>
          <a:bodyPr/>
          <a:lstStyle/>
          <a:p>
            <a:fld id="{23BACE99-B866-4657-9CDC-0F16A8170763}" type="slidenum">
              <a:rPr lang="en-GB" smtClean="0"/>
              <a:pPr/>
              <a:t>9</a:t>
            </a:fld>
            <a:endParaRPr lang="en-GB"/>
          </a:p>
        </p:txBody>
      </p:sp>
    </p:spTree>
    <p:extLst>
      <p:ext uri="{BB962C8B-B14F-4D97-AF65-F5344CB8AC3E}">
        <p14:creationId xmlns:p14="http://schemas.microsoft.com/office/powerpoint/2010/main" val="2636164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1227138" y="3373438"/>
            <a:ext cx="7254875" cy="1979612"/>
          </a:xfrm>
          <a:prstGeom prst="rect">
            <a:avLst/>
          </a:prstGeom>
          <a:noFill/>
          <a:ln w="25400">
            <a:noFill/>
            <a:miter lim="800000"/>
            <a:headEnd/>
            <a:tailEnd/>
          </a:ln>
          <a:effectLst/>
        </p:spPr>
        <p:txBody>
          <a:bodyPr/>
          <a:lstStyle/>
          <a:p>
            <a:pPr>
              <a:spcBef>
                <a:spcPct val="50000"/>
              </a:spcBef>
              <a:buFontTx/>
              <a:buNone/>
            </a:pPr>
            <a:endParaRPr lang="nl-NL" sz="1400">
              <a:solidFill>
                <a:srgbClr val="000000"/>
              </a:solidFill>
            </a:endParaRPr>
          </a:p>
        </p:txBody>
      </p:sp>
      <p:sp>
        <p:nvSpPr>
          <p:cNvPr id="5" name="Text Box 12"/>
          <p:cNvSpPr txBox="1">
            <a:spLocks noChangeArrowheads="1"/>
          </p:cNvSpPr>
          <p:nvPr/>
        </p:nvSpPr>
        <p:spPr bwMode="auto">
          <a:xfrm>
            <a:off x="1287463" y="6467475"/>
            <a:ext cx="4857750" cy="252413"/>
          </a:xfrm>
          <a:prstGeom prst="rect">
            <a:avLst/>
          </a:prstGeom>
          <a:noFill/>
          <a:ln w="28575">
            <a:noFill/>
            <a:miter lim="800000"/>
            <a:headEnd/>
            <a:tailEnd/>
          </a:ln>
          <a:effectLst/>
        </p:spPr>
        <p:txBody>
          <a:bodyPr/>
          <a:lstStyle/>
          <a:p>
            <a:pPr>
              <a:spcBef>
                <a:spcPct val="50000"/>
              </a:spcBef>
              <a:buFontTx/>
              <a:buNone/>
            </a:pPr>
            <a:endParaRPr lang="nl-NL" sz="800" b="1">
              <a:solidFill>
                <a:srgbClr val="C0C0C0"/>
              </a:solidFill>
            </a:endParaRPr>
          </a:p>
        </p:txBody>
      </p:sp>
      <p:sp>
        <p:nvSpPr>
          <p:cNvPr id="3074" name="Rectangle 2"/>
          <p:cNvSpPr>
            <a:spLocks noGrp="1" noChangeArrowheads="1"/>
          </p:cNvSpPr>
          <p:nvPr>
            <p:ph type="ctrTitle"/>
          </p:nvPr>
        </p:nvSpPr>
        <p:spPr>
          <a:xfrm>
            <a:off x="1227138" y="2306638"/>
            <a:ext cx="7254875" cy="550862"/>
          </a:xfrm>
        </p:spPr>
        <p:txBody>
          <a:bodyPr anchor="ctr"/>
          <a:lstStyle>
            <a:lvl1pPr>
              <a:defRPr/>
            </a:lvl1pPr>
          </a:lstStyle>
          <a:p>
            <a:r>
              <a:rPr lang="en-GB"/>
              <a:t>Click to edit Master title style</a:t>
            </a:r>
          </a:p>
        </p:txBody>
      </p:sp>
      <p:sp>
        <p:nvSpPr>
          <p:cNvPr id="3075" name="Rectangle 3"/>
          <p:cNvSpPr>
            <a:spLocks noGrp="1" noChangeArrowheads="1"/>
          </p:cNvSpPr>
          <p:nvPr>
            <p:ph type="subTitle" idx="1"/>
          </p:nvPr>
        </p:nvSpPr>
        <p:spPr>
          <a:xfrm>
            <a:off x="1227138" y="2820988"/>
            <a:ext cx="7254875" cy="360362"/>
          </a:xfrm>
        </p:spPr>
        <p:txBody>
          <a:bodyPr/>
          <a:lstStyle>
            <a:lvl1pPr marL="0" indent="0">
              <a:buFont typeface="Verdana" pitchFamily="34" charset="0"/>
              <a:buNone/>
              <a:defRPr/>
            </a:lvl1pPr>
          </a:lstStyle>
          <a:p>
            <a:r>
              <a:rPr lang="en-GB"/>
              <a:t>Click to edit Master subtitle style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313488" y="1114425"/>
            <a:ext cx="1693862" cy="47593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1227138" y="1114425"/>
            <a:ext cx="4933950" cy="47593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1227138" y="2201863"/>
            <a:ext cx="3313112" cy="36718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92650" y="2201863"/>
            <a:ext cx="3314700" cy="36718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27138" y="1114425"/>
            <a:ext cx="6780212" cy="885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1227138" y="2201863"/>
            <a:ext cx="6780212" cy="36718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p:txBody>
      </p:sp>
      <p:sp>
        <p:nvSpPr>
          <p:cNvPr id="1033" name="Text Box 9"/>
          <p:cNvSpPr txBox="1">
            <a:spLocks noChangeArrowheads="1"/>
          </p:cNvSpPr>
          <p:nvPr/>
        </p:nvSpPr>
        <p:spPr bwMode="auto">
          <a:xfrm>
            <a:off x="1227138" y="365125"/>
            <a:ext cx="6405562" cy="287338"/>
          </a:xfrm>
          <a:prstGeom prst="rect">
            <a:avLst/>
          </a:prstGeom>
          <a:noFill/>
          <a:ln w="28575">
            <a:noFill/>
            <a:miter lim="800000"/>
            <a:headEnd/>
            <a:tailEnd/>
          </a:ln>
          <a:effectLst/>
        </p:spPr>
        <p:txBody>
          <a:bodyPr/>
          <a:lstStyle/>
          <a:p>
            <a:pPr>
              <a:spcBef>
                <a:spcPct val="50000"/>
              </a:spcBef>
              <a:buFontTx/>
              <a:buNone/>
            </a:pPr>
            <a:endParaRPr lang="nl-NL" sz="800" b="1">
              <a:solidFill>
                <a:srgbClr val="C0C0C0"/>
              </a:solidFill>
            </a:endParaRPr>
          </a:p>
        </p:txBody>
      </p:sp>
      <p:sp>
        <p:nvSpPr>
          <p:cNvPr id="6" name="Rechthoek 5"/>
          <p:cNvSpPr/>
          <p:nvPr userDrawn="1"/>
        </p:nvSpPr>
        <p:spPr>
          <a:xfrm>
            <a:off x="0" y="6533604"/>
            <a:ext cx="9144000" cy="203133"/>
          </a:xfrm>
          <a:prstGeom prst="rect">
            <a:avLst/>
          </a:prstGeom>
        </p:spPr>
        <p:txBody>
          <a:bodyPr>
            <a:spAutoFit/>
          </a:bodyPr>
          <a:lstStyle>
            <a:defPPr>
              <a:defRPr lang="en-GB"/>
            </a:defPPr>
            <a:lvl1pPr algn="l" rtl="0" fontAlgn="base">
              <a:spcBef>
                <a:spcPct val="0"/>
              </a:spcBef>
              <a:spcAft>
                <a:spcPct val="0"/>
              </a:spcAft>
              <a:defRPr sz="1600" kern="1200">
                <a:solidFill>
                  <a:schemeClr val="tx1"/>
                </a:solidFill>
                <a:latin typeface="Verdana" pitchFamily="34" charset="0"/>
                <a:ea typeface="+mn-ea"/>
                <a:cs typeface="+mn-cs"/>
              </a:defRPr>
            </a:lvl1pPr>
            <a:lvl2pPr marL="457200" algn="l" rtl="0" fontAlgn="base">
              <a:spcBef>
                <a:spcPct val="0"/>
              </a:spcBef>
              <a:spcAft>
                <a:spcPct val="0"/>
              </a:spcAft>
              <a:defRPr sz="1600" kern="1200">
                <a:solidFill>
                  <a:schemeClr val="tx1"/>
                </a:solidFill>
                <a:latin typeface="Verdana" pitchFamily="34" charset="0"/>
                <a:ea typeface="+mn-ea"/>
                <a:cs typeface="+mn-cs"/>
              </a:defRPr>
            </a:lvl2pPr>
            <a:lvl3pPr marL="914400" algn="l" rtl="0" fontAlgn="base">
              <a:spcBef>
                <a:spcPct val="0"/>
              </a:spcBef>
              <a:spcAft>
                <a:spcPct val="0"/>
              </a:spcAft>
              <a:defRPr sz="1600" kern="1200">
                <a:solidFill>
                  <a:schemeClr val="tx1"/>
                </a:solidFill>
                <a:latin typeface="Verdana" pitchFamily="34" charset="0"/>
                <a:ea typeface="+mn-ea"/>
                <a:cs typeface="+mn-cs"/>
              </a:defRPr>
            </a:lvl3pPr>
            <a:lvl4pPr marL="1371600" algn="l" rtl="0" fontAlgn="base">
              <a:spcBef>
                <a:spcPct val="0"/>
              </a:spcBef>
              <a:spcAft>
                <a:spcPct val="0"/>
              </a:spcAft>
              <a:defRPr sz="1600" kern="1200">
                <a:solidFill>
                  <a:schemeClr val="tx1"/>
                </a:solidFill>
                <a:latin typeface="Verdana" pitchFamily="34" charset="0"/>
                <a:ea typeface="+mn-ea"/>
                <a:cs typeface="+mn-cs"/>
              </a:defRPr>
            </a:lvl4pPr>
            <a:lvl5pPr marL="1828800" algn="l" rtl="0" fontAlgn="base">
              <a:spcBef>
                <a:spcPct val="0"/>
              </a:spcBef>
              <a:spcAft>
                <a:spcPct val="0"/>
              </a:spcAft>
              <a:defRPr sz="1600" kern="1200">
                <a:solidFill>
                  <a:schemeClr val="tx1"/>
                </a:solidFill>
                <a:latin typeface="Verdana" pitchFamily="34" charset="0"/>
                <a:ea typeface="+mn-ea"/>
                <a:cs typeface="+mn-cs"/>
              </a:defRPr>
            </a:lvl5pPr>
            <a:lvl6pPr marL="2286000" algn="l" defTabSz="914400" rtl="0" eaLnBrk="1" latinLnBrk="0" hangingPunct="1">
              <a:defRPr sz="1600" kern="1200">
                <a:solidFill>
                  <a:schemeClr val="tx1"/>
                </a:solidFill>
                <a:latin typeface="Verdana" pitchFamily="34" charset="0"/>
                <a:ea typeface="+mn-ea"/>
                <a:cs typeface="+mn-cs"/>
              </a:defRPr>
            </a:lvl6pPr>
            <a:lvl7pPr marL="2743200" algn="l" defTabSz="914400" rtl="0" eaLnBrk="1" latinLnBrk="0" hangingPunct="1">
              <a:defRPr sz="1600" kern="1200">
                <a:solidFill>
                  <a:schemeClr val="tx1"/>
                </a:solidFill>
                <a:latin typeface="Verdana" pitchFamily="34" charset="0"/>
                <a:ea typeface="+mn-ea"/>
                <a:cs typeface="+mn-cs"/>
              </a:defRPr>
            </a:lvl7pPr>
            <a:lvl8pPr marL="3200400" algn="l" defTabSz="914400" rtl="0" eaLnBrk="1" latinLnBrk="0" hangingPunct="1">
              <a:defRPr sz="1600" kern="1200">
                <a:solidFill>
                  <a:schemeClr val="tx1"/>
                </a:solidFill>
                <a:latin typeface="Verdana" pitchFamily="34" charset="0"/>
                <a:ea typeface="+mn-ea"/>
                <a:cs typeface="+mn-cs"/>
              </a:defRPr>
            </a:lvl8pPr>
            <a:lvl9pPr marL="3657600" algn="l" defTabSz="914400" rtl="0" eaLnBrk="1" latinLnBrk="0" hangingPunct="1">
              <a:defRPr sz="1600" kern="1200">
                <a:solidFill>
                  <a:schemeClr val="tx1"/>
                </a:solidFill>
                <a:latin typeface="Verdana" pitchFamily="34" charset="0"/>
                <a:ea typeface="+mn-ea"/>
                <a:cs typeface="+mn-cs"/>
              </a:defRPr>
            </a:lvl9pPr>
          </a:lstStyle>
          <a:p>
            <a:pPr marL="0" marR="0" indent="0" algn="l" defTabSz="914400" rtl="0" eaLnBrk="1" fontAlgn="base" latinLnBrk="0" hangingPunct="1">
              <a:lnSpc>
                <a:spcPct val="90000"/>
              </a:lnSpc>
              <a:spcBef>
                <a:spcPct val="20000"/>
              </a:spcBef>
              <a:spcAft>
                <a:spcPct val="0"/>
              </a:spcAft>
              <a:buClrTx/>
              <a:buSzTx/>
              <a:buFont typeface="Verdana" pitchFamily="34" charset="0"/>
              <a:buNone/>
              <a:tabLst/>
              <a:defRPr/>
            </a:pPr>
            <a:r>
              <a:rPr lang="en-GB" sz="800" kern="0" dirty="0" smtClean="0">
                <a:solidFill>
                  <a:schemeClr val="bg1">
                    <a:lumMod val="65000"/>
                  </a:schemeClr>
                </a:solidFill>
              </a:rPr>
              <a:t>LECTORAAT BREIN &amp; LEREN		      CONFERENTIE</a:t>
            </a:r>
            <a:r>
              <a:rPr lang="en-GB" sz="800" kern="0" baseline="0" dirty="0" smtClean="0">
                <a:solidFill>
                  <a:schemeClr val="bg1">
                    <a:lumMod val="65000"/>
                  </a:schemeClr>
                </a:solidFill>
              </a:rPr>
              <a:t> STUDIESUCCES DOMEIN ENGINEERING		             1 NOVEMBER 2017</a:t>
            </a:r>
            <a:endParaRPr lang="en-GB" sz="800" kern="0" dirty="0" smtClean="0">
              <a:solidFill>
                <a:schemeClr val="bg1">
                  <a:lumMod val="65000"/>
                </a:schemeClr>
              </a:solidFill>
              <a:latin typeface="Verdana"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rtl="0" eaLnBrk="0" fontAlgn="base" hangingPunct="0">
        <a:spcBef>
          <a:spcPct val="50000"/>
        </a:spcBef>
        <a:spcAft>
          <a:spcPct val="0"/>
        </a:spcAft>
        <a:defRPr sz="2600" b="1">
          <a:solidFill>
            <a:schemeClr val="tx2"/>
          </a:solidFill>
          <a:latin typeface="+mj-lt"/>
          <a:ea typeface="+mj-ea"/>
          <a:cs typeface="+mj-cs"/>
        </a:defRPr>
      </a:lvl1pPr>
      <a:lvl2pPr algn="l" rtl="0" eaLnBrk="0" fontAlgn="base" hangingPunct="0">
        <a:spcBef>
          <a:spcPct val="50000"/>
        </a:spcBef>
        <a:spcAft>
          <a:spcPct val="0"/>
        </a:spcAft>
        <a:defRPr sz="2600" b="1">
          <a:solidFill>
            <a:schemeClr val="tx2"/>
          </a:solidFill>
          <a:latin typeface="Verdana" pitchFamily="34" charset="0"/>
        </a:defRPr>
      </a:lvl2pPr>
      <a:lvl3pPr algn="l" rtl="0" eaLnBrk="0" fontAlgn="base" hangingPunct="0">
        <a:spcBef>
          <a:spcPct val="50000"/>
        </a:spcBef>
        <a:spcAft>
          <a:spcPct val="0"/>
        </a:spcAft>
        <a:defRPr sz="2600" b="1">
          <a:solidFill>
            <a:schemeClr val="tx2"/>
          </a:solidFill>
          <a:latin typeface="Verdana" pitchFamily="34" charset="0"/>
        </a:defRPr>
      </a:lvl3pPr>
      <a:lvl4pPr algn="l" rtl="0" eaLnBrk="0" fontAlgn="base" hangingPunct="0">
        <a:spcBef>
          <a:spcPct val="50000"/>
        </a:spcBef>
        <a:spcAft>
          <a:spcPct val="0"/>
        </a:spcAft>
        <a:defRPr sz="2600" b="1">
          <a:solidFill>
            <a:schemeClr val="tx2"/>
          </a:solidFill>
          <a:latin typeface="Verdana" pitchFamily="34" charset="0"/>
        </a:defRPr>
      </a:lvl4pPr>
      <a:lvl5pPr algn="l" rtl="0" eaLnBrk="0" fontAlgn="base" hangingPunct="0">
        <a:spcBef>
          <a:spcPct val="50000"/>
        </a:spcBef>
        <a:spcAft>
          <a:spcPct val="0"/>
        </a:spcAft>
        <a:defRPr sz="2600" b="1">
          <a:solidFill>
            <a:schemeClr val="tx2"/>
          </a:solidFill>
          <a:latin typeface="Verdana" pitchFamily="34" charset="0"/>
        </a:defRPr>
      </a:lvl5pPr>
      <a:lvl6pPr marL="457200" algn="l" rtl="0" fontAlgn="base">
        <a:spcBef>
          <a:spcPct val="50000"/>
        </a:spcBef>
        <a:spcAft>
          <a:spcPct val="0"/>
        </a:spcAft>
        <a:defRPr sz="2600" b="1">
          <a:solidFill>
            <a:schemeClr val="tx2"/>
          </a:solidFill>
          <a:latin typeface="Verdana" pitchFamily="34" charset="0"/>
        </a:defRPr>
      </a:lvl6pPr>
      <a:lvl7pPr marL="914400" algn="l" rtl="0" fontAlgn="base">
        <a:spcBef>
          <a:spcPct val="50000"/>
        </a:spcBef>
        <a:spcAft>
          <a:spcPct val="0"/>
        </a:spcAft>
        <a:defRPr sz="2600" b="1">
          <a:solidFill>
            <a:schemeClr val="tx2"/>
          </a:solidFill>
          <a:latin typeface="Verdana" pitchFamily="34" charset="0"/>
        </a:defRPr>
      </a:lvl7pPr>
      <a:lvl8pPr marL="1371600" algn="l" rtl="0" fontAlgn="base">
        <a:spcBef>
          <a:spcPct val="50000"/>
        </a:spcBef>
        <a:spcAft>
          <a:spcPct val="0"/>
        </a:spcAft>
        <a:defRPr sz="2600" b="1">
          <a:solidFill>
            <a:schemeClr val="tx2"/>
          </a:solidFill>
          <a:latin typeface="Verdana" pitchFamily="34" charset="0"/>
        </a:defRPr>
      </a:lvl8pPr>
      <a:lvl9pPr marL="1828800" algn="l" rtl="0" fontAlgn="base">
        <a:spcBef>
          <a:spcPct val="50000"/>
        </a:spcBef>
        <a:spcAft>
          <a:spcPct val="0"/>
        </a:spcAft>
        <a:defRPr sz="2600" b="1">
          <a:solidFill>
            <a:schemeClr val="tx2"/>
          </a:solidFill>
          <a:latin typeface="Verdana" pitchFamily="34" charset="0"/>
        </a:defRPr>
      </a:lvl9pPr>
    </p:titleStyle>
    <p:bodyStyle>
      <a:lvl1pPr marL="228600" indent="-228600" algn="l" rtl="0" eaLnBrk="0" fontAlgn="base" hangingPunct="0">
        <a:spcBef>
          <a:spcPct val="20000"/>
        </a:spcBef>
        <a:spcAft>
          <a:spcPct val="0"/>
        </a:spcAft>
        <a:buFont typeface="Verdana" pitchFamily="34" charset="0"/>
        <a:buChar char="•"/>
        <a:defRPr sz="1600">
          <a:solidFill>
            <a:schemeClr val="tx1"/>
          </a:solidFill>
          <a:latin typeface="+mn-lt"/>
          <a:ea typeface="+mn-ea"/>
          <a:cs typeface="+mn-cs"/>
        </a:defRPr>
      </a:lvl1pPr>
      <a:lvl2pPr marL="444500" indent="-165100" algn="l" rtl="0" eaLnBrk="0" fontAlgn="base" hangingPunct="0">
        <a:spcBef>
          <a:spcPct val="20000"/>
        </a:spcBef>
        <a:spcAft>
          <a:spcPct val="0"/>
        </a:spcAft>
        <a:buChar char="–"/>
        <a:defRPr sz="1600" i="1">
          <a:solidFill>
            <a:schemeClr val="tx1"/>
          </a:solidFill>
          <a:latin typeface="+mn-lt"/>
        </a:defRPr>
      </a:lvl2pPr>
      <a:lvl3pPr marL="723900" indent="-177800" algn="l" rtl="0" eaLnBrk="0" fontAlgn="base" hangingPunct="0">
        <a:spcBef>
          <a:spcPct val="20000"/>
        </a:spcBef>
        <a:spcAft>
          <a:spcPct val="0"/>
        </a:spcAft>
        <a:buChar char="–"/>
        <a:defRPr sz="1600" i="1">
          <a:solidFill>
            <a:schemeClr val="tx1"/>
          </a:solidFill>
          <a:latin typeface="+mn-lt"/>
        </a:defRPr>
      </a:lvl3pPr>
      <a:lvl4pPr marL="965200" indent="-139700" algn="l" rtl="0" eaLnBrk="0" fontAlgn="base" hangingPunct="0">
        <a:spcBef>
          <a:spcPct val="20000"/>
        </a:spcBef>
        <a:spcAft>
          <a:spcPct val="0"/>
        </a:spcAft>
        <a:buChar char="–"/>
        <a:defRPr sz="1600" i="1">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jtlm.nobelen@avans.n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mailto:mmdhj.Broeren@avans.n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331640" y="1772816"/>
            <a:ext cx="7254875" cy="550862"/>
          </a:xfrm>
          <a:prstGeom prst="rect">
            <a:avLst/>
          </a:prstGeom>
        </p:spPr>
        <p:txBody>
          <a:bodyPr/>
          <a:lstStyle>
            <a:lvl1pPr algn="l" rtl="0" eaLnBrk="0" fontAlgn="base" hangingPunct="0">
              <a:spcBef>
                <a:spcPct val="50000"/>
              </a:spcBef>
              <a:spcAft>
                <a:spcPct val="0"/>
              </a:spcAft>
              <a:defRPr sz="2600" b="1">
                <a:solidFill>
                  <a:schemeClr val="tx2"/>
                </a:solidFill>
                <a:latin typeface="+mj-lt"/>
                <a:ea typeface="+mj-ea"/>
                <a:cs typeface="+mj-cs"/>
              </a:defRPr>
            </a:lvl1pPr>
            <a:lvl2pPr algn="l" rtl="0" eaLnBrk="0" fontAlgn="base" hangingPunct="0">
              <a:spcBef>
                <a:spcPct val="50000"/>
              </a:spcBef>
              <a:spcAft>
                <a:spcPct val="0"/>
              </a:spcAft>
              <a:defRPr sz="2600" b="1">
                <a:solidFill>
                  <a:schemeClr val="tx2"/>
                </a:solidFill>
                <a:latin typeface="Verdana" pitchFamily="34" charset="0"/>
              </a:defRPr>
            </a:lvl2pPr>
            <a:lvl3pPr algn="l" rtl="0" eaLnBrk="0" fontAlgn="base" hangingPunct="0">
              <a:spcBef>
                <a:spcPct val="50000"/>
              </a:spcBef>
              <a:spcAft>
                <a:spcPct val="0"/>
              </a:spcAft>
              <a:defRPr sz="2600" b="1">
                <a:solidFill>
                  <a:schemeClr val="tx2"/>
                </a:solidFill>
                <a:latin typeface="Verdana" pitchFamily="34" charset="0"/>
              </a:defRPr>
            </a:lvl3pPr>
            <a:lvl4pPr algn="l" rtl="0" eaLnBrk="0" fontAlgn="base" hangingPunct="0">
              <a:spcBef>
                <a:spcPct val="50000"/>
              </a:spcBef>
              <a:spcAft>
                <a:spcPct val="0"/>
              </a:spcAft>
              <a:defRPr sz="2600" b="1">
                <a:solidFill>
                  <a:schemeClr val="tx2"/>
                </a:solidFill>
                <a:latin typeface="Verdana" pitchFamily="34" charset="0"/>
              </a:defRPr>
            </a:lvl4pPr>
            <a:lvl5pPr algn="l" rtl="0" eaLnBrk="0" fontAlgn="base" hangingPunct="0">
              <a:spcBef>
                <a:spcPct val="50000"/>
              </a:spcBef>
              <a:spcAft>
                <a:spcPct val="0"/>
              </a:spcAft>
              <a:defRPr sz="2600" b="1">
                <a:solidFill>
                  <a:schemeClr val="tx2"/>
                </a:solidFill>
                <a:latin typeface="Verdana" pitchFamily="34" charset="0"/>
              </a:defRPr>
            </a:lvl5pPr>
            <a:lvl6pPr marL="457200" algn="l" rtl="0" fontAlgn="base">
              <a:spcBef>
                <a:spcPct val="50000"/>
              </a:spcBef>
              <a:spcAft>
                <a:spcPct val="0"/>
              </a:spcAft>
              <a:defRPr sz="2600" b="1">
                <a:solidFill>
                  <a:schemeClr val="tx2"/>
                </a:solidFill>
                <a:latin typeface="Verdana" pitchFamily="34" charset="0"/>
              </a:defRPr>
            </a:lvl6pPr>
            <a:lvl7pPr marL="914400" algn="l" rtl="0" fontAlgn="base">
              <a:spcBef>
                <a:spcPct val="50000"/>
              </a:spcBef>
              <a:spcAft>
                <a:spcPct val="0"/>
              </a:spcAft>
              <a:defRPr sz="2600" b="1">
                <a:solidFill>
                  <a:schemeClr val="tx2"/>
                </a:solidFill>
                <a:latin typeface="Verdana" pitchFamily="34" charset="0"/>
              </a:defRPr>
            </a:lvl7pPr>
            <a:lvl8pPr marL="1371600" algn="l" rtl="0" fontAlgn="base">
              <a:spcBef>
                <a:spcPct val="50000"/>
              </a:spcBef>
              <a:spcAft>
                <a:spcPct val="0"/>
              </a:spcAft>
              <a:defRPr sz="2600" b="1">
                <a:solidFill>
                  <a:schemeClr val="tx2"/>
                </a:solidFill>
                <a:latin typeface="Verdana" pitchFamily="34" charset="0"/>
              </a:defRPr>
            </a:lvl8pPr>
            <a:lvl9pPr marL="1828800" algn="l" rtl="0" fontAlgn="base">
              <a:spcBef>
                <a:spcPct val="50000"/>
              </a:spcBef>
              <a:spcAft>
                <a:spcPct val="0"/>
              </a:spcAft>
              <a:defRPr sz="2600" b="1">
                <a:solidFill>
                  <a:schemeClr val="tx2"/>
                </a:solidFill>
                <a:latin typeface="Verdana" pitchFamily="34" charset="0"/>
              </a:defRPr>
            </a:lvl9pPr>
          </a:lstStyle>
          <a:p>
            <a:pPr eaLnBrk="1" hangingPunct="1">
              <a:buFontTx/>
            </a:pPr>
            <a:r>
              <a:rPr lang="nl-NL" sz="5400" kern="0" dirty="0" err="1" smtClean="0"/>
              <a:t>Zelfregu</a:t>
            </a:r>
            <a:r>
              <a:rPr lang="nl-NL" sz="5400" kern="0" dirty="0" err="1" smtClean="0">
                <a:solidFill>
                  <a:schemeClr val="accent1"/>
                </a:solidFill>
              </a:rPr>
              <a:t>LEREN</a:t>
            </a:r>
            <a:endParaRPr lang="nl-NL" sz="4400" kern="0" dirty="0" smtClean="0">
              <a:solidFill>
                <a:schemeClr val="accent1"/>
              </a:solidFill>
            </a:endParaRPr>
          </a:p>
        </p:txBody>
      </p:sp>
      <p:sp>
        <p:nvSpPr>
          <p:cNvPr id="3" name="Rectangle 2"/>
          <p:cNvSpPr/>
          <p:nvPr/>
        </p:nvSpPr>
        <p:spPr>
          <a:xfrm>
            <a:off x="1403648" y="3356992"/>
            <a:ext cx="5112568" cy="2308324"/>
          </a:xfrm>
          <a:prstGeom prst="rect">
            <a:avLst/>
          </a:prstGeom>
        </p:spPr>
        <p:txBody>
          <a:bodyPr wrap="square">
            <a:spAutoFit/>
          </a:bodyPr>
          <a:lstStyle/>
          <a:p>
            <a:pPr eaLnBrk="1" hangingPunct="1"/>
            <a:r>
              <a:rPr lang="nl-NL" sz="1800" dirty="0"/>
              <a:t>Workshop Conferentie </a:t>
            </a:r>
            <a:r>
              <a:rPr lang="nl-NL" sz="1800" dirty="0" smtClean="0"/>
              <a:t>Studiesucces</a:t>
            </a:r>
            <a:br>
              <a:rPr lang="nl-NL" sz="1800" dirty="0" smtClean="0"/>
            </a:br>
            <a:r>
              <a:rPr lang="nl-NL" sz="1800" dirty="0" smtClean="0"/>
              <a:t>Domein Engineering</a:t>
            </a:r>
          </a:p>
          <a:p>
            <a:pPr eaLnBrk="1" hangingPunct="1"/>
            <a:r>
              <a:rPr lang="nl-NL" sz="1800" dirty="0" smtClean="0"/>
              <a:t> </a:t>
            </a:r>
            <a:endParaRPr lang="nl-NL" sz="1800" dirty="0"/>
          </a:p>
          <a:p>
            <a:pPr eaLnBrk="1" hangingPunct="1"/>
            <a:r>
              <a:rPr lang="nl-NL" sz="1800" dirty="0" smtClean="0"/>
              <a:t>Marloes Broeren &amp; Janneke Nobelen</a:t>
            </a:r>
          </a:p>
          <a:p>
            <a:pPr eaLnBrk="1" hangingPunct="1"/>
            <a:r>
              <a:rPr lang="nl-NL" sz="1800" dirty="0" smtClean="0"/>
              <a:t>Lectoraat Brein en Leren</a:t>
            </a:r>
          </a:p>
          <a:p>
            <a:pPr eaLnBrk="1" hangingPunct="1"/>
            <a:endParaRPr lang="nl-NL" sz="1800" dirty="0"/>
          </a:p>
          <a:p>
            <a:pPr eaLnBrk="1" hangingPunct="1"/>
            <a:r>
              <a:rPr lang="nl-NL" sz="1800" dirty="0" smtClean="0"/>
              <a:t>1 november 2017</a:t>
            </a:r>
            <a:endParaRPr lang="nl-NL" sz="1800" dirty="0"/>
          </a:p>
        </p:txBody>
      </p:sp>
    </p:spTree>
    <p:extLst>
      <p:ext uri="{BB962C8B-B14F-4D97-AF65-F5344CB8AC3E}">
        <p14:creationId xmlns:p14="http://schemas.microsoft.com/office/powerpoint/2010/main" val="2137523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41119" y="1916832"/>
            <a:ext cx="5719628" cy="4006945"/>
          </a:xfrm>
          <a:prstGeom prst="rect">
            <a:avLst/>
          </a:prstGeom>
        </p:spPr>
      </p:pic>
      <p:sp>
        <p:nvSpPr>
          <p:cNvPr id="2" name="Rectangle 1"/>
          <p:cNvSpPr/>
          <p:nvPr/>
        </p:nvSpPr>
        <p:spPr bwMode="auto">
          <a:xfrm>
            <a:off x="6161203" y="3308236"/>
            <a:ext cx="2376264" cy="1224136"/>
          </a:xfrm>
          <a:prstGeom prst="rect">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1" fontAlgn="base" latinLnBrk="0" hangingPunct="1">
              <a:lnSpc>
                <a:spcPct val="100000"/>
              </a:lnSpc>
              <a:spcBef>
                <a:spcPct val="20000"/>
              </a:spcBef>
              <a:spcAft>
                <a:spcPct val="0"/>
              </a:spcAft>
              <a:buClrTx/>
              <a:buSzTx/>
              <a:buFont typeface="Verdana" pitchFamily="34" charset="0"/>
              <a:buNone/>
              <a:tabLst/>
            </a:pPr>
            <a:r>
              <a:rPr kumimoji="0" lang="en-US" sz="2400" b="1" i="0" u="none" strike="noStrike" cap="none" normalizeH="0" baseline="0" dirty="0" err="1" smtClean="0">
                <a:ln>
                  <a:noFill/>
                </a:ln>
                <a:solidFill>
                  <a:schemeClr val="tx1"/>
                </a:solidFill>
                <a:effectLst/>
                <a:latin typeface="Verdana" pitchFamily="34" charset="0"/>
              </a:rPr>
              <a:t>Effecten</a:t>
            </a:r>
            <a:r>
              <a:rPr kumimoji="0" lang="en-US" sz="2400" b="1" i="0" u="none" strike="noStrike" cap="none" normalizeH="0" baseline="0" dirty="0" smtClean="0">
                <a:ln>
                  <a:noFill/>
                </a:ln>
                <a:solidFill>
                  <a:schemeClr val="tx1"/>
                </a:solidFill>
                <a:effectLst/>
                <a:latin typeface="Verdana" pitchFamily="34" charset="0"/>
              </a:rPr>
              <a:t> op</a:t>
            </a:r>
            <a:r>
              <a:rPr lang="en-US" dirty="0"/>
              <a:t>:</a:t>
            </a:r>
            <a:endParaRPr kumimoji="0" lang="en-US" sz="1600" b="0" i="0" u="none" strike="noStrike" cap="none" normalizeH="0" baseline="0" dirty="0" smtClean="0">
              <a:ln>
                <a:noFill/>
              </a:ln>
              <a:solidFill>
                <a:schemeClr val="tx1"/>
              </a:solidFill>
              <a:effectLst/>
              <a:latin typeface="Verdana" pitchFamily="34" charset="0"/>
            </a:endParaRPr>
          </a:p>
          <a:p>
            <a:pPr marL="285750" marR="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lang="en-US" sz="2000" dirty="0" err="1" smtClean="0"/>
              <a:t>Motivatie</a:t>
            </a:r>
            <a:endParaRPr lang="en-US" sz="2000" dirty="0" smtClean="0"/>
          </a:p>
          <a:p>
            <a:pPr marL="285750" marR="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2000" b="0" i="0" u="none" strike="noStrike" cap="none" normalizeH="0" baseline="0" dirty="0" err="1" smtClean="0">
                <a:ln>
                  <a:noFill/>
                </a:ln>
                <a:solidFill>
                  <a:schemeClr val="tx1"/>
                </a:solidFill>
                <a:effectLst/>
              </a:rPr>
              <a:t>Prestatie</a:t>
            </a:r>
            <a:endParaRPr kumimoji="0" lang="nl-NL" sz="2000" b="0" i="0" u="none" strike="noStrike" cap="none" normalizeH="0" baseline="0" dirty="0" smtClean="0">
              <a:ln>
                <a:noFill/>
              </a:ln>
              <a:solidFill>
                <a:schemeClr val="tx1"/>
              </a:solidFill>
              <a:effectLst/>
            </a:endParaRPr>
          </a:p>
        </p:txBody>
      </p:sp>
      <p:sp>
        <p:nvSpPr>
          <p:cNvPr id="3" name="Title 2"/>
          <p:cNvSpPr>
            <a:spLocks noGrp="1"/>
          </p:cNvSpPr>
          <p:nvPr>
            <p:ph type="title"/>
          </p:nvPr>
        </p:nvSpPr>
        <p:spPr>
          <a:xfrm>
            <a:off x="899592" y="692696"/>
            <a:ext cx="6780212" cy="885825"/>
          </a:xfrm>
        </p:spPr>
        <p:txBody>
          <a:bodyPr/>
          <a:lstStyle/>
          <a:p>
            <a:r>
              <a:rPr lang="en-US" dirty="0" smtClean="0"/>
              <a:t>Het </a:t>
            </a:r>
            <a:r>
              <a:rPr lang="en-US" dirty="0" err="1" smtClean="0"/>
              <a:t>ondersteunen</a:t>
            </a:r>
            <a:r>
              <a:rPr lang="en-US" dirty="0" smtClean="0"/>
              <a:t> van </a:t>
            </a:r>
            <a:r>
              <a:rPr lang="en-US" dirty="0" err="1" smtClean="0"/>
              <a:t>zelfregulerend</a:t>
            </a:r>
            <a:r>
              <a:rPr lang="en-US" dirty="0" smtClean="0"/>
              <a:t> </a:t>
            </a:r>
            <a:r>
              <a:rPr lang="en-US" dirty="0" err="1" smtClean="0"/>
              <a:t>leren</a:t>
            </a:r>
            <a:endParaRPr lang="nl-NL" dirty="0"/>
          </a:p>
        </p:txBody>
      </p:sp>
    </p:spTree>
    <p:extLst>
      <p:ext uri="{BB962C8B-B14F-4D97-AF65-F5344CB8AC3E}">
        <p14:creationId xmlns:p14="http://schemas.microsoft.com/office/powerpoint/2010/main" val="18268144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95536" y="836712"/>
            <a:ext cx="6264188" cy="2448272"/>
          </a:xfrm>
        </p:spPr>
        <p:txBody>
          <a:bodyPr/>
          <a:lstStyle/>
          <a:p>
            <a:pPr marL="0" indent="0">
              <a:buNone/>
            </a:pPr>
            <a:r>
              <a:rPr lang="en-US" sz="2800" b="1" dirty="0" err="1"/>
              <a:t>Zelfregulatie</a:t>
            </a:r>
            <a:r>
              <a:rPr lang="en-US" sz="2800" b="1" dirty="0"/>
              <a:t> in </a:t>
            </a:r>
            <a:r>
              <a:rPr lang="en-US" sz="2800" b="1" dirty="0" err="1">
                <a:solidFill>
                  <a:schemeClr val="accent1"/>
                </a:solidFill>
              </a:rPr>
              <a:t>projectwerk</a:t>
            </a:r>
            <a:endParaRPr lang="nl-NL" sz="2800" b="1" dirty="0" smtClean="0"/>
          </a:p>
          <a:p>
            <a:r>
              <a:rPr lang="nl-NL" dirty="0" smtClean="0"/>
              <a:t>Bevorderen van ZRL door </a:t>
            </a:r>
            <a:r>
              <a:rPr lang="nl-NL" dirty="0" smtClean="0"/>
              <a:t>het inzetten van plannen</a:t>
            </a:r>
            <a:r>
              <a:rPr lang="nl-NL" dirty="0" smtClean="0"/>
              <a:t>, monitoren </a:t>
            </a:r>
            <a:r>
              <a:rPr lang="nl-NL" dirty="0" smtClean="0"/>
              <a:t>en </a:t>
            </a:r>
            <a:r>
              <a:rPr lang="nl-NL" dirty="0" smtClean="0"/>
              <a:t>evalueren te </a:t>
            </a:r>
            <a:r>
              <a:rPr lang="nl-NL" dirty="0" smtClean="0"/>
              <a:t>ondersteunen;</a:t>
            </a:r>
            <a:endParaRPr lang="nl-NL" dirty="0" smtClean="0"/>
          </a:p>
          <a:p>
            <a:r>
              <a:rPr lang="nl-NL" dirty="0" smtClean="0"/>
              <a:t>Geïntegreerd in Project Onderzoek;</a:t>
            </a:r>
          </a:p>
          <a:p>
            <a:r>
              <a:rPr lang="nl-NL" dirty="0" smtClean="0"/>
              <a:t>70 eerstejaars studenten, opleiding Communicatie;</a:t>
            </a:r>
          </a:p>
          <a:p>
            <a:r>
              <a:rPr lang="nl-NL" dirty="0" smtClean="0"/>
              <a:t>Studenten in experimentele conditie </a:t>
            </a:r>
            <a:r>
              <a:rPr lang="nl-NL" u="sng" dirty="0" smtClean="0"/>
              <a:t>niet</a:t>
            </a:r>
            <a:r>
              <a:rPr lang="nl-NL" dirty="0" smtClean="0"/>
              <a:t> </a:t>
            </a:r>
            <a:r>
              <a:rPr lang="nl-NL" u="sng" dirty="0" smtClean="0"/>
              <a:t>beter</a:t>
            </a:r>
            <a:r>
              <a:rPr lang="nl-NL" dirty="0" smtClean="0"/>
              <a:t> in ZRL;</a:t>
            </a:r>
          </a:p>
          <a:p>
            <a:r>
              <a:rPr lang="nl-NL" u="sng" dirty="0" smtClean="0"/>
              <a:t>Geen</a:t>
            </a:r>
            <a:r>
              <a:rPr lang="nl-NL" dirty="0" smtClean="0"/>
              <a:t> effect op prestatie.</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655" t="25579" r="9644" b="35300"/>
          <a:stretch/>
        </p:blipFill>
        <p:spPr>
          <a:xfrm>
            <a:off x="3671392" y="3068960"/>
            <a:ext cx="5472608" cy="3622002"/>
          </a:xfrm>
          <a:prstGeom prst="rect">
            <a:avLst/>
          </a:prstGeom>
          <a:ln>
            <a:solidFill>
              <a:schemeClr val="accent2">
                <a:lumMod val="60000"/>
                <a:lumOff val="40000"/>
              </a:schemeClr>
            </a:solidFill>
          </a:ln>
        </p:spPr>
      </p:pic>
    </p:spTree>
    <p:extLst>
      <p:ext uri="{BB962C8B-B14F-4D97-AF65-F5344CB8AC3E}">
        <p14:creationId xmlns:p14="http://schemas.microsoft.com/office/powerpoint/2010/main" val="153616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Zelfregulatie</a:t>
            </a:r>
            <a:r>
              <a:rPr lang="en-US" dirty="0" smtClean="0"/>
              <a:t> van </a:t>
            </a:r>
            <a:r>
              <a:rPr lang="en-US" dirty="0" err="1" smtClean="0">
                <a:solidFill>
                  <a:schemeClr val="accent1"/>
                </a:solidFill>
              </a:rPr>
              <a:t>zelfstudie</a:t>
            </a:r>
            <a:endParaRPr lang="en-US" dirty="0">
              <a:solidFill>
                <a:schemeClr val="accent1"/>
              </a:solidFill>
            </a:endParaRPr>
          </a:p>
        </p:txBody>
      </p:sp>
      <p:graphicFrame>
        <p:nvGraphicFramePr>
          <p:cNvPr id="4" name="Grafiek 3"/>
          <p:cNvGraphicFramePr/>
          <p:nvPr>
            <p:extLst>
              <p:ext uri="{D42A27DB-BD31-4B8C-83A1-F6EECF244321}">
                <p14:modId xmlns:p14="http://schemas.microsoft.com/office/powerpoint/2010/main" val="3114474084"/>
              </p:ext>
            </p:extLst>
          </p:nvPr>
        </p:nvGraphicFramePr>
        <p:xfrm>
          <a:off x="1187624" y="2132856"/>
          <a:ext cx="6598733" cy="37444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81766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1600" y="980728"/>
            <a:ext cx="6780212" cy="885825"/>
          </a:xfrm>
        </p:spPr>
        <p:txBody>
          <a:bodyPr/>
          <a:lstStyle/>
          <a:p>
            <a:r>
              <a:rPr lang="en-US" dirty="0" err="1" smtClean="0"/>
              <a:t>Inzichten</a:t>
            </a:r>
            <a:r>
              <a:rPr lang="en-US" dirty="0" smtClean="0"/>
              <a:t> </a:t>
            </a:r>
            <a:r>
              <a:rPr lang="en-US" dirty="0" err="1" smtClean="0"/>
              <a:t>uit</a:t>
            </a:r>
            <a:r>
              <a:rPr lang="en-US" dirty="0" smtClean="0"/>
              <a:t> </a:t>
            </a:r>
            <a:r>
              <a:rPr lang="en-US" dirty="0" err="1" smtClean="0"/>
              <a:t>onze</a:t>
            </a:r>
            <a:r>
              <a:rPr lang="en-US" dirty="0" smtClean="0"/>
              <a:t> </a:t>
            </a:r>
            <a:r>
              <a:rPr lang="en-US" dirty="0" err="1" smtClean="0"/>
              <a:t>onderzoeken</a:t>
            </a:r>
            <a:r>
              <a:rPr lang="en-US" dirty="0" smtClean="0"/>
              <a:t> </a:t>
            </a:r>
            <a:r>
              <a:rPr lang="en-US" dirty="0" err="1" smtClean="0"/>
              <a:t>naar</a:t>
            </a:r>
            <a:r>
              <a:rPr lang="en-US" dirty="0" smtClean="0"/>
              <a:t> </a:t>
            </a:r>
            <a:r>
              <a:rPr lang="en-US" dirty="0" err="1" smtClean="0"/>
              <a:t>zelfregulerend</a:t>
            </a:r>
            <a:r>
              <a:rPr lang="en-US" dirty="0" smtClean="0"/>
              <a:t> </a:t>
            </a:r>
            <a:r>
              <a:rPr lang="en-US" dirty="0" err="1" smtClean="0"/>
              <a:t>leren</a:t>
            </a:r>
            <a:endParaRPr lang="en-US" dirty="0"/>
          </a:p>
        </p:txBody>
      </p:sp>
      <p:sp>
        <p:nvSpPr>
          <p:cNvPr id="6" name="Tijdelijke aanduiding voor inhoud 5"/>
          <p:cNvSpPr>
            <a:spLocks noGrp="1"/>
          </p:cNvSpPr>
          <p:nvPr>
            <p:ph idx="1"/>
          </p:nvPr>
        </p:nvSpPr>
        <p:spPr>
          <a:xfrm>
            <a:off x="993200" y="2132856"/>
            <a:ext cx="6780212" cy="3671887"/>
          </a:xfrm>
        </p:spPr>
        <p:txBody>
          <a:bodyPr/>
          <a:lstStyle/>
          <a:p>
            <a:pPr marL="0" indent="0">
              <a:buNone/>
            </a:pPr>
            <a:r>
              <a:rPr lang="nl-NL" sz="1800" b="1" dirty="0" smtClean="0">
                <a:solidFill>
                  <a:srgbClr val="C00000"/>
                </a:solidFill>
              </a:rPr>
              <a:t>Op WIE</a:t>
            </a:r>
            <a:r>
              <a:rPr lang="nl-NL" sz="1800" b="1" dirty="0">
                <a:solidFill>
                  <a:srgbClr val="C00000"/>
                </a:solidFill>
              </a:rPr>
              <a:t> </a:t>
            </a:r>
            <a:r>
              <a:rPr lang="nl-NL" sz="1800" b="1" dirty="0" smtClean="0">
                <a:solidFill>
                  <a:srgbClr val="C00000"/>
                </a:solidFill>
              </a:rPr>
              <a:t>richt je je?</a:t>
            </a:r>
          </a:p>
          <a:p>
            <a:r>
              <a:rPr lang="nl-NL" sz="1800" dirty="0" smtClean="0"/>
              <a:t>Groep (klas, projectgroep) versus individuele student</a:t>
            </a:r>
          </a:p>
          <a:p>
            <a:endParaRPr lang="en-US" sz="1800" dirty="0" smtClean="0"/>
          </a:p>
          <a:p>
            <a:pPr marL="0" indent="0">
              <a:buNone/>
            </a:pPr>
            <a:r>
              <a:rPr lang="nl-NL" sz="1800" b="1" dirty="0" smtClean="0">
                <a:solidFill>
                  <a:srgbClr val="C00000"/>
                </a:solidFill>
              </a:rPr>
              <a:t>WAAR richt </a:t>
            </a:r>
            <a:r>
              <a:rPr lang="nl-NL" sz="1800" b="1" dirty="0">
                <a:solidFill>
                  <a:srgbClr val="C00000"/>
                </a:solidFill>
              </a:rPr>
              <a:t>je </a:t>
            </a:r>
            <a:r>
              <a:rPr lang="nl-NL" sz="1800" b="1" dirty="0" smtClean="0">
                <a:solidFill>
                  <a:srgbClr val="C00000"/>
                </a:solidFill>
              </a:rPr>
              <a:t>je op?</a:t>
            </a:r>
            <a:endParaRPr lang="nl-NL" sz="1800" b="1" dirty="0">
              <a:solidFill>
                <a:srgbClr val="C00000"/>
              </a:solidFill>
            </a:endParaRPr>
          </a:p>
          <a:p>
            <a:r>
              <a:rPr lang="en-US" sz="1800" dirty="0" err="1" smtClean="0"/>
              <a:t>Inhoud</a:t>
            </a:r>
            <a:r>
              <a:rPr lang="en-US" sz="1800" dirty="0" smtClean="0"/>
              <a:t> </a:t>
            </a:r>
            <a:r>
              <a:rPr lang="en-US" sz="1800" dirty="0" err="1" smtClean="0"/>
              <a:t>en</a:t>
            </a:r>
            <a:r>
              <a:rPr lang="en-US" sz="1800" dirty="0" smtClean="0"/>
              <a:t>/of </a:t>
            </a:r>
            <a:r>
              <a:rPr lang="en-US" sz="1800" dirty="0" err="1" smtClean="0"/>
              <a:t>proces</a:t>
            </a:r>
            <a:endParaRPr lang="en-US" sz="1800" dirty="0" smtClean="0"/>
          </a:p>
          <a:p>
            <a:endParaRPr lang="nl-NL" sz="1800" dirty="0" smtClean="0"/>
          </a:p>
          <a:p>
            <a:pPr marL="0" indent="0">
              <a:buNone/>
            </a:pPr>
            <a:r>
              <a:rPr lang="nl-NL" sz="1800" b="1" dirty="0" smtClean="0">
                <a:solidFill>
                  <a:srgbClr val="C00000"/>
                </a:solidFill>
              </a:rPr>
              <a:t>WELKE middelen gebruik je?</a:t>
            </a:r>
            <a:endParaRPr lang="nl-NL" sz="1800" b="1" dirty="0">
              <a:solidFill>
                <a:srgbClr val="C00000"/>
              </a:solidFill>
            </a:endParaRPr>
          </a:p>
          <a:p>
            <a:r>
              <a:rPr lang="nl-NL" sz="1800" dirty="0" smtClean="0"/>
              <a:t>Middelen inzetten </a:t>
            </a:r>
            <a:r>
              <a:rPr lang="nl-NL" sz="1800" dirty="0" smtClean="0">
                <a:sym typeface="Wingdings" panose="05000000000000000000" pitchFamily="2" charset="2"/>
              </a:rPr>
              <a:t> gedragsverandering</a:t>
            </a:r>
          </a:p>
          <a:p>
            <a:endParaRPr lang="nl-NL" sz="1800" dirty="0" smtClean="0"/>
          </a:p>
          <a:p>
            <a:pPr marL="0" indent="0">
              <a:buNone/>
            </a:pPr>
            <a:r>
              <a:rPr lang="nl-NL" sz="1800" b="1" dirty="0" smtClean="0">
                <a:solidFill>
                  <a:srgbClr val="C00000"/>
                </a:solidFill>
              </a:rPr>
              <a:t>HOE INTENSIEF ondersteun je?</a:t>
            </a:r>
            <a:endParaRPr lang="nl-NL" sz="1800" b="1" dirty="0">
              <a:solidFill>
                <a:srgbClr val="C00000"/>
              </a:solidFill>
            </a:endParaRPr>
          </a:p>
          <a:p>
            <a:r>
              <a:rPr lang="en-US" sz="1800" dirty="0" err="1" smtClean="0"/>
              <a:t>Duur</a:t>
            </a:r>
            <a:r>
              <a:rPr lang="en-US" sz="1800" dirty="0" smtClean="0"/>
              <a:t> (</a:t>
            </a:r>
            <a:r>
              <a:rPr lang="en-US" sz="1800" dirty="0" err="1" smtClean="0"/>
              <a:t>structureel</a:t>
            </a:r>
            <a:r>
              <a:rPr lang="en-US" sz="1800" dirty="0" smtClean="0"/>
              <a:t> of </a:t>
            </a:r>
            <a:r>
              <a:rPr lang="en-US" sz="1800" dirty="0" err="1" smtClean="0"/>
              <a:t>incidenteel</a:t>
            </a:r>
            <a:r>
              <a:rPr lang="en-US" sz="1800" dirty="0" smtClean="0"/>
              <a:t>);</a:t>
            </a:r>
          </a:p>
          <a:p>
            <a:r>
              <a:rPr lang="en-US" sz="1800" dirty="0" err="1" smtClean="0"/>
              <a:t>Integratie</a:t>
            </a:r>
            <a:r>
              <a:rPr lang="en-US" sz="1800" dirty="0" smtClean="0"/>
              <a:t> (in 1 </a:t>
            </a:r>
            <a:r>
              <a:rPr lang="en-US" sz="1800" dirty="0" err="1" smtClean="0"/>
              <a:t>vak</a:t>
            </a:r>
            <a:r>
              <a:rPr lang="en-US" sz="1800" dirty="0" smtClean="0"/>
              <a:t>/project of </a:t>
            </a:r>
            <a:r>
              <a:rPr lang="en-US" sz="1800" dirty="0" err="1" smtClean="0"/>
              <a:t>meerdere</a:t>
            </a:r>
            <a:r>
              <a:rPr lang="en-US" sz="1800" dirty="0" smtClean="0"/>
              <a:t> modules)</a:t>
            </a:r>
          </a:p>
          <a:p>
            <a:endParaRPr lang="nl-NL" sz="1800" dirty="0"/>
          </a:p>
        </p:txBody>
      </p:sp>
    </p:spTree>
    <p:extLst>
      <p:ext uri="{BB962C8B-B14F-4D97-AF65-F5344CB8AC3E}">
        <p14:creationId xmlns:p14="http://schemas.microsoft.com/office/powerpoint/2010/main" val="1487873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584" y="1052736"/>
            <a:ext cx="7704856" cy="885825"/>
          </a:xfrm>
        </p:spPr>
        <p:txBody>
          <a:bodyPr/>
          <a:lstStyle/>
          <a:p>
            <a:r>
              <a:rPr lang="en-US" dirty="0" err="1" smtClean="0"/>
              <a:t>Samen</a:t>
            </a:r>
            <a:r>
              <a:rPr lang="en-US" dirty="0" smtClean="0"/>
              <a:t> </a:t>
            </a:r>
            <a:r>
              <a:rPr lang="en-US" dirty="0" err="1" smtClean="0"/>
              <a:t>aan</a:t>
            </a:r>
            <a:r>
              <a:rPr lang="en-US" dirty="0" smtClean="0"/>
              <a:t> de </a:t>
            </a:r>
            <a:r>
              <a:rPr lang="en-US" dirty="0" smtClean="0"/>
              <a:t>slag met:</a:t>
            </a:r>
            <a:r>
              <a:rPr lang="en-US" sz="2400" dirty="0" smtClean="0"/>
              <a:t/>
            </a:r>
            <a:br>
              <a:rPr lang="en-US" sz="2400" dirty="0" smtClean="0"/>
            </a:br>
            <a:r>
              <a:rPr lang="en-US" sz="2000" b="0" i="1" dirty="0" smtClean="0"/>
              <a:t>U</a:t>
            </a:r>
            <a:r>
              <a:rPr lang="nl-NL" sz="2000" b="0" i="1" dirty="0" err="1" smtClean="0"/>
              <a:t>itgangspunten</a:t>
            </a:r>
            <a:r>
              <a:rPr lang="nl-NL" sz="2000" b="0" i="1" dirty="0" smtClean="0"/>
              <a:t> om zelfregulerend leren te bevorderen</a:t>
            </a:r>
            <a:endParaRPr lang="en-US" sz="2400" dirty="0"/>
          </a:p>
        </p:txBody>
      </p:sp>
      <p:sp>
        <p:nvSpPr>
          <p:cNvPr id="6" name="Tijdelijke aanduiding voor inhoud 5"/>
          <p:cNvSpPr>
            <a:spLocks noGrp="1"/>
          </p:cNvSpPr>
          <p:nvPr>
            <p:ph idx="1"/>
          </p:nvPr>
        </p:nvSpPr>
        <p:spPr>
          <a:xfrm>
            <a:off x="827584" y="2132856"/>
            <a:ext cx="7809358" cy="3671887"/>
          </a:xfrm>
        </p:spPr>
        <p:txBody>
          <a:bodyPr/>
          <a:lstStyle/>
          <a:p>
            <a:r>
              <a:rPr lang="nl-NL" sz="1800" dirty="0" smtClean="0"/>
              <a:t>Vorm een </a:t>
            </a:r>
            <a:r>
              <a:rPr lang="nl-NL" sz="1800" dirty="0" smtClean="0"/>
              <a:t>groepje van </a:t>
            </a:r>
            <a:r>
              <a:rPr lang="nl-NL" sz="1800" dirty="0" smtClean="0"/>
              <a:t>vier.</a:t>
            </a:r>
          </a:p>
          <a:p>
            <a:r>
              <a:rPr lang="nl-NL" sz="1800" dirty="0" smtClean="0"/>
              <a:t>Bespreek </a:t>
            </a:r>
            <a:r>
              <a:rPr lang="nl-NL" sz="1800" dirty="0" smtClean="0"/>
              <a:t>onderstaande vragen en probeer tot een gedeeld antwoord te komen waarbij je onze inzichten kan </a:t>
            </a:r>
            <a:r>
              <a:rPr lang="nl-NL" sz="1800" dirty="0" smtClean="0"/>
              <a:t>gebruiken. </a:t>
            </a:r>
            <a:endParaRPr lang="nl-NL" sz="1800" dirty="0" smtClean="0"/>
          </a:p>
          <a:p>
            <a:pPr marL="0" indent="0">
              <a:buNone/>
            </a:pPr>
            <a:r>
              <a:rPr lang="nl-NL" sz="1800" i="1" dirty="0" smtClean="0"/>
              <a:t>Neem </a:t>
            </a:r>
            <a:r>
              <a:rPr lang="nl-NL" sz="1800" i="1" dirty="0" smtClean="0"/>
              <a:t>hier </a:t>
            </a:r>
            <a:r>
              <a:rPr lang="nl-NL" sz="1800" i="1" dirty="0" smtClean="0"/>
              <a:t>ongeveer 15 </a:t>
            </a:r>
            <a:r>
              <a:rPr lang="nl-NL" sz="1800" i="1" dirty="0" smtClean="0"/>
              <a:t>minuten de tijd </a:t>
            </a:r>
            <a:r>
              <a:rPr lang="nl-NL" sz="1800" i="1" dirty="0" smtClean="0"/>
              <a:t>voor.</a:t>
            </a:r>
            <a:endParaRPr lang="nl-NL" sz="1800" i="1" dirty="0" smtClean="0"/>
          </a:p>
          <a:p>
            <a:endParaRPr lang="nl-NL" sz="1800" dirty="0" smtClean="0"/>
          </a:p>
          <a:p>
            <a:pPr marL="342900" indent="-342900">
              <a:buFont typeface="+mj-lt"/>
              <a:buAutoNum type="arabicPeriod"/>
            </a:pPr>
            <a:r>
              <a:rPr lang="nl-NL" sz="1800" b="1" dirty="0" smtClean="0"/>
              <a:t>Wat doe je zelf om zelfregulerend leren te bevorderen?</a:t>
            </a:r>
          </a:p>
          <a:p>
            <a:pPr marL="342900" indent="-342900">
              <a:buFont typeface="+mj-lt"/>
              <a:buAutoNum type="arabicPeriod"/>
            </a:pPr>
            <a:endParaRPr lang="nl-NL" sz="1800" b="1" dirty="0"/>
          </a:p>
          <a:p>
            <a:pPr marL="342900" indent="-342900">
              <a:buFont typeface="+mj-lt"/>
              <a:buAutoNum type="arabicPeriod"/>
            </a:pPr>
            <a:r>
              <a:rPr lang="nl-NL" sz="1800" b="1" dirty="0" smtClean="0"/>
              <a:t>Wat zou goed kunnen werken?</a:t>
            </a:r>
          </a:p>
          <a:p>
            <a:pPr marL="342900" indent="-342900">
              <a:buFont typeface="+mj-lt"/>
              <a:buAutoNum type="arabicPeriod"/>
            </a:pPr>
            <a:endParaRPr lang="nl-NL" sz="1800" b="1" dirty="0"/>
          </a:p>
          <a:p>
            <a:pPr marL="342900" indent="-342900">
              <a:buFont typeface="+mj-lt"/>
              <a:buAutoNum type="arabicPeriod"/>
            </a:pPr>
            <a:r>
              <a:rPr lang="nl-NL" sz="1800" b="1" dirty="0" smtClean="0"/>
              <a:t>Wat heb je hiervoor nodig?</a:t>
            </a:r>
            <a:endParaRPr lang="nl-NL" sz="1800" b="1" dirty="0"/>
          </a:p>
        </p:txBody>
      </p:sp>
    </p:spTree>
    <p:extLst>
      <p:ext uri="{BB962C8B-B14F-4D97-AF65-F5344CB8AC3E}">
        <p14:creationId xmlns:p14="http://schemas.microsoft.com/office/powerpoint/2010/main" val="12310592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Uitgangspunten</a:t>
            </a:r>
            <a:r>
              <a:rPr lang="en-US" dirty="0" smtClean="0"/>
              <a:t> </a:t>
            </a:r>
            <a:r>
              <a:rPr lang="en-US" dirty="0" err="1" smtClean="0"/>
              <a:t>vanuit</a:t>
            </a:r>
            <a:r>
              <a:rPr lang="en-US" dirty="0" smtClean="0"/>
              <a:t> </a:t>
            </a:r>
            <a:r>
              <a:rPr lang="en-US" dirty="0" err="1" smtClean="0"/>
              <a:t>ons</a:t>
            </a:r>
            <a:endParaRPr lang="en-US" dirty="0"/>
          </a:p>
        </p:txBody>
      </p:sp>
      <p:sp>
        <p:nvSpPr>
          <p:cNvPr id="6" name="Tijdelijke aanduiding voor inhoud 5"/>
          <p:cNvSpPr>
            <a:spLocks noGrp="1"/>
          </p:cNvSpPr>
          <p:nvPr>
            <p:ph idx="1"/>
          </p:nvPr>
        </p:nvSpPr>
        <p:spPr/>
        <p:txBody>
          <a:bodyPr/>
          <a:lstStyle/>
          <a:p>
            <a:r>
              <a:rPr lang="nl-NL" sz="1800" dirty="0" smtClean="0"/>
              <a:t>Studenten gaan niet vanzelf zelfregulerend leren: dit kost moeite en tijd.</a:t>
            </a:r>
          </a:p>
          <a:p>
            <a:endParaRPr lang="nl-NL" sz="1800" dirty="0"/>
          </a:p>
          <a:p>
            <a:r>
              <a:rPr lang="nl-NL" sz="1800" dirty="0" smtClean="0"/>
              <a:t>ZRL moet je ondersteunen – dan is het extern gereguleerd – om ondersteuning vervolgens af te bouwen.</a:t>
            </a:r>
          </a:p>
          <a:p>
            <a:endParaRPr lang="nl-NL" sz="1800" dirty="0"/>
          </a:p>
          <a:p>
            <a:r>
              <a:rPr lang="nl-NL" sz="1800" dirty="0" smtClean="0"/>
              <a:t>ZRL is een breed begrip: bepaal goed waar je je op wil richten, b.v. het bevorderen van plannen of het inzetten van leerstrategie X.</a:t>
            </a:r>
            <a:endParaRPr lang="nl-NL" sz="1800" dirty="0"/>
          </a:p>
        </p:txBody>
      </p:sp>
    </p:spTree>
    <p:extLst>
      <p:ext uri="{BB962C8B-B14F-4D97-AF65-F5344CB8AC3E}">
        <p14:creationId xmlns:p14="http://schemas.microsoft.com/office/powerpoint/2010/main" val="27436093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sp>
        <p:nvSpPr>
          <p:cNvPr id="3" name="Content Placeholder 2"/>
          <p:cNvSpPr>
            <a:spLocks noGrp="1"/>
          </p:cNvSpPr>
          <p:nvPr>
            <p:ph idx="1"/>
          </p:nvPr>
        </p:nvSpPr>
        <p:spPr/>
        <p:txBody>
          <a:bodyPr/>
          <a:lstStyle/>
          <a:p>
            <a:endParaRPr lang="nl-NL"/>
          </a:p>
        </p:txBody>
      </p:sp>
      <p:pic>
        <p:nvPicPr>
          <p:cNvPr id="6" name="Picture 5" descr="Afbeeldingsresultaat voor thank you"/>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5" y="7580"/>
            <a:ext cx="9144000" cy="6822419"/>
          </a:xfrm>
          <a:prstGeom prst="rect">
            <a:avLst/>
          </a:prstGeom>
          <a:noFill/>
          <a:extLst/>
        </p:spPr>
      </p:pic>
    </p:spTree>
    <p:extLst>
      <p:ext uri="{BB962C8B-B14F-4D97-AF65-F5344CB8AC3E}">
        <p14:creationId xmlns:p14="http://schemas.microsoft.com/office/powerpoint/2010/main" val="30090170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Contactgegevens</a:t>
            </a:r>
            <a:endParaRPr lang="nl-NL" dirty="0"/>
          </a:p>
        </p:txBody>
      </p:sp>
      <p:sp>
        <p:nvSpPr>
          <p:cNvPr id="3" name="Content Placeholder 2"/>
          <p:cNvSpPr>
            <a:spLocks noGrp="1"/>
          </p:cNvSpPr>
          <p:nvPr>
            <p:ph idx="1"/>
          </p:nvPr>
        </p:nvSpPr>
        <p:spPr/>
        <p:txBody>
          <a:bodyPr/>
          <a:lstStyle/>
          <a:p>
            <a:pPr marL="0" indent="0">
              <a:buNone/>
            </a:pPr>
            <a:r>
              <a:rPr lang="en-US" sz="1800" dirty="0" err="1" smtClean="0"/>
              <a:t>Janneke</a:t>
            </a:r>
            <a:r>
              <a:rPr lang="en-US" sz="1800" dirty="0" smtClean="0"/>
              <a:t> </a:t>
            </a:r>
            <a:r>
              <a:rPr lang="en-US" sz="1800" dirty="0" err="1" smtClean="0"/>
              <a:t>Nobelen</a:t>
            </a:r>
            <a:endParaRPr lang="en-US" sz="1800" dirty="0" smtClean="0"/>
          </a:p>
          <a:p>
            <a:pPr marL="0" indent="0">
              <a:buNone/>
            </a:pPr>
            <a:r>
              <a:rPr lang="en-US" sz="1800" dirty="0" smtClean="0"/>
              <a:t>ASIS</a:t>
            </a:r>
          </a:p>
          <a:p>
            <a:pPr marL="0" indent="0">
              <a:buNone/>
            </a:pPr>
            <a:r>
              <a:rPr lang="en-US" sz="1800" dirty="0" smtClean="0">
                <a:hlinkClick r:id="rId3"/>
              </a:rPr>
              <a:t>jtlm.nobelen@avans.nl</a:t>
            </a:r>
            <a:endParaRPr lang="en-US" sz="1800" dirty="0" smtClean="0"/>
          </a:p>
          <a:p>
            <a:pPr marL="0" indent="0">
              <a:buNone/>
            </a:pPr>
            <a:endParaRPr lang="en-US" sz="1800" dirty="0"/>
          </a:p>
          <a:p>
            <a:pPr marL="0" indent="0">
              <a:buNone/>
            </a:pPr>
            <a:r>
              <a:rPr lang="en-US" sz="1800" dirty="0" smtClean="0"/>
              <a:t>Marloes Broeren</a:t>
            </a:r>
          </a:p>
          <a:p>
            <a:pPr marL="0" indent="0">
              <a:buNone/>
            </a:pPr>
            <a:r>
              <a:rPr lang="en-US" sz="1800" dirty="0" smtClean="0"/>
              <a:t>ACUE</a:t>
            </a:r>
          </a:p>
          <a:p>
            <a:pPr marL="0" indent="0">
              <a:buNone/>
            </a:pPr>
            <a:r>
              <a:rPr lang="en-US" sz="1800" dirty="0" smtClean="0">
                <a:hlinkClick r:id="rId4"/>
              </a:rPr>
              <a:t>mmdhj.broeren@avans.nl</a:t>
            </a:r>
            <a:r>
              <a:rPr lang="en-US" sz="1800" dirty="0" smtClean="0"/>
              <a:t> </a:t>
            </a:r>
            <a:endParaRPr lang="nl-NL" sz="1800" dirty="0"/>
          </a:p>
        </p:txBody>
      </p:sp>
    </p:spTree>
    <p:extLst>
      <p:ext uri="{BB962C8B-B14F-4D97-AF65-F5344CB8AC3E}">
        <p14:creationId xmlns:p14="http://schemas.microsoft.com/office/powerpoint/2010/main" val="21960722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GB" altLang="en-US" dirty="0" err="1" smtClean="0"/>
              <a:t>Lectoraat</a:t>
            </a:r>
            <a:r>
              <a:rPr lang="en-GB" altLang="en-US" dirty="0" smtClean="0"/>
              <a:t> </a:t>
            </a:r>
            <a:r>
              <a:rPr lang="en-GB" altLang="en-US" dirty="0" err="1" smtClean="0"/>
              <a:t>Brein</a:t>
            </a:r>
            <a:r>
              <a:rPr lang="en-GB" altLang="en-US" dirty="0" smtClean="0"/>
              <a:t> &amp; </a:t>
            </a:r>
            <a:r>
              <a:rPr lang="en-GB" altLang="en-US" dirty="0" err="1" smtClean="0"/>
              <a:t>Leren</a:t>
            </a:r>
            <a:endParaRPr lang="en-GB" altLang="en-US" dirty="0"/>
          </a:p>
        </p:txBody>
      </p:sp>
      <p:sp>
        <p:nvSpPr>
          <p:cNvPr id="3" name="Tijdelijke aanduiding voor inhoud 2"/>
          <p:cNvSpPr>
            <a:spLocks noGrp="1"/>
          </p:cNvSpPr>
          <p:nvPr>
            <p:ph idx="1"/>
          </p:nvPr>
        </p:nvSpPr>
        <p:spPr>
          <a:xfrm>
            <a:off x="1227138" y="2132856"/>
            <a:ext cx="7094467" cy="3671887"/>
          </a:xfrm>
        </p:spPr>
        <p:txBody>
          <a:bodyPr/>
          <a:lstStyle/>
          <a:p>
            <a:r>
              <a:rPr lang="nl-NL" sz="1800" dirty="0" smtClean="0"/>
              <a:t>Bevorderen van </a:t>
            </a:r>
            <a:r>
              <a:rPr lang="nl-NL" sz="1800" b="1" dirty="0" smtClean="0">
                <a:solidFill>
                  <a:schemeClr val="accent1"/>
                </a:solidFill>
              </a:rPr>
              <a:t>kritisch denken </a:t>
            </a:r>
            <a:r>
              <a:rPr lang="nl-NL" sz="1800" dirty="0" smtClean="0"/>
              <a:t>bij studenten en docenten</a:t>
            </a:r>
          </a:p>
          <a:p>
            <a:endParaRPr lang="nl-NL" sz="1800" dirty="0"/>
          </a:p>
          <a:p>
            <a:r>
              <a:rPr lang="nl-NL" sz="1800" dirty="0" smtClean="0"/>
              <a:t>Verbeteren van </a:t>
            </a:r>
            <a:r>
              <a:rPr lang="nl-NL" sz="1800" b="1" dirty="0" smtClean="0">
                <a:solidFill>
                  <a:schemeClr val="accent1"/>
                </a:solidFill>
              </a:rPr>
              <a:t>prestatie en motivatie </a:t>
            </a:r>
            <a:r>
              <a:rPr lang="nl-NL" sz="1800" dirty="0" smtClean="0"/>
              <a:t>van studenten, met name in de propedeuse</a:t>
            </a:r>
            <a:endParaRPr lang="nl-NL" sz="1800" dirty="0"/>
          </a:p>
        </p:txBody>
      </p:sp>
      <p:pic>
        <p:nvPicPr>
          <p:cNvPr id="2" name="Afbeelding 1"/>
          <p:cNvPicPr>
            <a:picLocks noChangeAspect="1"/>
          </p:cNvPicPr>
          <p:nvPr/>
        </p:nvPicPr>
        <p:blipFill rotWithShape="1">
          <a:blip r:embed="rId3"/>
          <a:srcRect l="1769" t="17600" r="8064" b="28605"/>
          <a:stretch/>
        </p:blipFill>
        <p:spPr>
          <a:xfrm>
            <a:off x="2987824" y="4221088"/>
            <a:ext cx="5333781" cy="1789969"/>
          </a:xfrm>
          <a:prstGeom prst="rect">
            <a:avLst/>
          </a:prstGeom>
        </p:spPr>
      </p:pic>
    </p:spTree>
    <p:extLst>
      <p:ext uri="{BB962C8B-B14F-4D97-AF65-F5344CB8AC3E}">
        <p14:creationId xmlns:p14="http://schemas.microsoft.com/office/powerpoint/2010/main" val="8823413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a:t>Zelfregu</a:t>
            </a:r>
            <a:r>
              <a:rPr lang="nl-NL" dirty="0" err="1">
                <a:solidFill>
                  <a:schemeClr val="accent1"/>
                </a:solidFill>
              </a:rPr>
              <a:t>LEREN</a:t>
            </a:r>
            <a:endParaRPr lang="nl-NL" dirty="0"/>
          </a:p>
        </p:txBody>
      </p:sp>
      <p:sp>
        <p:nvSpPr>
          <p:cNvPr id="3" name="Content Placeholder 2"/>
          <p:cNvSpPr>
            <a:spLocks noGrp="1"/>
          </p:cNvSpPr>
          <p:nvPr>
            <p:ph idx="1"/>
          </p:nvPr>
        </p:nvSpPr>
        <p:spPr/>
        <p:txBody>
          <a:bodyPr/>
          <a:lstStyle/>
          <a:p>
            <a:pPr marL="0" indent="0">
              <a:buNone/>
            </a:pPr>
            <a:r>
              <a:rPr lang="nl-NL" sz="1800" dirty="0" smtClean="0"/>
              <a:t>Schrijf </a:t>
            </a:r>
            <a:r>
              <a:rPr lang="nl-NL" sz="1800" dirty="0" smtClean="0"/>
              <a:t>voor </a:t>
            </a:r>
            <a:r>
              <a:rPr lang="nl-NL" sz="1800" dirty="0" smtClean="0"/>
              <a:t>jezelf </a:t>
            </a:r>
            <a:r>
              <a:rPr lang="nl-NL" sz="1800" dirty="0" smtClean="0"/>
              <a:t>op wat </a:t>
            </a:r>
            <a:r>
              <a:rPr lang="nl-NL" sz="1800" dirty="0" smtClean="0"/>
              <a:t>er in je hoofd opkomt </a:t>
            </a:r>
            <a:r>
              <a:rPr lang="nl-NL" sz="1800" dirty="0" smtClean="0"/>
              <a:t>bij ‘zelfregulerend leren’.</a:t>
            </a:r>
            <a:endParaRPr lang="nl-NL" sz="1800" dirty="0" smtClean="0"/>
          </a:p>
          <a:p>
            <a:endParaRPr lang="nl-NL" sz="1800" dirty="0"/>
          </a:p>
          <a:p>
            <a:endParaRPr lang="nl-NL" sz="1800" dirty="0" smtClean="0"/>
          </a:p>
          <a:p>
            <a:pPr marL="0" indent="0">
              <a:buNone/>
            </a:pPr>
            <a:r>
              <a:rPr lang="nl-NL" sz="1800" dirty="0" smtClean="0"/>
              <a:t>Bespreek dit kort met je buurman of buurvrouw.</a:t>
            </a:r>
            <a:endParaRPr lang="nl-NL" sz="1800" dirty="0"/>
          </a:p>
        </p:txBody>
      </p:sp>
    </p:spTree>
    <p:extLst>
      <p:ext uri="{BB962C8B-B14F-4D97-AF65-F5344CB8AC3E}">
        <p14:creationId xmlns:p14="http://schemas.microsoft.com/office/powerpoint/2010/main" val="1840045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Doelen van deze workshop</a:t>
            </a:r>
            <a:br>
              <a:rPr lang="nl-NL" dirty="0" smtClean="0"/>
            </a:br>
            <a:r>
              <a:rPr lang="nl-NL" sz="2000" b="0" i="1" dirty="0" smtClean="0"/>
              <a:t>Zelfregulerend leren </a:t>
            </a:r>
            <a:r>
              <a:rPr lang="nl-NL" sz="2000" b="0" i="1" dirty="0" smtClean="0"/>
              <a:t>en studiesucces</a:t>
            </a:r>
            <a:endParaRPr lang="nl-NL" b="0" i="1" dirty="0"/>
          </a:p>
        </p:txBody>
      </p:sp>
      <p:sp>
        <p:nvSpPr>
          <p:cNvPr id="3" name="Tijdelijke aanduiding voor inhoud 2"/>
          <p:cNvSpPr>
            <a:spLocks noGrp="1"/>
          </p:cNvSpPr>
          <p:nvPr>
            <p:ph idx="1"/>
          </p:nvPr>
        </p:nvSpPr>
        <p:spPr/>
        <p:txBody>
          <a:bodyPr/>
          <a:lstStyle/>
          <a:p>
            <a:pPr marL="342900" indent="-342900">
              <a:buFont typeface="+mj-lt"/>
              <a:buAutoNum type="arabicPeriod"/>
            </a:pPr>
            <a:endParaRPr lang="nl-NL" sz="1800" dirty="0" smtClean="0"/>
          </a:p>
          <a:p>
            <a:pPr marL="342900" indent="-342900">
              <a:buFont typeface="+mj-lt"/>
              <a:buAutoNum type="arabicPeriod"/>
            </a:pPr>
            <a:r>
              <a:rPr lang="nl-NL" sz="1800" dirty="0" smtClean="0"/>
              <a:t>Een </a:t>
            </a:r>
            <a:r>
              <a:rPr lang="nl-NL" sz="1800" b="1" dirty="0" smtClean="0">
                <a:solidFill>
                  <a:schemeClr val="accent1"/>
                </a:solidFill>
              </a:rPr>
              <a:t>gedeeld beeld </a:t>
            </a:r>
            <a:r>
              <a:rPr lang="nl-NL" sz="1800" dirty="0" smtClean="0"/>
              <a:t>scheppen bij het belang van zelfregulerend leren en wat </a:t>
            </a:r>
            <a:r>
              <a:rPr lang="nl-NL" sz="1800" b="1" dirty="0" smtClean="0">
                <a:solidFill>
                  <a:schemeClr val="accent1"/>
                </a:solidFill>
              </a:rPr>
              <a:t>zelfregulerend leren</a:t>
            </a:r>
            <a:r>
              <a:rPr lang="nl-NL" sz="1800" dirty="0" smtClean="0"/>
              <a:t> </a:t>
            </a:r>
            <a:r>
              <a:rPr lang="nl-NL" sz="1800" dirty="0" smtClean="0"/>
              <a:t>is;</a:t>
            </a:r>
            <a:br>
              <a:rPr lang="nl-NL" sz="1800" dirty="0" smtClean="0"/>
            </a:br>
            <a:endParaRPr lang="nl-NL" sz="1800" dirty="0" smtClean="0"/>
          </a:p>
          <a:p>
            <a:pPr marL="342900" indent="-342900">
              <a:buFont typeface="+mj-lt"/>
              <a:buAutoNum type="arabicPeriod"/>
            </a:pPr>
            <a:r>
              <a:rPr lang="nl-NL" sz="1800" dirty="0" smtClean="0"/>
              <a:t>Jullie meenemen in welke </a:t>
            </a:r>
            <a:r>
              <a:rPr lang="nl-NL" sz="1800" b="1" dirty="0" smtClean="0">
                <a:solidFill>
                  <a:schemeClr val="accent1"/>
                </a:solidFill>
              </a:rPr>
              <a:t>onderwijsinterventies</a:t>
            </a:r>
            <a:r>
              <a:rPr lang="nl-NL" sz="1800" dirty="0" smtClean="0"/>
              <a:t> wij gebruikt hebben om </a:t>
            </a:r>
            <a:r>
              <a:rPr lang="nl-NL" sz="1800" dirty="0"/>
              <a:t>zelfregulerend leren te </a:t>
            </a:r>
            <a:r>
              <a:rPr lang="nl-NL" sz="1800" dirty="0" smtClean="0"/>
              <a:t>bevorderen en de </a:t>
            </a:r>
            <a:r>
              <a:rPr lang="nl-NL" sz="1800" b="1" dirty="0" smtClean="0">
                <a:solidFill>
                  <a:schemeClr val="accent1"/>
                </a:solidFill>
              </a:rPr>
              <a:t>inzichten</a:t>
            </a:r>
            <a:r>
              <a:rPr lang="nl-NL" sz="1800" dirty="0" smtClean="0"/>
              <a:t> die wij hebben opgedaan;</a:t>
            </a:r>
          </a:p>
          <a:p>
            <a:pPr marL="342900" indent="-342900">
              <a:buFont typeface="+mj-lt"/>
              <a:buAutoNum type="arabicPeriod"/>
            </a:pPr>
            <a:endParaRPr lang="nl-NL" sz="1800" dirty="0"/>
          </a:p>
          <a:p>
            <a:pPr marL="342900" indent="-342900">
              <a:buFont typeface="+mj-lt"/>
              <a:buAutoNum type="arabicPeriod"/>
            </a:pPr>
            <a:r>
              <a:rPr lang="nl-NL" sz="1800" dirty="0" smtClean="0"/>
              <a:t>Samen komen tot </a:t>
            </a:r>
            <a:r>
              <a:rPr lang="nl-NL" sz="1800" b="1" dirty="0" smtClean="0">
                <a:solidFill>
                  <a:schemeClr val="accent1"/>
                </a:solidFill>
              </a:rPr>
              <a:t>uitgangspunten</a:t>
            </a:r>
            <a:r>
              <a:rPr lang="nl-NL" sz="1800" dirty="0" smtClean="0"/>
              <a:t> over hoe </a:t>
            </a:r>
            <a:r>
              <a:rPr lang="nl-NL" sz="1800" b="1" dirty="0">
                <a:solidFill>
                  <a:schemeClr val="accent1"/>
                </a:solidFill>
              </a:rPr>
              <a:t>zelfregulerend leren </a:t>
            </a:r>
            <a:r>
              <a:rPr lang="nl-NL" sz="1800" dirty="0"/>
              <a:t>te </a:t>
            </a:r>
            <a:r>
              <a:rPr lang="nl-NL" sz="1800" b="1" dirty="0" smtClean="0">
                <a:solidFill>
                  <a:schemeClr val="accent1"/>
                </a:solidFill>
              </a:rPr>
              <a:t>bevorderen</a:t>
            </a:r>
            <a:r>
              <a:rPr lang="nl-NL" sz="1800" dirty="0" smtClean="0"/>
              <a:t> bij studenten.</a:t>
            </a:r>
          </a:p>
          <a:p>
            <a:pPr marL="342900" indent="-342900">
              <a:buFont typeface="+mj-lt"/>
              <a:buAutoNum type="arabicPeriod"/>
            </a:pPr>
            <a:endParaRPr lang="nl-NL" sz="1800" dirty="0"/>
          </a:p>
          <a:p>
            <a:pPr marL="342900" indent="-342900">
              <a:buFont typeface="+mj-lt"/>
              <a:buAutoNum type="arabicPeriod"/>
            </a:pPr>
            <a:endParaRPr lang="nl-NL" sz="1800" dirty="0" smtClean="0"/>
          </a:p>
          <a:p>
            <a:pPr marL="342900" indent="-342900">
              <a:buFont typeface="+mj-lt"/>
              <a:buAutoNum type="arabicPeriod"/>
            </a:pPr>
            <a:endParaRPr lang="nl-NL" sz="1800" dirty="0"/>
          </a:p>
          <a:p>
            <a:pPr marL="342900" indent="-342900">
              <a:buFont typeface="+mj-lt"/>
              <a:buAutoNum type="arabicPeriod"/>
            </a:pPr>
            <a:endParaRPr lang="nl-NL" sz="1800" dirty="0"/>
          </a:p>
          <a:p>
            <a:endParaRPr lang="nl-NL" sz="1800" dirty="0"/>
          </a:p>
        </p:txBody>
      </p:sp>
    </p:spTree>
    <p:extLst>
      <p:ext uri="{BB962C8B-B14F-4D97-AF65-F5344CB8AC3E}">
        <p14:creationId xmlns:p14="http://schemas.microsoft.com/office/powerpoint/2010/main" val="2834188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1227138" y="1114425"/>
            <a:ext cx="7737350" cy="885825"/>
          </a:xfrm>
        </p:spPr>
        <p:txBody>
          <a:bodyPr/>
          <a:lstStyle/>
          <a:p>
            <a:r>
              <a:rPr lang="en-GB" altLang="en-US" dirty="0" err="1" smtClean="0"/>
              <a:t>Problematiek</a:t>
            </a:r>
            <a:r>
              <a:rPr lang="en-GB" altLang="en-US" dirty="0" smtClean="0"/>
              <a:t> in de </a:t>
            </a:r>
            <a:r>
              <a:rPr lang="en-GB" altLang="en-US" dirty="0" err="1" smtClean="0"/>
              <a:t>onderwijspraktijk</a:t>
            </a:r>
            <a:r>
              <a:rPr lang="en-GB" altLang="en-US" dirty="0" smtClean="0"/>
              <a:t> </a:t>
            </a:r>
            <a:endParaRPr lang="en-GB" altLang="en-US" dirty="0"/>
          </a:p>
        </p:txBody>
      </p:sp>
      <p:sp>
        <p:nvSpPr>
          <p:cNvPr id="15" name="Gelijkbenige driehoek 14"/>
          <p:cNvSpPr/>
          <p:nvPr/>
        </p:nvSpPr>
        <p:spPr>
          <a:xfrm>
            <a:off x="2843808" y="2519067"/>
            <a:ext cx="3277343" cy="2566117"/>
          </a:xfrm>
          <a:prstGeom prst="triangle">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1"/>
              </a:solidFill>
            </a:endParaRPr>
          </a:p>
        </p:txBody>
      </p:sp>
      <p:sp>
        <p:nvSpPr>
          <p:cNvPr id="16" name="Tekstvak 15"/>
          <p:cNvSpPr txBox="1"/>
          <p:nvPr/>
        </p:nvSpPr>
        <p:spPr>
          <a:xfrm>
            <a:off x="3851920" y="2060848"/>
            <a:ext cx="1282546" cy="369332"/>
          </a:xfrm>
          <a:prstGeom prst="rect">
            <a:avLst/>
          </a:prstGeom>
          <a:noFill/>
        </p:spPr>
        <p:txBody>
          <a:bodyPr wrap="square" rtlCol="0">
            <a:spAutoFit/>
          </a:bodyPr>
          <a:lstStyle/>
          <a:p>
            <a:pPr algn="ctr"/>
            <a:r>
              <a:rPr lang="en-US" sz="1800" b="1" dirty="0" err="1" smtClean="0">
                <a:solidFill>
                  <a:schemeClr val="accent1"/>
                </a:solidFill>
              </a:rPr>
              <a:t>kennis</a:t>
            </a:r>
            <a:endParaRPr lang="en-US" sz="1800" b="1" dirty="0">
              <a:solidFill>
                <a:schemeClr val="accent1"/>
              </a:solidFill>
            </a:endParaRPr>
          </a:p>
        </p:txBody>
      </p:sp>
      <p:sp>
        <p:nvSpPr>
          <p:cNvPr id="17" name="Tekstvak 16"/>
          <p:cNvSpPr txBox="1"/>
          <p:nvPr/>
        </p:nvSpPr>
        <p:spPr>
          <a:xfrm>
            <a:off x="5148064" y="5235587"/>
            <a:ext cx="2016224" cy="369332"/>
          </a:xfrm>
          <a:prstGeom prst="rect">
            <a:avLst/>
          </a:prstGeom>
          <a:noFill/>
        </p:spPr>
        <p:txBody>
          <a:bodyPr wrap="square" rtlCol="0">
            <a:spAutoFit/>
          </a:bodyPr>
          <a:lstStyle/>
          <a:p>
            <a:pPr algn="ctr"/>
            <a:r>
              <a:rPr lang="en-US" sz="1800" b="1" dirty="0" err="1" smtClean="0">
                <a:solidFill>
                  <a:schemeClr val="accent1"/>
                </a:solidFill>
              </a:rPr>
              <a:t>vaardigheden</a:t>
            </a:r>
            <a:endParaRPr lang="en-US" sz="1800" b="1" dirty="0">
              <a:solidFill>
                <a:schemeClr val="accent1"/>
              </a:solidFill>
            </a:endParaRPr>
          </a:p>
        </p:txBody>
      </p:sp>
      <p:sp>
        <p:nvSpPr>
          <p:cNvPr id="19" name="Tekstvak 18"/>
          <p:cNvSpPr txBox="1"/>
          <p:nvPr/>
        </p:nvSpPr>
        <p:spPr>
          <a:xfrm>
            <a:off x="3432281" y="3861048"/>
            <a:ext cx="2075823" cy="369332"/>
          </a:xfrm>
          <a:prstGeom prst="rect">
            <a:avLst/>
          </a:prstGeom>
          <a:noFill/>
        </p:spPr>
        <p:txBody>
          <a:bodyPr wrap="square" rtlCol="0">
            <a:spAutoFit/>
          </a:bodyPr>
          <a:lstStyle/>
          <a:p>
            <a:pPr algn="ctr"/>
            <a:r>
              <a:rPr lang="en-US" sz="1800" b="1" dirty="0" err="1" smtClean="0"/>
              <a:t>competentie</a:t>
            </a:r>
            <a:endParaRPr lang="en-US" sz="2000" b="1" dirty="0"/>
          </a:p>
        </p:txBody>
      </p:sp>
      <p:sp>
        <p:nvSpPr>
          <p:cNvPr id="20" name="Tekstvak 19"/>
          <p:cNvSpPr txBox="1"/>
          <p:nvPr/>
        </p:nvSpPr>
        <p:spPr>
          <a:xfrm>
            <a:off x="1409089" y="2800685"/>
            <a:ext cx="2265973" cy="369332"/>
          </a:xfrm>
          <a:prstGeom prst="rect">
            <a:avLst/>
          </a:prstGeom>
          <a:noFill/>
        </p:spPr>
        <p:txBody>
          <a:bodyPr wrap="square" rtlCol="0">
            <a:spAutoFit/>
          </a:bodyPr>
          <a:lstStyle/>
          <a:p>
            <a:pPr algn="ctr"/>
            <a:r>
              <a:rPr lang="en-US" sz="1800" b="1" i="1" dirty="0" smtClean="0">
                <a:solidFill>
                  <a:schemeClr val="bg1">
                    <a:lumMod val="50000"/>
                  </a:schemeClr>
                </a:solidFill>
              </a:rPr>
              <a:t>context</a:t>
            </a:r>
            <a:endParaRPr lang="en-US" sz="1800" b="1" i="1" dirty="0">
              <a:solidFill>
                <a:schemeClr val="bg1">
                  <a:lumMod val="50000"/>
                </a:schemeClr>
              </a:solidFill>
            </a:endParaRPr>
          </a:p>
        </p:txBody>
      </p:sp>
      <p:sp>
        <p:nvSpPr>
          <p:cNvPr id="18" name="Tekstvak 17"/>
          <p:cNvSpPr txBox="1"/>
          <p:nvPr/>
        </p:nvSpPr>
        <p:spPr>
          <a:xfrm>
            <a:off x="1835696" y="5229200"/>
            <a:ext cx="1904149" cy="369332"/>
          </a:xfrm>
          <a:prstGeom prst="rect">
            <a:avLst/>
          </a:prstGeom>
          <a:noFill/>
        </p:spPr>
        <p:txBody>
          <a:bodyPr wrap="square" rtlCol="0">
            <a:spAutoFit/>
          </a:bodyPr>
          <a:lstStyle/>
          <a:p>
            <a:pPr algn="ctr"/>
            <a:r>
              <a:rPr lang="en-US" sz="1800" b="1" dirty="0" err="1" smtClean="0">
                <a:solidFill>
                  <a:schemeClr val="accent1"/>
                </a:solidFill>
              </a:rPr>
              <a:t>houding</a:t>
            </a:r>
            <a:endParaRPr lang="en-US" sz="1800" b="1" dirty="0">
              <a:solidFill>
                <a:schemeClr val="accent1"/>
              </a:solidFill>
            </a:endParaRPr>
          </a:p>
        </p:txBody>
      </p:sp>
      <p:sp>
        <p:nvSpPr>
          <p:cNvPr id="2" name="Ovaal 1"/>
          <p:cNvSpPr/>
          <p:nvPr/>
        </p:nvSpPr>
        <p:spPr bwMode="auto">
          <a:xfrm>
            <a:off x="1763688" y="2636912"/>
            <a:ext cx="1584176" cy="72008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1" fontAlgn="base" latinLnBrk="0" hangingPunct="1">
              <a:lnSpc>
                <a:spcPct val="100000"/>
              </a:lnSpc>
              <a:spcBef>
                <a:spcPct val="20000"/>
              </a:spcBef>
              <a:spcAft>
                <a:spcPct val="0"/>
              </a:spcAft>
              <a:buClrTx/>
              <a:buSzTx/>
              <a:buFont typeface="Verdana" pitchFamily="34" charset="0"/>
              <a:buNone/>
              <a:tabLst/>
            </a:pPr>
            <a:endParaRPr kumimoji="0" lang="nl-NL" sz="1600" b="0" i="0" u="none" strike="noStrike" cap="none" normalizeH="0" baseline="0" smtClean="0">
              <a:ln>
                <a:noFill/>
              </a:ln>
              <a:solidFill>
                <a:schemeClr val="tx1"/>
              </a:solidFill>
              <a:effectLst/>
              <a:latin typeface="Verdana" pitchFamily="34" charset="0"/>
            </a:endParaRPr>
          </a:p>
        </p:txBody>
      </p:sp>
      <p:sp>
        <p:nvSpPr>
          <p:cNvPr id="3" name="Ovaal 2"/>
          <p:cNvSpPr/>
          <p:nvPr/>
        </p:nvSpPr>
        <p:spPr bwMode="auto">
          <a:xfrm>
            <a:off x="1835696" y="2564904"/>
            <a:ext cx="1427751" cy="897271"/>
          </a:xfrm>
          <a:prstGeom prst="ellipse">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1" fontAlgn="base" latinLnBrk="0" hangingPunct="1">
              <a:lnSpc>
                <a:spcPct val="100000"/>
              </a:lnSpc>
              <a:spcBef>
                <a:spcPct val="20000"/>
              </a:spcBef>
              <a:spcAft>
                <a:spcPct val="0"/>
              </a:spcAft>
              <a:buClrTx/>
              <a:buSzTx/>
              <a:buFont typeface="Verdana" pitchFamily="34" charset="0"/>
              <a:buNone/>
              <a:tabLst/>
            </a:pPr>
            <a:endParaRPr kumimoji="0" lang="nl-NL" sz="1600" b="0" i="0" u="none" strike="noStrike" cap="none" normalizeH="0" baseline="0" smtClean="0">
              <a:ln>
                <a:noFill/>
              </a:ln>
              <a:solidFill>
                <a:schemeClr val="tx1"/>
              </a:solidFill>
              <a:effectLst/>
              <a:latin typeface="Verdana" pitchFamily="34" charset="0"/>
            </a:endParaRPr>
          </a:p>
        </p:txBody>
      </p:sp>
      <p:sp>
        <p:nvSpPr>
          <p:cNvPr id="13" name="Ovaal 12"/>
          <p:cNvSpPr/>
          <p:nvPr/>
        </p:nvSpPr>
        <p:spPr bwMode="auto">
          <a:xfrm>
            <a:off x="2064129" y="5003070"/>
            <a:ext cx="1427751" cy="897271"/>
          </a:xfrm>
          <a:prstGeom prst="ellipse">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1" fontAlgn="base" latinLnBrk="0" hangingPunct="1">
              <a:lnSpc>
                <a:spcPct val="100000"/>
              </a:lnSpc>
              <a:spcBef>
                <a:spcPct val="20000"/>
              </a:spcBef>
              <a:spcAft>
                <a:spcPct val="0"/>
              </a:spcAft>
              <a:buClrTx/>
              <a:buSzTx/>
              <a:buFont typeface="Verdana" pitchFamily="34" charset="0"/>
              <a:buNone/>
              <a:tabLst/>
            </a:pPr>
            <a:endParaRPr kumimoji="0" lang="nl-NL" sz="16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58782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1227138" y="1114425"/>
            <a:ext cx="7809358" cy="885825"/>
          </a:xfrm>
        </p:spPr>
        <p:txBody>
          <a:bodyPr/>
          <a:lstStyle/>
          <a:p>
            <a:r>
              <a:rPr lang="en-GB" altLang="en-US" dirty="0" smtClean="0"/>
              <a:t>Context</a:t>
            </a:r>
            <a:br>
              <a:rPr lang="en-GB" altLang="en-US" dirty="0" smtClean="0"/>
            </a:br>
            <a:r>
              <a:rPr lang="en-GB" altLang="en-US" sz="2000" b="0" i="1" dirty="0" err="1" smtClean="0"/>
              <a:t>Toepassen</a:t>
            </a:r>
            <a:r>
              <a:rPr lang="en-GB" altLang="en-US" sz="2000" b="0" i="1" dirty="0" smtClean="0"/>
              <a:t> </a:t>
            </a:r>
            <a:r>
              <a:rPr lang="en-GB" altLang="en-US" sz="2000" b="0" i="1" dirty="0" err="1" smtClean="0"/>
              <a:t>kennis</a:t>
            </a:r>
            <a:r>
              <a:rPr lang="en-GB" altLang="en-US" sz="2000" b="0" i="1" dirty="0" smtClean="0"/>
              <a:t> op </a:t>
            </a:r>
            <a:r>
              <a:rPr lang="en-GB" altLang="en-US" sz="2000" b="0" i="1" dirty="0" err="1" smtClean="0"/>
              <a:t>beroepsproducten</a:t>
            </a:r>
            <a:endParaRPr lang="en-GB" altLang="en-US" b="0" i="1" dirty="0"/>
          </a:p>
        </p:txBody>
      </p:sp>
      <p:sp>
        <p:nvSpPr>
          <p:cNvPr id="2" name="TextBox 1"/>
          <p:cNvSpPr txBox="1"/>
          <p:nvPr/>
        </p:nvSpPr>
        <p:spPr>
          <a:xfrm>
            <a:off x="251520" y="5949280"/>
            <a:ext cx="7560840" cy="338554"/>
          </a:xfrm>
          <a:prstGeom prst="rect">
            <a:avLst/>
          </a:prstGeom>
          <a:noFill/>
        </p:spPr>
        <p:txBody>
          <a:bodyPr wrap="square" rtlCol="0">
            <a:spAutoFit/>
          </a:bodyPr>
          <a:lstStyle/>
          <a:p>
            <a:r>
              <a:rPr lang="nl-NL" i="1" dirty="0" smtClean="0"/>
              <a:t>Gebaseerd op Leerlijnenmodel De Bie &amp; De Kleijn (2000)</a:t>
            </a:r>
            <a:endParaRPr lang="nl-NL" i="1" dirty="0"/>
          </a:p>
        </p:txBody>
      </p:sp>
      <p:graphicFrame>
        <p:nvGraphicFramePr>
          <p:cNvPr id="6" name="Table 5"/>
          <p:cNvGraphicFramePr>
            <a:graphicFrameLocks noGrp="1"/>
          </p:cNvGraphicFramePr>
          <p:nvPr>
            <p:extLst>
              <p:ext uri="{D42A27DB-BD31-4B8C-83A1-F6EECF244321}">
                <p14:modId xmlns:p14="http://schemas.microsoft.com/office/powerpoint/2010/main" val="3570736989"/>
              </p:ext>
            </p:extLst>
          </p:nvPr>
        </p:nvGraphicFramePr>
        <p:xfrm>
          <a:off x="2050850" y="2420888"/>
          <a:ext cx="5185446" cy="2376264"/>
        </p:xfrm>
        <a:graphic>
          <a:graphicData uri="http://schemas.openxmlformats.org/drawingml/2006/table">
            <a:tbl>
              <a:tblPr firstRow="1" bandRow="1">
                <a:tableStyleId>{5940675A-B579-460E-94D1-54222C63F5DA}</a:tableStyleId>
              </a:tblPr>
              <a:tblGrid>
                <a:gridCol w="947730"/>
                <a:gridCol w="4237716"/>
              </a:tblGrid>
              <a:tr h="594066">
                <a:tc rowSpan="4">
                  <a:txBody>
                    <a:bodyPr/>
                    <a:lstStyle/>
                    <a:p>
                      <a:r>
                        <a:rPr lang="en-US" sz="2800" dirty="0" smtClean="0"/>
                        <a:t>PROJECT</a:t>
                      </a:r>
                      <a:endParaRPr lang="nl-NL" sz="2800" dirty="0"/>
                    </a:p>
                  </a:txBody>
                  <a:tcPr vert="vert270" anchor="ctr" anchorCtr="1">
                    <a:solidFill>
                      <a:srgbClr val="FFFF00"/>
                    </a:solidFill>
                  </a:tcPr>
                </a:tc>
                <a:tc>
                  <a:txBody>
                    <a:bodyPr/>
                    <a:lstStyle/>
                    <a:p>
                      <a:r>
                        <a:rPr lang="en-US" sz="2800" dirty="0" err="1" smtClean="0"/>
                        <a:t>Kennis</a:t>
                      </a:r>
                      <a:endParaRPr lang="nl-NL" sz="2800" dirty="0"/>
                    </a:p>
                  </a:txBody>
                  <a:tcPr>
                    <a:solidFill>
                      <a:srgbClr val="CCCCFF"/>
                    </a:solidFill>
                  </a:tcPr>
                </a:tc>
              </a:tr>
              <a:tr h="594066">
                <a:tc vMerge="1">
                  <a:txBody>
                    <a:bodyPr/>
                    <a:lstStyle/>
                    <a:p>
                      <a:endParaRPr lang="nl-NL"/>
                    </a:p>
                  </a:txBody>
                  <a:tcPr/>
                </a:tc>
                <a:tc>
                  <a:txBody>
                    <a:bodyPr/>
                    <a:lstStyle/>
                    <a:p>
                      <a:r>
                        <a:rPr lang="nl-NL" sz="2800" dirty="0" smtClean="0"/>
                        <a:t>Vaardigheden </a:t>
                      </a:r>
                      <a:endParaRPr lang="nl-NL" sz="2800" dirty="0"/>
                    </a:p>
                  </a:txBody>
                  <a:tcPr>
                    <a:solidFill>
                      <a:srgbClr val="FFC000"/>
                    </a:solidFill>
                  </a:tcPr>
                </a:tc>
              </a:tr>
              <a:tr h="594066">
                <a:tc vMerge="1">
                  <a:txBody>
                    <a:bodyPr/>
                    <a:lstStyle/>
                    <a:p>
                      <a:endParaRPr lang="nl-NL"/>
                    </a:p>
                  </a:txBody>
                  <a:tcPr/>
                </a:tc>
                <a:tc>
                  <a:txBody>
                    <a:bodyPr/>
                    <a:lstStyle/>
                    <a:p>
                      <a:r>
                        <a:rPr lang="nl-NL" sz="2800" dirty="0" smtClean="0"/>
                        <a:t>Houding</a:t>
                      </a:r>
                      <a:endParaRPr lang="nl-NL" sz="2800" dirty="0"/>
                    </a:p>
                  </a:txBody>
                  <a:tcPr>
                    <a:solidFill>
                      <a:srgbClr val="00B0F0"/>
                    </a:solidFill>
                  </a:tcPr>
                </a:tc>
              </a:tr>
              <a:tr h="594066">
                <a:tc vMerge="1">
                  <a:txBody>
                    <a:bodyPr/>
                    <a:lstStyle/>
                    <a:p>
                      <a:endParaRPr lang="nl-NL" dirty="0"/>
                    </a:p>
                  </a:txBody>
                  <a:tcPr/>
                </a:tc>
                <a:tc>
                  <a:txBody>
                    <a:bodyPr/>
                    <a:lstStyle/>
                    <a:p>
                      <a:r>
                        <a:rPr lang="nl-NL" sz="2800" dirty="0" smtClean="0"/>
                        <a:t>SLB</a:t>
                      </a:r>
                      <a:endParaRPr lang="nl-NL" sz="2800" dirty="0"/>
                    </a:p>
                  </a:txBody>
                  <a:tcPr>
                    <a:solidFill>
                      <a:srgbClr val="92D050"/>
                    </a:solidFill>
                  </a:tcPr>
                </a:tc>
              </a:tr>
            </a:tbl>
          </a:graphicData>
        </a:graphic>
      </p:graphicFrame>
    </p:spTree>
    <p:extLst>
      <p:ext uri="{BB962C8B-B14F-4D97-AF65-F5344CB8AC3E}">
        <p14:creationId xmlns:p14="http://schemas.microsoft.com/office/powerpoint/2010/main" val="2978001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GB" altLang="en-US" dirty="0" err="1" smtClean="0"/>
              <a:t>Houding</a:t>
            </a:r>
            <a:r>
              <a:rPr lang="en-GB" altLang="en-US" sz="2000" b="0" i="1" dirty="0" smtClean="0"/>
              <a:t/>
            </a:r>
            <a:br>
              <a:rPr lang="en-GB" altLang="en-US" sz="2000" b="0" i="1" dirty="0" smtClean="0"/>
            </a:br>
            <a:r>
              <a:rPr lang="en-GB" altLang="en-US" sz="2000" b="0" i="1" dirty="0" err="1" smtClean="0"/>
              <a:t>Studiehouding</a:t>
            </a:r>
            <a:r>
              <a:rPr lang="en-GB" altLang="en-US" sz="2000" b="0" i="1" dirty="0" smtClean="0"/>
              <a:t> </a:t>
            </a:r>
            <a:r>
              <a:rPr lang="en-GB" altLang="en-US" sz="2000" b="0" i="1" dirty="0" err="1" smtClean="0"/>
              <a:t>en</a:t>
            </a:r>
            <a:r>
              <a:rPr lang="en-GB" altLang="en-US" sz="2000" b="0" i="1" dirty="0" smtClean="0"/>
              <a:t> -</a:t>
            </a:r>
            <a:r>
              <a:rPr lang="en-GB" altLang="en-US" sz="2000" b="0" i="1" dirty="0" err="1" smtClean="0"/>
              <a:t>gedrag</a:t>
            </a:r>
            <a:endParaRPr lang="en-GB" altLang="en-US" sz="2000" b="0" i="1" dirty="0"/>
          </a:p>
        </p:txBody>
      </p:sp>
      <p:pic>
        <p:nvPicPr>
          <p:cNvPr id="2" name="Afbeelding 1"/>
          <p:cNvPicPr>
            <a:picLocks noChangeAspect="1"/>
          </p:cNvPicPr>
          <p:nvPr/>
        </p:nvPicPr>
        <p:blipFill rotWithShape="1">
          <a:blip r:embed="rId3"/>
          <a:srcRect l="35043" t="27435" r="16920" b="20065"/>
          <a:stretch/>
        </p:blipFill>
        <p:spPr>
          <a:xfrm>
            <a:off x="2015820" y="2890763"/>
            <a:ext cx="3171175" cy="1949493"/>
          </a:xfrm>
          <a:prstGeom prst="rect">
            <a:avLst/>
          </a:prstGeom>
          <a:ln>
            <a:solidFill>
              <a:schemeClr val="accent1"/>
            </a:solidFill>
          </a:ln>
        </p:spPr>
      </p:pic>
      <p:pic>
        <p:nvPicPr>
          <p:cNvPr id="1026" name="Picture 2" descr="Afbeeldingsresultaat voor student passief kl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1147823"/>
            <a:ext cx="2314816" cy="171296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2" name="Wolk 11"/>
          <p:cNvSpPr/>
          <p:nvPr/>
        </p:nvSpPr>
        <p:spPr bwMode="auto">
          <a:xfrm>
            <a:off x="6555974" y="783808"/>
            <a:ext cx="2448272" cy="936104"/>
          </a:xfrm>
          <a:prstGeom prst="cloud">
            <a:avLst/>
          </a:prstGeom>
          <a:solidFill>
            <a:schemeClr val="bg1">
              <a:lumMod val="85000"/>
            </a:schemeClr>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ctr" defTabSz="914400" rtl="0" eaLnBrk="1" fontAlgn="base" latinLnBrk="0" hangingPunct="1">
              <a:lnSpc>
                <a:spcPct val="100000"/>
              </a:lnSpc>
              <a:spcBef>
                <a:spcPct val="20000"/>
              </a:spcBef>
              <a:spcAft>
                <a:spcPct val="0"/>
              </a:spcAft>
              <a:buClrTx/>
              <a:buSzTx/>
              <a:buFont typeface="Verdana" pitchFamily="34" charset="0"/>
              <a:buNone/>
              <a:tabLst/>
            </a:pPr>
            <a:r>
              <a:rPr kumimoji="0" lang="en-US" sz="1800" b="0" i="0" u="none" strike="noStrike" cap="none" normalizeH="0" baseline="0" dirty="0" err="1" smtClean="0">
                <a:ln>
                  <a:noFill/>
                </a:ln>
                <a:solidFill>
                  <a:schemeClr val="tx1"/>
                </a:solidFill>
                <a:effectLst/>
                <a:latin typeface="Verdana" pitchFamily="34" charset="0"/>
              </a:rPr>
              <a:t>Actief</a:t>
            </a:r>
            <a:r>
              <a:rPr kumimoji="0" lang="en-US" sz="1800" b="0" i="0" u="none" strike="noStrike" cap="none" normalizeH="0" baseline="0" dirty="0" smtClean="0">
                <a:ln>
                  <a:noFill/>
                </a:ln>
                <a:solidFill>
                  <a:schemeClr val="tx1"/>
                </a:solidFill>
                <a:effectLst/>
                <a:latin typeface="Verdana" pitchFamily="34" charset="0"/>
              </a:rPr>
              <a:t> </a:t>
            </a:r>
            <a:r>
              <a:rPr kumimoji="0" lang="en-US" sz="1800" b="0" i="0" u="none" strike="noStrike" cap="none" normalizeH="0" baseline="0" dirty="0" err="1" smtClean="0">
                <a:ln>
                  <a:noFill/>
                </a:ln>
                <a:solidFill>
                  <a:schemeClr val="tx1"/>
                </a:solidFill>
                <a:effectLst/>
                <a:latin typeface="Verdana" pitchFamily="34" charset="0"/>
              </a:rPr>
              <a:t>meedoen</a:t>
            </a:r>
            <a:r>
              <a:rPr kumimoji="0" lang="en-US" sz="1800" b="0" i="0" u="none" strike="noStrike" cap="none" normalizeH="0" baseline="0" dirty="0" smtClean="0">
                <a:ln>
                  <a:noFill/>
                </a:ln>
                <a:solidFill>
                  <a:schemeClr val="tx1"/>
                </a:solidFill>
                <a:effectLst/>
                <a:latin typeface="Verdana" pitchFamily="34" charset="0"/>
              </a:rPr>
              <a:t>?</a:t>
            </a:r>
          </a:p>
        </p:txBody>
      </p:sp>
      <p:pic>
        <p:nvPicPr>
          <p:cNvPr id="1028" name="Picture 4" descr="Gerelateerde afbeeld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585" y="5026675"/>
            <a:ext cx="2898247" cy="1431234"/>
          </a:xfrm>
          <a:prstGeom prst="rect">
            <a:avLst/>
          </a:prstGeom>
          <a:noFill/>
          <a:extLst>
            <a:ext uri="{909E8E84-426E-40DD-AFC4-6F175D3DCCD1}">
              <a14:hiddenFill xmlns:a14="http://schemas.microsoft.com/office/drawing/2010/main">
                <a:solidFill>
                  <a:srgbClr val="FFFFFF"/>
                </a:solidFill>
              </a14:hiddenFill>
            </a:ext>
          </a:extLst>
        </p:spPr>
      </p:pic>
      <p:sp>
        <p:nvSpPr>
          <p:cNvPr id="13" name="Wolk 12"/>
          <p:cNvSpPr/>
          <p:nvPr/>
        </p:nvSpPr>
        <p:spPr bwMode="auto">
          <a:xfrm>
            <a:off x="216400" y="2230078"/>
            <a:ext cx="2520280" cy="1011399"/>
          </a:xfrm>
          <a:prstGeom prst="cloud">
            <a:avLst/>
          </a:prstGeom>
          <a:solidFill>
            <a:schemeClr val="bg1">
              <a:lumMod val="85000"/>
            </a:schemeClr>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ctr" defTabSz="914400" rtl="0" eaLnBrk="1" fontAlgn="base" latinLnBrk="0" hangingPunct="1">
              <a:lnSpc>
                <a:spcPct val="100000"/>
              </a:lnSpc>
              <a:spcBef>
                <a:spcPct val="20000"/>
              </a:spcBef>
              <a:spcAft>
                <a:spcPct val="0"/>
              </a:spcAft>
              <a:buClrTx/>
              <a:buSzTx/>
              <a:buFont typeface="Verdana" pitchFamily="34" charset="0"/>
              <a:buNone/>
              <a:tabLst/>
            </a:pPr>
            <a:r>
              <a:rPr kumimoji="0" lang="en-US" sz="1800" b="0" i="0" u="none" strike="noStrike" cap="none" normalizeH="0" baseline="0" dirty="0" smtClean="0">
                <a:ln>
                  <a:noFill/>
                </a:ln>
                <a:solidFill>
                  <a:schemeClr val="tx1"/>
                </a:solidFill>
                <a:effectLst/>
                <a:latin typeface="Verdana" pitchFamily="34" charset="0"/>
              </a:rPr>
              <a:t>Op </a:t>
            </a:r>
            <a:r>
              <a:rPr kumimoji="0" lang="en-US" sz="1800" b="0" i="0" u="none" strike="noStrike" cap="none" normalizeH="0" baseline="0" dirty="0" err="1" smtClean="0">
                <a:ln>
                  <a:noFill/>
                </a:ln>
                <a:solidFill>
                  <a:schemeClr val="tx1"/>
                </a:solidFill>
                <a:effectLst/>
                <a:latin typeface="Verdana" pitchFamily="34" charset="0"/>
              </a:rPr>
              <a:t>tijd</a:t>
            </a:r>
            <a:r>
              <a:rPr kumimoji="0" lang="en-US" sz="1800" b="0" i="0" u="none" strike="noStrike" cap="none" normalizeH="0" baseline="0" dirty="0" smtClean="0">
                <a:ln>
                  <a:noFill/>
                </a:ln>
                <a:solidFill>
                  <a:schemeClr val="tx1"/>
                </a:solidFill>
                <a:effectLst/>
                <a:latin typeface="Verdana" pitchFamily="34" charset="0"/>
              </a:rPr>
              <a:t> </a:t>
            </a:r>
            <a:r>
              <a:rPr kumimoji="0" lang="en-US" sz="1800" b="0" i="0" u="none" strike="noStrike" cap="none" normalizeH="0" baseline="0" dirty="0" err="1" smtClean="0">
                <a:ln>
                  <a:noFill/>
                </a:ln>
                <a:solidFill>
                  <a:schemeClr val="tx1"/>
                </a:solidFill>
                <a:effectLst/>
                <a:latin typeface="Verdana" pitchFamily="34" charset="0"/>
              </a:rPr>
              <a:t>beginnen</a:t>
            </a:r>
            <a:r>
              <a:rPr kumimoji="0" lang="en-US" sz="1800" b="0" i="0" u="none" strike="noStrike" cap="none" normalizeH="0" baseline="0" dirty="0" smtClean="0">
                <a:ln>
                  <a:noFill/>
                </a:ln>
                <a:solidFill>
                  <a:schemeClr val="tx1"/>
                </a:solidFill>
                <a:effectLst/>
                <a:latin typeface="Verdana" pitchFamily="34" charset="0"/>
              </a:rPr>
              <a:t>?</a:t>
            </a:r>
          </a:p>
        </p:txBody>
      </p:sp>
      <p:sp>
        <p:nvSpPr>
          <p:cNvPr id="11" name="Wolk 10"/>
          <p:cNvSpPr/>
          <p:nvPr/>
        </p:nvSpPr>
        <p:spPr bwMode="auto">
          <a:xfrm>
            <a:off x="2411760" y="5399512"/>
            <a:ext cx="2952328" cy="946940"/>
          </a:xfrm>
          <a:prstGeom prst="cloud">
            <a:avLst/>
          </a:prstGeom>
          <a:solidFill>
            <a:schemeClr val="bg1">
              <a:lumMod val="85000"/>
            </a:schemeClr>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ctr" defTabSz="914400" rtl="0" eaLnBrk="1" fontAlgn="base" latinLnBrk="0" hangingPunct="1">
              <a:lnSpc>
                <a:spcPct val="100000"/>
              </a:lnSpc>
              <a:spcBef>
                <a:spcPct val="20000"/>
              </a:spcBef>
              <a:spcAft>
                <a:spcPct val="0"/>
              </a:spcAft>
              <a:buClrTx/>
              <a:buSzTx/>
              <a:buFont typeface="Verdana" pitchFamily="34" charset="0"/>
              <a:buNone/>
              <a:tabLst/>
            </a:pPr>
            <a:r>
              <a:rPr kumimoji="0" lang="en-US" sz="1800" b="0" i="0" u="none" strike="noStrike" cap="none" normalizeH="0" baseline="0" dirty="0" err="1" smtClean="0">
                <a:ln>
                  <a:noFill/>
                </a:ln>
                <a:solidFill>
                  <a:schemeClr val="tx1"/>
                </a:solidFill>
                <a:effectLst/>
                <a:latin typeface="Verdana" pitchFamily="34" charset="0"/>
              </a:rPr>
              <a:t>Plannen</a:t>
            </a:r>
            <a:r>
              <a:rPr kumimoji="0" lang="en-US" sz="1800" b="0" i="0" u="none" strike="noStrike" cap="none" normalizeH="0" baseline="0" dirty="0" smtClean="0">
                <a:ln>
                  <a:noFill/>
                </a:ln>
                <a:solidFill>
                  <a:schemeClr val="tx1"/>
                </a:solidFill>
                <a:effectLst/>
                <a:latin typeface="Verdana" pitchFamily="34" charset="0"/>
              </a:rPr>
              <a:t> </a:t>
            </a:r>
            <a:r>
              <a:rPr kumimoji="0" lang="en-US" sz="1800" b="0" i="0" u="none" strike="noStrike" cap="none" normalizeH="0" baseline="0" dirty="0" err="1" smtClean="0">
                <a:ln>
                  <a:noFill/>
                </a:ln>
                <a:solidFill>
                  <a:schemeClr val="tx1"/>
                </a:solidFill>
                <a:effectLst/>
                <a:latin typeface="Verdana" pitchFamily="34" charset="0"/>
              </a:rPr>
              <a:t>en</a:t>
            </a:r>
            <a:r>
              <a:rPr kumimoji="0" lang="en-US" sz="1800" b="0" i="0" u="none" strike="noStrike" cap="none" normalizeH="0" baseline="0" dirty="0" smtClean="0">
                <a:ln>
                  <a:noFill/>
                </a:ln>
                <a:solidFill>
                  <a:schemeClr val="tx1"/>
                </a:solidFill>
                <a:effectLst/>
                <a:latin typeface="Verdana" pitchFamily="34" charset="0"/>
              </a:rPr>
              <a:t> </a:t>
            </a:r>
            <a:r>
              <a:rPr kumimoji="0" lang="en-US" sz="1800" b="0" i="0" u="none" strike="noStrike" cap="none" normalizeH="0" baseline="0" dirty="0" err="1" smtClean="0">
                <a:ln>
                  <a:noFill/>
                </a:ln>
                <a:solidFill>
                  <a:schemeClr val="tx1"/>
                </a:solidFill>
                <a:effectLst/>
                <a:latin typeface="Verdana" pitchFamily="34" charset="0"/>
              </a:rPr>
              <a:t>organiseren</a:t>
            </a:r>
            <a:r>
              <a:rPr kumimoji="0" lang="en-US" sz="1800" b="0" i="0" u="none" strike="noStrike" cap="none" normalizeH="0" baseline="0" dirty="0" smtClean="0">
                <a:ln>
                  <a:noFill/>
                </a:ln>
                <a:solidFill>
                  <a:schemeClr val="tx1"/>
                </a:solidFill>
                <a:effectLst/>
                <a:latin typeface="Verdana" pitchFamily="34" charset="0"/>
              </a:rPr>
              <a:t>?</a:t>
            </a:r>
          </a:p>
        </p:txBody>
      </p:sp>
      <p:pic>
        <p:nvPicPr>
          <p:cNvPr id="1030" name="Picture 6" descr="College student studying at computer : Stockfot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2648" y="4514397"/>
            <a:ext cx="2561598" cy="170856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0" name="Wolk 9"/>
          <p:cNvSpPr/>
          <p:nvPr/>
        </p:nvSpPr>
        <p:spPr bwMode="auto">
          <a:xfrm>
            <a:off x="5726275" y="3766007"/>
            <a:ext cx="2520280" cy="936104"/>
          </a:xfrm>
          <a:prstGeom prst="cloud">
            <a:avLst/>
          </a:prstGeom>
          <a:solidFill>
            <a:schemeClr val="bg1">
              <a:lumMod val="85000"/>
            </a:schemeClr>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ctr" defTabSz="914400" rtl="0" eaLnBrk="1" fontAlgn="base" latinLnBrk="0" hangingPunct="1">
              <a:lnSpc>
                <a:spcPct val="100000"/>
              </a:lnSpc>
              <a:spcBef>
                <a:spcPct val="20000"/>
              </a:spcBef>
              <a:spcAft>
                <a:spcPct val="0"/>
              </a:spcAft>
              <a:buClrTx/>
              <a:buSzTx/>
              <a:buFont typeface="Verdana" pitchFamily="34" charset="0"/>
              <a:buNone/>
              <a:tabLst/>
            </a:pPr>
            <a:r>
              <a:rPr kumimoji="0" lang="en-US" sz="1800" b="0" i="0" u="none" strike="noStrike" cap="none" normalizeH="0" baseline="0" dirty="0" err="1" smtClean="0">
                <a:ln>
                  <a:noFill/>
                </a:ln>
                <a:solidFill>
                  <a:schemeClr val="tx1"/>
                </a:solidFill>
                <a:effectLst/>
                <a:latin typeface="Verdana" pitchFamily="34" charset="0"/>
              </a:rPr>
              <a:t>Voorbereid</a:t>
            </a:r>
            <a:r>
              <a:rPr kumimoji="0" lang="en-US" sz="1800" b="0" i="0" u="none" strike="noStrike" cap="none" normalizeH="0" baseline="0" dirty="0" smtClean="0">
                <a:ln>
                  <a:noFill/>
                </a:ln>
                <a:solidFill>
                  <a:schemeClr val="tx1"/>
                </a:solidFill>
                <a:effectLst/>
                <a:latin typeface="Verdana" pitchFamily="34" charset="0"/>
              </a:rPr>
              <a:t> </a:t>
            </a:r>
            <a:r>
              <a:rPr kumimoji="0" lang="en-US" sz="1800" b="0" i="0" u="none" strike="noStrike" cap="none" normalizeH="0" baseline="0" dirty="0" err="1" smtClean="0">
                <a:ln>
                  <a:noFill/>
                </a:ln>
                <a:solidFill>
                  <a:schemeClr val="tx1"/>
                </a:solidFill>
                <a:effectLst/>
                <a:latin typeface="Verdana" pitchFamily="34" charset="0"/>
              </a:rPr>
              <a:t>zijn</a:t>
            </a:r>
            <a:r>
              <a:rPr kumimoji="0" lang="en-US" sz="1800" b="0" i="0" u="none" strike="noStrike" cap="none" normalizeH="0" baseline="0" dirty="0" smtClean="0">
                <a:ln>
                  <a:noFill/>
                </a:ln>
                <a:solidFill>
                  <a:schemeClr val="tx1"/>
                </a:solidFill>
                <a:effectLst/>
                <a:latin typeface="Verdana" pitchFamily="34" charset="0"/>
              </a:rPr>
              <a:t>?</a:t>
            </a:r>
          </a:p>
        </p:txBody>
      </p:sp>
    </p:spTree>
    <p:extLst>
      <p:ext uri="{BB962C8B-B14F-4D97-AF65-F5344CB8AC3E}">
        <p14:creationId xmlns:p14="http://schemas.microsoft.com/office/powerpoint/2010/main" val="41360824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489" y="1124744"/>
            <a:ext cx="7809358" cy="885825"/>
          </a:xfrm>
        </p:spPr>
        <p:txBody>
          <a:bodyPr/>
          <a:lstStyle/>
          <a:p>
            <a:r>
              <a:rPr lang="en-US" dirty="0" err="1" smtClean="0"/>
              <a:t>Zelfregulerend</a:t>
            </a:r>
            <a:r>
              <a:rPr lang="en-US" dirty="0" smtClean="0"/>
              <a:t> </a:t>
            </a:r>
            <a:r>
              <a:rPr lang="en-US" dirty="0" err="1" smtClean="0"/>
              <a:t>leren</a:t>
            </a:r>
            <a:r>
              <a:rPr lang="en-US" dirty="0" smtClean="0"/>
              <a:t> </a:t>
            </a:r>
            <a:r>
              <a:rPr lang="en-US" dirty="0" err="1"/>
              <a:t>e</a:t>
            </a:r>
            <a:r>
              <a:rPr lang="en-US" dirty="0" err="1" smtClean="0"/>
              <a:t>n</a:t>
            </a:r>
            <a:r>
              <a:rPr lang="en-US" dirty="0" smtClean="0"/>
              <a:t> </a:t>
            </a:r>
            <a:r>
              <a:rPr lang="en-US" dirty="0" err="1" smtClean="0"/>
              <a:t>studiesucces</a:t>
            </a:r>
            <a:r>
              <a:rPr lang="en-US" dirty="0" smtClean="0"/>
              <a:t> (1)</a:t>
            </a:r>
            <a:r>
              <a:rPr lang="en-US" sz="2200" dirty="0" smtClean="0"/>
              <a:t/>
            </a:r>
            <a:br>
              <a:rPr lang="en-US" sz="2200" dirty="0" smtClean="0"/>
            </a:br>
            <a:r>
              <a:rPr lang="en-US" sz="2000" b="0" i="1" dirty="0" err="1" smtClean="0"/>
              <a:t>Een</a:t>
            </a:r>
            <a:r>
              <a:rPr lang="en-US" sz="2000" b="0" i="1" dirty="0" smtClean="0"/>
              <a:t> hot item …</a:t>
            </a:r>
            <a:endParaRPr lang="en-US" sz="2000" dirty="0"/>
          </a:p>
        </p:txBody>
      </p:sp>
      <p:sp>
        <p:nvSpPr>
          <p:cNvPr id="3" name="Tijdelijke aanduiding voor inhoud 2"/>
          <p:cNvSpPr>
            <a:spLocks noGrp="1"/>
          </p:cNvSpPr>
          <p:nvPr>
            <p:ph idx="1"/>
          </p:nvPr>
        </p:nvSpPr>
        <p:spPr>
          <a:xfrm>
            <a:off x="855139" y="2276872"/>
            <a:ext cx="6780212" cy="3671887"/>
          </a:xfrm>
        </p:spPr>
        <p:txBody>
          <a:bodyPr/>
          <a:lstStyle/>
          <a:p>
            <a:pPr marL="0" indent="0">
              <a:buNone/>
            </a:pPr>
            <a:r>
              <a:rPr lang="en-US" sz="2000" b="1" dirty="0" err="1">
                <a:solidFill>
                  <a:schemeClr val="accent1"/>
                </a:solidFill>
              </a:rPr>
              <a:t>Zelfregulerend</a:t>
            </a:r>
            <a:r>
              <a:rPr lang="en-US" sz="2000" b="1" dirty="0">
                <a:solidFill>
                  <a:schemeClr val="accent1"/>
                </a:solidFill>
              </a:rPr>
              <a:t> </a:t>
            </a:r>
            <a:r>
              <a:rPr lang="en-US" sz="2000" b="1" dirty="0" err="1" smtClean="0">
                <a:solidFill>
                  <a:schemeClr val="accent1"/>
                </a:solidFill>
              </a:rPr>
              <a:t>leren</a:t>
            </a:r>
            <a:r>
              <a:rPr lang="nl-NL" sz="2000" b="1" dirty="0" smtClean="0">
                <a:solidFill>
                  <a:schemeClr val="accent1"/>
                </a:solidFill>
              </a:rPr>
              <a:t>: wat is het?</a:t>
            </a:r>
          </a:p>
          <a:p>
            <a:pPr marL="0" indent="0">
              <a:buNone/>
            </a:pPr>
            <a:endParaRPr lang="nl-NL" sz="1800" b="1" dirty="0" smtClean="0"/>
          </a:p>
          <a:p>
            <a:pPr marL="0" indent="0">
              <a:buNone/>
            </a:pPr>
            <a:r>
              <a:rPr lang="nl-NL" sz="1800" i="1" dirty="0" smtClean="0"/>
              <a:t>Studenten die op een </a:t>
            </a:r>
            <a:r>
              <a:rPr lang="nl-NL" sz="1800" b="1" i="1" dirty="0" smtClean="0"/>
              <a:t>actieve</a:t>
            </a:r>
            <a:r>
              <a:rPr lang="nl-NL" sz="1800" i="1" dirty="0" smtClean="0"/>
              <a:t>, </a:t>
            </a:r>
            <a:r>
              <a:rPr lang="nl-NL" sz="1800" b="1" i="1" dirty="0" smtClean="0"/>
              <a:t>constructieve</a:t>
            </a:r>
            <a:r>
              <a:rPr lang="nl-NL" sz="1800" i="1" dirty="0" smtClean="0"/>
              <a:t> manier aan de slag gaan met </a:t>
            </a:r>
            <a:r>
              <a:rPr lang="nl-NL" sz="1800" b="1" i="1" dirty="0" smtClean="0"/>
              <a:t>leren</a:t>
            </a:r>
            <a:r>
              <a:rPr lang="nl-NL" sz="1800" i="1" dirty="0" smtClean="0"/>
              <a:t> waarbij </a:t>
            </a:r>
            <a:r>
              <a:rPr lang="nl-NL" sz="1800" i="1" dirty="0" smtClean="0"/>
              <a:t>zij </a:t>
            </a:r>
            <a:r>
              <a:rPr lang="nl-NL" sz="1800" b="1" i="1" dirty="0" smtClean="0"/>
              <a:t>doelen stellen voor zichzelf </a:t>
            </a:r>
            <a:r>
              <a:rPr lang="nl-NL" sz="1800" i="1" dirty="0" smtClean="0"/>
              <a:t>en vervolgens hun eigen leerstrategieën, motivatie en gedrag monitoren, </a:t>
            </a:r>
            <a:r>
              <a:rPr lang="nl-NL" sz="1800" b="1" i="1" dirty="0" smtClean="0"/>
              <a:t>reguleren</a:t>
            </a:r>
            <a:r>
              <a:rPr lang="nl-NL" sz="1800" i="1" dirty="0" smtClean="0"/>
              <a:t> en controleren op basis van </a:t>
            </a:r>
            <a:r>
              <a:rPr lang="nl-NL" sz="1800" i="1" dirty="0" smtClean="0"/>
              <a:t>hun eerder gestelde doelen (</a:t>
            </a:r>
            <a:r>
              <a:rPr lang="nl-NL" sz="1800" i="1" dirty="0" err="1" smtClean="0"/>
              <a:t>Pintrich</a:t>
            </a:r>
            <a:r>
              <a:rPr lang="nl-NL" sz="1800" i="1" dirty="0" smtClean="0"/>
              <a:t>, 2000).</a:t>
            </a:r>
          </a:p>
          <a:p>
            <a:pPr marL="0" indent="0">
              <a:buNone/>
            </a:pPr>
            <a:endParaRPr lang="nl-NL" sz="1800" i="1" dirty="0" smtClean="0"/>
          </a:p>
          <a:p>
            <a:pPr marL="0" indent="0">
              <a:buNone/>
            </a:pPr>
            <a:r>
              <a:rPr lang="nl-NL" sz="1800" dirty="0" smtClean="0"/>
              <a:t/>
            </a:r>
            <a:br>
              <a:rPr lang="nl-NL" sz="1800" dirty="0" smtClean="0"/>
            </a:br>
            <a:endParaRPr lang="nl-NL" sz="1800" dirty="0" smtClean="0"/>
          </a:p>
          <a:p>
            <a:pPr marL="0" indent="0">
              <a:buNone/>
            </a:pPr>
            <a:endParaRPr lang="nl-NL" sz="1800" dirty="0"/>
          </a:p>
        </p:txBody>
      </p:sp>
      <p:pic>
        <p:nvPicPr>
          <p:cNvPr id="2050" name="Picture 2" descr="Afbeeldingsresultaat voor top of your cla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4825157"/>
            <a:ext cx="2480671" cy="1415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3183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1600" y="1124744"/>
            <a:ext cx="7809358" cy="885825"/>
          </a:xfrm>
        </p:spPr>
        <p:txBody>
          <a:bodyPr/>
          <a:lstStyle/>
          <a:p>
            <a:r>
              <a:rPr lang="en-US" dirty="0" err="1" smtClean="0"/>
              <a:t>Zelfregulerend</a:t>
            </a:r>
            <a:r>
              <a:rPr lang="en-US" dirty="0" smtClean="0"/>
              <a:t> </a:t>
            </a:r>
            <a:r>
              <a:rPr lang="en-US" dirty="0" err="1" smtClean="0"/>
              <a:t>leren</a:t>
            </a:r>
            <a:r>
              <a:rPr lang="en-US" dirty="0" smtClean="0"/>
              <a:t> </a:t>
            </a:r>
            <a:r>
              <a:rPr lang="en-US" dirty="0" err="1"/>
              <a:t>e</a:t>
            </a:r>
            <a:r>
              <a:rPr lang="en-US" dirty="0" err="1" smtClean="0"/>
              <a:t>n</a:t>
            </a:r>
            <a:r>
              <a:rPr lang="en-US" dirty="0" smtClean="0"/>
              <a:t> </a:t>
            </a:r>
            <a:r>
              <a:rPr lang="en-US" dirty="0" err="1" smtClean="0"/>
              <a:t>studiesucces</a:t>
            </a:r>
            <a:r>
              <a:rPr lang="en-US" dirty="0" smtClean="0"/>
              <a:t> (2)</a:t>
            </a:r>
            <a:r>
              <a:rPr lang="en-US" sz="2200" dirty="0" smtClean="0"/>
              <a:t/>
            </a:r>
            <a:br>
              <a:rPr lang="en-US" sz="2200" dirty="0" smtClean="0"/>
            </a:br>
            <a:r>
              <a:rPr lang="en-US" sz="2000" b="0" i="1" dirty="0" err="1" smtClean="0"/>
              <a:t>Een</a:t>
            </a:r>
            <a:r>
              <a:rPr lang="en-US" sz="2000" b="0" i="1" dirty="0" smtClean="0"/>
              <a:t> hot item …</a:t>
            </a:r>
            <a:endParaRPr lang="en-US" sz="2000" dirty="0"/>
          </a:p>
        </p:txBody>
      </p:sp>
      <p:sp>
        <p:nvSpPr>
          <p:cNvPr id="3" name="Tijdelijke aanduiding voor inhoud 2"/>
          <p:cNvSpPr>
            <a:spLocks noGrp="1"/>
          </p:cNvSpPr>
          <p:nvPr>
            <p:ph idx="1"/>
          </p:nvPr>
        </p:nvSpPr>
        <p:spPr>
          <a:xfrm>
            <a:off x="971600" y="2348880"/>
            <a:ext cx="6780212" cy="3671887"/>
          </a:xfrm>
        </p:spPr>
        <p:txBody>
          <a:bodyPr/>
          <a:lstStyle/>
          <a:p>
            <a:pPr marL="0" indent="0">
              <a:buNone/>
            </a:pPr>
            <a:r>
              <a:rPr lang="nl-NL" sz="2000" b="1" dirty="0">
                <a:solidFill>
                  <a:schemeClr val="accent1"/>
                </a:solidFill>
              </a:rPr>
              <a:t>Kenmerken van ‘zelfregulerende studenten’</a:t>
            </a:r>
          </a:p>
          <a:p>
            <a:pPr marL="0" indent="0">
              <a:buNone/>
            </a:pPr>
            <a:endParaRPr lang="nl-NL" sz="1800" dirty="0"/>
          </a:p>
          <a:p>
            <a:pPr marL="0" indent="0">
              <a:buNone/>
            </a:pPr>
            <a:r>
              <a:rPr lang="nl-NL" sz="1800" i="1" dirty="0"/>
              <a:t>Studenten die met </a:t>
            </a:r>
            <a:r>
              <a:rPr lang="nl-NL" sz="1800" b="1" i="1" dirty="0"/>
              <a:t>vertrouwen</a:t>
            </a:r>
            <a:r>
              <a:rPr lang="nl-NL" sz="1800" i="1" dirty="0"/>
              <a:t>, </a:t>
            </a:r>
            <a:r>
              <a:rPr lang="nl-NL" sz="1800" b="1" i="1" dirty="0"/>
              <a:t>aandacht</a:t>
            </a:r>
            <a:r>
              <a:rPr lang="nl-NL" sz="1800" i="1" dirty="0"/>
              <a:t> en </a:t>
            </a:r>
            <a:r>
              <a:rPr lang="nl-NL" sz="1800" b="1" i="1" dirty="0"/>
              <a:t>vindingrijkheid</a:t>
            </a:r>
            <a:r>
              <a:rPr lang="nl-NL" sz="1800" i="1" dirty="0"/>
              <a:t> aan de slag gaan met leertaken, waarbij ze zelf actief op zoek gaan naar informatie die ze nodig hebben en waarbij ze </a:t>
            </a:r>
            <a:r>
              <a:rPr lang="nl-NL" sz="1800" b="1" i="1" dirty="0"/>
              <a:t>zelf</a:t>
            </a:r>
            <a:r>
              <a:rPr lang="nl-NL" sz="1800" i="1" dirty="0"/>
              <a:t> stappen zetten om een </a:t>
            </a:r>
            <a:r>
              <a:rPr lang="nl-NL" sz="1800" b="1" i="1" dirty="0"/>
              <a:t>leertaak</a:t>
            </a:r>
            <a:r>
              <a:rPr lang="nl-NL" sz="1800" i="1" dirty="0"/>
              <a:t> te </a:t>
            </a:r>
            <a:r>
              <a:rPr lang="nl-NL" sz="1800" b="1" i="1" dirty="0"/>
              <a:t>volbrengen</a:t>
            </a:r>
            <a:r>
              <a:rPr lang="nl-NL" sz="1800" i="1" dirty="0"/>
              <a:t> (Zimmerman 1990).</a:t>
            </a:r>
            <a:r>
              <a:rPr lang="nl-NL" sz="1800" dirty="0"/>
              <a:t/>
            </a:r>
            <a:br>
              <a:rPr lang="nl-NL" sz="1800" dirty="0"/>
            </a:br>
            <a:endParaRPr lang="nl-NL" sz="1800" dirty="0"/>
          </a:p>
          <a:p>
            <a:pPr marL="0" indent="0">
              <a:buNone/>
            </a:pPr>
            <a:endParaRPr lang="nl-NL" sz="1800" i="1" dirty="0" smtClean="0"/>
          </a:p>
          <a:p>
            <a:pPr marL="0" indent="0">
              <a:buNone/>
            </a:pPr>
            <a:r>
              <a:rPr lang="nl-NL" sz="1800" dirty="0" smtClean="0"/>
              <a:t/>
            </a:r>
            <a:br>
              <a:rPr lang="nl-NL" sz="1800" dirty="0" smtClean="0"/>
            </a:br>
            <a:endParaRPr lang="nl-NL" sz="1800" dirty="0" smtClean="0"/>
          </a:p>
          <a:p>
            <a:pPr marL="0" indent="0">
              <a:buNone/>
            </a:pPr>
            <a:endParaRPr lang="nl-NL" sz="1800" dirty="0"/>
          </a:p>
        </p:txBody>
      </p:sp>
      <p:pic>
        <p:nvPicPr>
          <p:cNvPr id="2050" name="Picture 2" descr="Afbeeldingsresultaat voor top of your cla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4825157"/>
            <a:ext cx="2480671" cy="1415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66840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3">
      <a:dk1>
        <a:srgbClr val="000000"/>
      </a:dk1>
      <a:lt1>
        <a:srgbClr val="FFFFFF"/>
      </a:lt1>
      <a:dk2>
        <a:srgbClr val="000000"/>
      </a:dk2>
      <a:lt2>
        <a:srgbClr val="808080"/>
      </a:lt2>
      <a:accent1>
        <a:srgbClr val="C7002B"/>
      </a:accent1>
      <a:accent2>
        <a:srgbClr val="C0C0C0"/>
      </a:accent2>
      <a:accent3>
        <a:srgbClr val="FFFFFF"/>
      </a:accent3>
      <a:accent4>
        <a:srgbClr val="000000"/>
      </a:accent4>
      <a:accent5>
        <a:srgbClr val="E0AAAC"/>
      </a:accent5>
      <a:accent6>
        <a:srgbClr val="AEAEAE"/>
      </a:accent6>
      <a:hlink>
        <a:srgbClr val="522641"/>
      </a:hlink>
      <a:folHlink>
        <a:srgbClr val="0066CC"/>
      </a:folHlink>
    </a:clrScheme>
    <a:fontScheme name="Default Design">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28600" marR="0" indent="-228600" algn="l" defTabSz="914400" rtl="0" eaLnBrk="1" fontAlgn="base" latinLnBrk="0" hangingPunct="1">
          <a:lnSpc>
            <a:spcPct val="100000"/>
          </a:lnSpc>
          <a:spcBef>
            <a:spcPct val="20000"/>
          </a:spcBef>
          <a:spcAft>
            <a:spcPct val="0"/>
          </a:spcAft>
          <a:buClrTx/>
          <a:buSzTx/>
          <a:buFont typeface="Verdana" pitchFamily="34" charset="0"/>
          <a:buNone/>
          <a:tabLst/>
          <a:defRPr kumimoji="0" lang="en-GB" sz="16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28600" marR="0" indent="-228600" algn="l" defTabSz="914400" rtl="0" eaLnBrk="1" fontAlgn="base" latinLnBrk="0" hangingPunct="1">
          <a:lnSpc>
            <a:spcPct val="100000"/>
          </a:lnSpc>
          <a:spcBef>
            <a:spcPct val="20000"/>
          </a:spcBef>
          <a:spcAft>
            <a:spcPct val="0"/>
          </a:spcAft>
          <a:buClrTx/>
          <a:buSzTx/>
          <a:buFont typeface="Verdana" pitchFamily="34" charset="0"/>
          <a:buNone/>
          <a:tabLst/>
          <a:defRPr kumimoji="0" lang="en-GB" sz="16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808080"/>
        </a:dk1>
        <a:lt1>
          <a:srgbClr val="FFFFFF"/>
        </a:lt1>
        <a:dk2>
          <a:srgbClr val="C7002B"/>
        </a:dk2>
        <a:lt2>
          <a:srgbClr val="FFFFFF"/>
        </a:lt2>
        <a:accent1>
          <a:srgbClr val="FFFFFF"/>
        </a:accent1>
        <a:accent2>
          <a:srgbClr val="C0C0C0"/>
        </a:accent2>
        <a:accent3>
          <a:srgbClr val="E0AAAC"/>
        </a:accent3>
        <a:accent4>
          <a:srgbClr val="DADADA"/>
        </a:accent4>
        <a:accent5>
          <a:srgbClr val="FFFFFF"/>
        </a:accent5>
        <a:accent6>
          <a:srgbClr val="AEAEAE"/>
        </a:accent6>
        <a:hlink>
          <a:srgbClr val="522641"/>
        </a:hlink>
        <a:folHlink>
          <a:srgbClr val="0066CC"/>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C7002B"/>
        </a:lt1>
        <a:dk2>
          <a:srgbClr val="FFFFFF"/>
        </a:dk2>
        <a:lt2>
          <a:srgbClr val="808080"/>
        </a:lt2>
        <a:accent1>
          <a:srgbClr val="FFFFFF"/>
        </a:accent1>
        <a:accent2>
          <a:srgbClr val="C0C0C0"/>
        </a:accent2>
        <a:accent3>
          <a:srgbClr val="E0AAAC"/>
        </a:accent3>
        <a:accent4>
          <a:srgbClr val="000000"/>
        </a:accent4>
        <a:accent5>
          <a:srgbClr val="FFFFFF"/>
        </a:accent5>
        <a:accent6>
          <a:srgbClr val="AEAEAE"/>
        </a:accent6>
        <a:hlink>
          <a:srgbClr val="522641"/>
        </a:hlink>
        <a:folHlink>
          <a:srgbClr val="0066CC"/>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C7002B"/>
        </a:accent1>
        <a:accent2>
          <a:srgbClr val="C0C0C0"/>
        </a:accent2>
        <a:accent3>
          <a:srgbClr val="FFFFFF"/>
        </a:accent3>
        <a:accent4>
          <a:srgbClr val="000000"/>
        </a:accent4>
        <a:accent5>
          <a:srgbClr val="E0AAAC"/>
        </a:accent5>
        <a:accent6>
          <a:srgbClr val="AEAEAE"/>
        </a:accent6>
        <a:hlink>
          <a:srgbClr val="522641"/>
        </a:hlink>
        <a:folHlink>
          <a:srgbClr val="0066CC"/>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808080"/>
        </a:lt2>
        <a:accent1>
          <a:srgbClr val="808080"/>
        </a:accent1>
        <a:accent2>
          <a:srgbClr val="C0C0C0"/>
        </a:accent2>
        <a:accent3>
          <a:srgbClr val="FFFFFF"/>
        </a:accent3>
        <a:accent4>
          <a:srgbClr val="000000"/>
        </a:accent4>
        <a:accent5>
          <a:srgbClr val="C0C0C0"/>
        </a:accent5>
        <a:accent6>
          <a:srgbClr val="AEAEAE"/>
        </a:accent6>
        <a:hlink>
          <a:srgbClr val="522641"/>
        </a:hlink>
        <a:folHlink>
          <a:srgbClr val="A0A0A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1011</TotalTime>
  <Words>1237</Words>
  <Application>Microsoft Office PowerPoint</Application>
  <PresentationFormat>On-screen Show (4:3)</PresentationFormat>
  <Paragraphs>198</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Verdana</vt:lpstr>
      <vt:lpstr>Wingdings</vt:lpstr>
      <vt:lpstr>Default Design</vt:lpstr>
      <vt:lpstr>PowerPoint Presentation</vt:lpstr>
      <vt:lpstr>Lectoraat Brein &amp; Leren</vt:lpstr>
      <vt:lpstr>ZelfreguLEREN</vt:lpstr>
      <vt:lpstr>Doelen van deze workshop Zelfregulerend leren en studiesucces</vt:lpstr>
      <vt:lpstr>Problematiek in de onderwijspraktijk </vt:lpstr>
      <vt:lpstr>Context Toepassen kennis op beroepsproducten</vt:lpstr>
      <vt:lpstr>Houding Studiehouding en -gedrag</vt:lpstr>
      <vt:lpstr>Zelfregulerend leren en studiesucces (1) Een hot item …</vt:lpstr>
      <vt:lpstr>Zelfregulerend leren en studiesucces (2) Een hot item …</vt:lpstr>
      <vt:lpstr>Het ondersteunen van zelfregulerend leren</vt:lpstr>
      <vt:lpstr>PowerPoint Presentation</vt:lpstr>
      <vt:lpstr>Zelfregulatie van zelfstudie</vt:lpstr>
      <vt:lpstr>Inzichten uit onze onderzoeken naar zelfregulerend leren</vt:lpstr>
      <vt:lpstr>Samen aan de slag met: Uitgangspunten om zelfregulerend leren te bevorderen</vt:lpstr>
      <vt:lpstr>Uitgangspunten vanuit ons</vt:lpstr>
      <vt:lpstr>PowerPoint Presentation</vt:lpstr>
      <vt:lpstr>Contactgegevens</vt:lpstr>
    </vt:vector>
  </TitlesOfParts>
  <Company>Visual Identity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Anton Dimitrov</dc:creator>
  <cp:lastModifiedBy>Marloes Broeren</cp:lastModifiedBy>
  <cp:revision>823</cp:revision>
  <cp:lastPrinted>2017-10-26T15:15:02Z</cp:lastPrinted>
  <dcterms:created xsi:type="dcterms:W3CDTF">2013-08-22T11:00:48Z</dcterms:created>
  <dcterms:modified xsi:type="dcterms:W3CDTF">2017-10-31T17:10:21Z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vans">
    <vt:lpwstr>Yes</vt:lpwstr>
  </property>
  <property fmtid="{D5CDD505-2E9C-101B-9397-08002B2CF9AE}" pid="3" name="coversl">
    <vt:lpwstr>258</vt:lpwstr>
  </property>
  <property fmtid="{D5CDD505-2E9C-101B-9397-08002B2CF9AE}" pid="4" name="titlesl">
    <vt:lpwstr>259</vt:lpwstr>
  </property>
  <property fmtid="{D5CDD505-2E9C-101B-9397-08002B2CF9AE}" pid="5" name="title">
    <vt:lpwstr>CONSUMER BEHAVIOUR</vt:lpwstr>
  </property>
  <property fmtid="{D5CDD505-2E9C-101B-9397-08002B2CF9AE}" pid="6" name="subtitle">
    <vt:lpwstr>ESC-Q2-0809</vt:lpwstr>
  </property>
  <property fmtid="{D5CDD505-2E9C-101B-9397-08002B2CF9AE}" pid="7" name="ref">
    <vt:lpwstr>TRAINING wk 4 TR1</vt:lpwstr>
  </property>
  <property fmtid="{D5CDD505-2E9C-101B-9397-08002B2CF9AE}" pid="8" name="speaker">
    <vt:lpwstr>Janneke ROLLAND</vt:lpwstr>
  </property>
  <property fmtid="{D5CDD505-2E9C-101B-9397-08002B2CF9AE}" pid="9" name="dt">
    <vt:lpwstr>18-11-2008</vt:lpwstr>
  </property>
  <property fmtid="{D5CDD505-2E9C-101B-9397-08002B2CF9AE}" pid="10" name="usergroup">
    <vt:lpwstr>0</vt:lpwstr>
  </property>
  <property fmtid="{D5CDD505-2E9C-101B-9397-08002B2CF9AE}" pid="11" name="format">
    <vt:lpwstr>0</vt:lpwstr>
  </property>
  <property fmtid="{D5CDD505-2E9C-101B-9397-08002B2CF9AE}" pid="12" name="background">
    <vt:lpwstr>1</vt:lpwstr>
  </property>
  <property fmtid="{D5CDD505-2E9C-101B-9397-08002B2CF9AE}" pid="13" name="rground">
    <vt:lpwstr>1</vt:lpwstr>
  </property>
  <property fmtid="{D5CDD505-2E9C-101B-9397-08002B2CF9AE}" pid="14" name="cldocument">
    <vt:lpwstr>2057</vt:lpwstr>
  </property>
  <property fmtid="{D5CDD505-2E9C-101B-9397-08002B2CF9AE}" pid="15" name="sliden">
    <vt:lpwstr>Yes</vt:lpwstr>
  </property>
  <property fmtid="{D5CDD505-2E9C-101B-9397-08002B2CF9AE}" pid="16" name="level1">
    <vt:lpwstr/>
  </property>
  <property fmtid="{D5CDD505-2E9C-101B-9397-08002B2CF9AE}" pid="17" name="level11">
    <vt:lpwstr>Consumer Behaviour</vt:lpwstr>
  </property>
</Properties>
</file>