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362" r:id="rId3"/>
    <p:sldId id="366" r:id="rId4"/>
    <p:sldId id="364" r:id="rId5"/>
    <p:sldId id="367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9"/>
    <p:restoredTop sz="94648"/>
  </p:normalViewPr>
  <p:slideViewPr>
    <p:cSldViewPr snapToGrid="0" snapToObjects="1">
      <p:cViewPr varScale="1">
        <p:scale>
          <a:sx n="83" d="100"/>
          <a:sy n="83" d="100"/>
        </p:scale>
        <p:origin x="5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122F8-4AEA-F742-94ED-F0E396F621CD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00FD5-A3D8-7C4B-959A-34B8A1E285D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126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A1FC2-C702-C04F-A475-381AF59DA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503445B-A78B-3342-B198-2B162B064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7E3DE8-D830-194C-8900-4069EB744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89A0C2-0F0C-1941-84A8-A213F332E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0B9F63-3E7D-EE4F-8764-D5DD4E4E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326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67F23A-EDFA-EE42-88F7-A4243B1C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B7A8EDE-3AD7-0741-94CA-165413EAE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D7B070-E4DE-1545-9DE7-19D57B9DB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C78C5D-D469-9E49-8B54-46525407D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D822BE-10F9-EF4F-89CB-3757ECA82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277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998445A-0CE4-8C4E-8B3A-E2C41EC11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1AA3993-4CC2-E445-8234-C111168D3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4545B1-4DBF-D144-8893-CB9E31BCA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2C5A67-B0C5-4041-8C35-B672F2F45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812DEE-2D17-DB4C-B5DD-ACB743C0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460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CAD85-58E9-0147-B578-29B4CDD23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EE0B0B-6C7A-7C42-82ED-2FF57B613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C25A13-C4A7-2348-82A9-A7247650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94D4FC-6C5C-414C-96E7-09F334DE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3815EB-D38C-4A48-AF0A-43DE05FF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524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A9CE7-0CC8-9346-BFE7-6155EF10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10950E0-3E3D-A54A-9A8B-7AE0C4DDC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4ACA38-24A0-284A-9DDB-7286A0218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3279F6-FF67-F94A-91A7-CCC95757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2AE4B3-55E2-2844-89C6-A9CDBCA2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449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4C1FC-5AC8-C445-8317-01BA03B9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64E110-7278-9141-B927-8C103013C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09862F9-E8EC-1F49-B873-CED18F5BA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E9054B-30D7-9348-82D9-5E543653B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3CB5ACF-DCEF-824E-9624-8C8C4286C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DE2BE4-EB80-2B48-A902-B54F0DF78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090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F3A02-7963-514E-BB24-7BD400E46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46FDC69-60DA-0240-A7BF-35C42E1A8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E113043-74FF-C24E-97C9-6F909C7B9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7DAD336-C00E-6847-BE36-735A0B231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D67DF55-6565-AE41-9825-CC7A221EFA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6A31182-88E5-074F-B448-481B1E78B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55AF70E-1B2B-6349-802C-F166EB4D9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55AB26E-A131-E747-BB34-E874763E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035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20B87-CBFE-7945-A434-F35BE7FEB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E37C420-FEB5-FA43-8ED3-1374936C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207F30-A5E9-A449-9D24-D46CA56C0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E1210E0-D8A3-4E47-A2C7-B181E5D94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870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698817F-5DAD-2142-87FB-C7A9E098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151372-3E9C-F245-8ECC-3913DC7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D3D8352-711F-1E4E-BAA8-9EFDDD22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026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66D39-74A1-BC46-973F-6F4EAE9C5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1FEEEA-64AB-D44F-98FD-1FDD32C70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235E5B-71A0-9E47-B411-3394ED89B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F328F73-43BE-0C4E-949D-BBB089E0A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634A84-4C8F-124A-A3CC-2E87EDB2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771A802-31A2-F749-964D-BE662ED1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301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56292-792E-C644-8E42-D4EDACE69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68549F-916E-7F4A-B997-8E5B02FDC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0205EDF-9C70-D645-AC4A-26D00FB90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4440D45-D398-EC49-8E73-6E9ADBB7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A5F1C4-21AE-C04D-844F-2E108156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496B4C-D514-3B4E-A04E-78F6DA69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091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488B147-8E31-CD44-B248-99F98000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AF5875-59E4-374C-9B8F-11EA0F1E7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28A3DF-2F85-A34B-AE24-569BCDFC92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1E437-5B33-0F4A-B3C5-B95F2D4B9254}" type="datetimeFigureOut">
              <a:rPr lang="nl-NL" smtClean="0"/>
              <a:t>13-6-2023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4F2C70-034C-4847-8E5E-65C5F63E4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C474AB-50BB-064F-9A15-9A9EC3148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251EA-6197-B34C-B95B-CED2E1B65A77}" type="slidenum">
              <a:rPr lang="nl-NL" smtClean="0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268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27CD12-A6CF-489C-ADCF-17D7E56C7B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E48C8E-1009-4750-9630-436223C9EE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70ACFF1E-E5E6-43E9-A5B7-33E0BEBD6E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C217FABC-C638-4392-847B-1D5D24ACF2D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5F4D7986-89F7-4A82-BCE1-D3748FA194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086EDA91-62A8-4A58-8FD1-50579B98CC9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2FE2666-E34E-4114-988D-0D6E0E7EFE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0447EE7-0C29-4B15-AABB-C0C4A8F6A7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D5347D5C-1205-4D74-AA55-A6AC8C7815D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13696D3F-405F-490D-AF68-9BBDC7DDDA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8194048F-FCD0-4944-9723-14BFD071558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F634E52A-02AD-4955-AA3F-8E8935F41F5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9E661E3-26F4-4992-B424-91AAE0A006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65FC5C1D-91B5-4EBF-9A3E-BB5DC1E2A7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6D39CDA7-D7D3-4FED-B2BA-40464AA42D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F7F716E2-501F-47E8-9626-D9EC5492C17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3074FC5C-533A-4B99-8B9E-ED1C65AE6F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00EDCFC2-0B77-4D95-8F8E-DB60A85F2F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974CB405-A36B-4456-9DE3-EBE212552F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BD84B494-4095-4E61-B65F-34F5C6BC840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33484AA0-BE6E-4F8B-85CF-9C4C750FF72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7D38E5F-6E59-41DA-B3CA-6AD28BF642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3893141"/>
            <a:ext cx="8845667" cy="1771275"/>
            <a:chOff x="1669293" y="3893141"/>
            <a:chExt cx="8845667" cy="1771275"/>
          </a:xfrm>
        </p:grpSpPr>
        <p:sp>
          <p:nvSpPr>
            <p:cNvPr id="33" name="Isosceles Triangle 39">
              <a:extLst>
                <a:ext uri="{FF2B5EF4-FFF2-40B4-BE49-F238E27FC236}">
                  <a16:creationId xmlns:a16="http://schemas.microsoft.com/office/drawing/2014/main" id="{9AF9BC5C-44FD-4080-8C54-CC4E5F83FC0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A884903-3516-494A-B966-3E7651567A9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3893141"/>
              <a:ext cx="8845667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A2E4CFC-E6E9-F54D-8910-241C83F55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3980237"/>
            <a:ext cx="8672295" cy="727748"/>
          </a:xfrm>
        </p:spPr>
        <p:txBody>
          <a:bodyPr>
            <a:normAutofit/>
          </a:bodyPr>
          <a:lstStyle/>
          <a:p>
            <a:r>
              <a:rPr lang="nl-NL" sz="4000" dirty="0" smtClean="0">
                <a:solidFill>
                  <a:srgbClr val="FFFFFE"/>
                </a:solidFill>
              </a:rPr>
              <a:t>Bijeenkomst dinsdag 13 juni 2023</a:t>
            </a:r>
            <a:endParaRPr lang="nl-NL" sz="4000" dirty="0">
              <a:solidFill>
                <a:srgbClr val="FFFFFE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4F4DAFD-940A-804C-AEB9-60DDAE260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707986"/>
            <a:ext cx="8673427" cy="522636"/>
          </a:xfrm>
        </p:spPr>
        <p:txBody>
          <a:bodyPr>
            <a:normAutofit/>
          </a:bodyPr>
          <a:lstStyle/>
          <a:p>
            <a:r>
              <a:rPr lang="nl-NL" sz="1600" dirty="0" smtClean="0">
                <a:solidFill>
                  <a:srgbClr val="FFFFFE"/>
                </a:solidFill>
              </a:rPr>
              <a:t>Amsterdam</a:t>
            </a:r>
            <a:endParaRPr lang="nl-NL" sz="1600" dirty="0">
              <a:solidFill>
                <a:srgbClr val="FFFFFE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2019510-1F68-48FE-8C72-905BF55826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8032" y="1179555"/>
            <a:ext cx="8850737" cy="26214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CA65AE9-AA38-0744-A818-E230C23D0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624" y="2253672"/>
            <a:ext cx="4405942" cy="1395215"/>
          </a:xfrm>
          <a:prstGeom prst="rect">
            <a:avLst/>
          </a:prstGeom>
          <a:ln w="12700"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05" y="1179555"/>
            <a:ext cx="5612928" cy="118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02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6F00782E-5B31-7E40-ADB4-3025D983B1CB}"/>
              </a:ext>
            </a:extLst>
          </p:cNvPr>
          <p:cNvSpPr txBox="1"/>
          <p:nvPr/>
        </p:nvSpPr>
        <p:spPr>
          <a:xfrm>
            <a:off x="386557" y="304834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/>
            </a:r>
            <a:b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r>
              <a:rPr lang="en-US" sz="3700" dirty="0" err="1" smtClean="0">
                <a:solidFill>
                  <a:prstClr val="black"/>
                </a:solidFill>
                <a:latin typeface="Calibri Light" panose="020F0302020204030204"/>
              </a:rPr>
              <a:t>Oorspronkelijke</a:t>
            </a:r>
            <a:r>
              <a:rPr lang="en-US" sz="3700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kumimoji="0" lang="nl-NL" sz="3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Agenda vandaag</a:t>
            </a:r>
            <a:endParaRPr kumimoji="0" lang="nl-NL" sz="3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7C0A3EE-F6EF-EF47-AFD1-A0D629A2CED1}"/>
              </a:ext>
            </a:extLst>
          </p:cNvPr>
          <p:cNvSpPr txBox="1"/>
          <p:nvPr/>
        </p:nvSpPr>
        <p:spPr>
          <a:xfrm>
            <a:off x="386557" y="1832103"/>
            <a:ext cx="7893422" cy="43266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PROGRAMMA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13.00 </a:t>
            </a:r>
            <a:r>
              <a:rPr lang="nl-NL" dirty="0"/>
              <a:t>Ontvangst &amp; inloop </a:t>
            </a:r>
            <a:endParaRPr lang="nl-NL" dirty="0" smtClean="0"/>
          </a:p>
          <a:p>
            <a:r>
              <a:rPr lang="nl-NL" dirty="0" smtClean="0"/>
              <a:t>13.30 </a:t>
            </a:r>
            <a:r>
              <a:rPr lang="nl-NL" dirty="0"/>
              <a:t>LLO-opgave voor Engineering (Domein Engineering, VH Techniek, Be </a:t>
            </a:r>
            <a:r>
              <a:rPr lang="nl-NL" dirty="0" err="1"/>
              <a:t>an</a:t>
            </a:r>
            <a:r>
              <a:rPr lang="nl-NL" dirty="0"/>
              <a:t> Engineer) </a:t>
            </a:r>
            <a:endParaRPr lang="nl-NL" dirty="0" smtClean="0"/>
          </a:p>
          <a:p>
            <a:r>
              <a:rPr lang="nl-NL" dirty="0" smtClean="0"/>
              <a:t>14.15 </a:t>
            </a:r>
            <a:r>
              <a:rPr lang="nl-NL" dirty="0"/>
              <a:t>Ambities uitwerken en synergie met calls aangeven </a:t>
            </a:r>
            <a:r>
              <a:rPr lang="nl-NL" dirty="0" err="1"/>
              <a:t>oa</a:t>
            </a:r>
            <a:r>
              <a:rPr lang="nl-NL" dirty="0"/>
              <a:t> LLO-Katalysator </a:t>
            </a:r>
            <a:endParaRPr lang="nl-NL" dirty="0" smtClean="0"/>
          </a:p>
          <a:p>
            <a:r>
              <a:rPr lang="nl-NL" dirty="0" smtClean="0"/>
              <a:t>15.00 </a:t>
            </a:r>
            <a:r>
              <a:rPr lang="nl-NL" dirty="0"/>
              <a:t>Koffie </a:t>
            </a:r>
            <a:endParaRPr lang="nl-NL" dirty="0" smtClean="0"/>
          </a:p>
          <a:p>
            <a:r>
              <a:rPr lang="nl-NL" dirty="0" smtClean="0"/>
              <a:t>15.20 </a:t>
            </a:r>
            <a:r>
              <a:rPr lang="nl-NL" dirty="0"/>
              <a:t>Inspiratiesessie Regionale aanvragen </a:t>
            </a:r>
            <a:r>
              <a:rPr lang="nl-NL" dirty="0" err="1"/>
              <a:t>oa</a:t>
            </a:r>
            <a:r>
              <a:rPr lang="nl-NL" dirty="0"/>
              <a:t> LLO-Katalysator (Hogescholen in de regio) </a:t>
            </a:r>
            <a:endParaRPr lang="nl-NL" dirty="0" smtClean="0"/>
          </a:p>
          <a:p>
            <a:r>
              <a:rPr lang="nl-NL" dirty="0" smtClean="0"/>
              <a:t>16.00 </a:t>
            </a:r>
            <a:r>
              <a:rPr lang="nl-NL" dirty="0"/>
              <a:t>Next steps </a:t>
            </a:r>
            <a:endParaRPr lang="nl-NL" dirty="0" smtClean="0"/>
          </a:p>
          <a:p>
            <a:r>
              <a:rPr lang="nl-NL" dirty="0" smtClean="0"/>
              <a:t>16.15 </a:t>
            </a:r>
            <a:r>
              <a:rPr lang="nl-NL" dirty="0"/>
              <a:t>Netwerkborrel</a:t>
            </a:r>
            <a:endParaRPr kumimoji="0" lang="nl-NL" sz="2400" b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79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7A231232-0EF6-094D-B02B-2272048F9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197503"/>
            <a:ext cx="1462088" cy="4629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96" y="1207246"/>
            <a:ext cx="3478767" cy="73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7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6F00782E-5B31-7E40-ADB4-3025D983B1CB}"/>
              </a:ext>
            </a:extLst>
          </p:cNvPr>
          <p:cNvSpPr txBox="1"/>
          <p:nvPr/>
        </p:nvSpPr>
        <p:spPr>
          <a:xfrm>
            <a:off x="386557" y="332577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Nieuwe 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Agenda vandaag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7C0A3EE-F6EF-EF47-AFD1-A0D629A2CED1}"/>
              </a:ext>
            </a:extLst>
          </p:cNvPr>
          <p:cNvSpPr txBox="1"/>
          <p:nvPr/>
        </p:nvSpPr>
        <p:spPr>
          <a:xfrm>
            <a:off x="386557" y="1265674"/>
            <a:ext cx="7893422" cy="4959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nl-NL" dirty="0"/>
          </a:p>
          <a:p>
            <a:r>
              <a:rPr lang="nl-NL" dirty="0" smtClean="0"/>
              <a:t>13:00 </a:t>
            </a:r>
            <a:r>
              <a:rPr lang="nl-NL" dirty="0" smtClean="0"/>
              <a:t>		Ontvangst </a:t>
            </a:r>
            <a:r>
              <a:rPr lang="nl-NL" dirty="0"/>
              <a:t>&amp; inloop </a:t>
            </a:r>
            <a:endParaRPr lang="nl-NL" dirty="0" smtClean="0"/>
          </a:p>
          <a:p>
            <a:r>
              <a:rPr lang="nl-NL" dirty="0" smtClean="0"/>
              <a:t>13:15 </a:t>
            </a:r>
            <a:r>
              <a:rPr lang="nl-NL" dirty="0" smtClean="0"/>
              <a:t>		Opening (Janette Bezemer)</a:t>
            </a:r>
          </a:p>
          <a:p>
            <a:endParaRPr lang="nl-NL" dirty="0" smtClean="0"/>
          </a:p>
          <a:p>
            <a:r>
              <a:rPr lang="nl-NL" dirty="0" smtClean="0"/>
              <a:t>13:15 – 13:45	</a:t>
            </a:r>
            <a:r>
              <a:rPr lang="nl-NL" dirty="0" err="1" smtClean="0"/>
              <a:t>Modularisering</a:t>
            </a:r>
            <a:r>
              <a:rPr lang="nl-NL" dirty="0" smtClean="0"/>
              <a:t> </a:t>
            </a:r>
            <a:r>
              <a:rPr lang="nl-NL" dirty="0"/>
              <a:t>Validering van opleidingen en </a:t>
            </a:r>
            <a:r>
              <a:rPr lang="nl-NL" dirty="0" smtClean="0"/>
              <a:t>modules 			</a:t>
            </a:r>
            <a:r>
              <a:rPr lang="nl-NL" dirty="0" smtClean="0"/>
              <a:t>(</a:t>
            </a:r>
            <a:r>
              <a:rPr lang="nl-NL" dirty="0" err="1"/>
              <a:t>M</a:t>
            </a:r>
            <a:r>
              <a:rPr lang="nl-NL" dirty="0" err="1" smtClean="0"/>
              <a:t>icrocredentials</a:t>
            </a:r>
            <a:r>
              <a:rPr lang="nl-NL" dirty="0"/>
              <a:t>) </a:t>
            </a:r>
            <a:r>
              <a:rPr lang="nl-NL" dirty="0" smtClean="0"/>
              <a:t>met </a:t>
            </a:r>
            <a:r>
              <a:rPr lang="nl-NL" dirty="0"/>
              <a:t>skills </a:t>
            </a:r>
            <a:r>
              <a:rPr lang="nl-NL" dirty="0" smtClean="0"/>
              <a:t>op Hogescholen </a:t>
            </a:r>
            <a:r>
              <a:rPr lang="nl-NL" dirty="0" smtClean="0"/>
              <a:t>(Paul Bonsema)</a:t>
            </a:r>
          </a:p>
          <a:p>
            <a:endParaRPr lang="nl-NL" dirty="0" smtClean="0"/>
          </a:p>
          <a:p>
            <a:r>
              <a:rPr lang="nl-NL" dirty="0" smtClean="0"/>
              <a:t>13:45-14:15 	LLO-opgave </a:t>
            </a:r>
            <a:r>
              <a:rPr lang="nl-NL" dirty="0"/>
              <a:t>voor Engineering (Domein Engineering, </a:t>
            </a:r>
            <a:r>
              <a:rPr lang="nl-NL" dirty="0" smtClean="0"/>
              <a:t>				VH </a:t>
            </a:r>
            <a:r>
              <a:rPr lang="nl-NL" dirty="0"/>
              <a:t>Techniek, Be </a:t>
            </a:r>
            <a:r>
              <a:rPr lang="nl-NL" dirty="0" err="1"/>
              <a:t>an</a:t>
            </a:r>
            <a:r>
              <a:rPr lang="nl-NL" dirty="0"/>
              <a:t> Engineer</a:t>
            </a:r>
            <a:r>
              <a:rPr lang="nl-NL" dirty="0" smtClean="0"/>
              <a:t>), Landelijk werken aan 				voortraject (Jan </a:t>
            </a:r>
            <a:r>
              <a:rPr lang="nl-NL" dirty="0" smtClean="0"/>
              <a:t>Oosting en </a:t>
            </a:r>
            <a:r>
              <a:rPr lang="nl-NL" dirty="0" err="1" smtClean="0"/>
              <a:t>Annemien</a:t>
            </a:r>
            <a:r>
              <a:rPr lang="nl-NL" dirty="0" smtClean="0"/>
              <a:t> van Veen)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14.15-14:30 	Koffie </a:t>
            </a:r>
          </a:p>
          <a:p>
            <a:r>
              <a:rPr lang="nl-NL" dirty="0" smtClean="0"/>
              <a:t>14:30-15:30 	in groepjes ambities en </a:t>
            </a:r>
            <a:r>
              <a:rPr lang="nl-NL" dirty="0" err="1" smtClean="0"/>
              <a:t>randvoorwaardelijke</a:t>
            </a:r>
            <a:r>
              <a:rPr lang="nl-NL" dirty="0" smtClean="0"/>
              <a:t> zaken uitwerken </a:t>
            </a:r>
            <a:r>
              <a:rPr lang="nl-NL" dirty="0"/>
              <a:t>en </a:t>
            </a:r>
            <a:r>
              <a:rPr lang="nl-NL" dirty="0" smtClean="0"/>
              <a:t>		synergie </a:t>
            </a:r>
            <a:r>
              <a:rPr lang="nl-NL" dirty="0"/>
              <a:t>met calls </a:t>
            </a:r>
            <a:r>
              <a:rPr lang="nl-NL" dirty="0" smtClean="0"/>
              <a:t>aangeven </a:t>
            </a:r>
            <a:r>
              <a:rPr lang="nl-NL" dirty="0" err="1"/>
              <a:t>oa</a:t>
            </a:r>
            <a:r>
              <a:rPr lang="nl-NL" dirty="0"/>
              <a:t> </a:t>
            </a:r>
            <a:r>
              <a:rPr lang="nl-NL" dirty="0" smtClean="0"/>
              <a:t>met LLO-Katalysator.</a:t>
            </a:r>
          </a:p>
          <a:p>
            <a:r>
              <a:rPr lang="nl-NL" dirty="0" smtClean="0"/>
              <a:t>15:30-16:00	</a:t>
            </a:r>
            <a:r>
              <a:rPr lang="nl-NL" dirty="0"/>
              <a:t>Delen van de bevindingen van </a:t>
            </a:r>
            <a:r>
              <a:rPr lang="nl-NL" dirty="0" err="1" smtClean="0"/>
              <a:t>skillsaanpak</a:t>
            </a:r>
            <a:r>
              <a:rPr lang="nl-NL" dirty="0" smtClean="0"/>
              <a:t> en </a:t>
            </a:r>
            <a:r>
              <a:rPr lang="nl-NL" dirty="0"/>
              <a:t>Leercultuur </a:t>
            </a:r>
            <a:r>
              <a:rPr lang="nl-NL" dirty="0" smtClean="0"/>
              <a:t>			ontwikkelen </a:t>
            </a:r>
            <a:r>
              <a:rPr lang="nl-NL" dirty="0"/>
              <a:t>in </a:t>
            </a:r>
            <a:r>
              <a:rPr lang="nl-NL" dirty="0" smtClean="0"/>
              <a:t>technische </a:t>
            </a:r>
            <a:r>
              <a:rPr lang="nl-NL" dirty="0"/>
              <a:t>bedrijven en skills paspoort </a:t>
            </a:r>
            <a:r>
              <a:rPr lang="nl-NL" dirty="0" smtClean="0"/>
              <a:t>(Tanja </a:t>
            </a:r>
            <a:r>
              <a:rPr lang="nl-NL" dirty="0" smtClean="0"/>
              <a:t>Hulst 		en Onno-Hans Noteboom)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16.15 		Next </a:t>
            </a:r>
            <a:r>
              <a:rPr lang="nl-NL" dirty="0"/>
              <a:t>steps </a:t>
            </a:r>
            <a:endParaRPr lang="nl-NL" dirty="0" smtClean="0"/>
          </a:p>
          <a:p>
            <a:r>
              <a:rPr lang="nl-NL" dirty="0" smtClean="0"/>
              <a:t>16.30 		Netwerkborrel</a:t>
            </a:r>
            <a:endParaRPr kumimoji="0" lang="nl-NL" sz="2400" b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79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7A231232-0EF6-094D-B02B-2272048F9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197503"/>
            <a:ext cx="1462088" cy="4629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96" y="1207246"/>
            <a:ext cx="3478767" cy="73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5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6F00782E-5B31-7E40-ADB4-3025D983B1CB}"/>
              </a:ext>
            </a:extLst>
          </p:cNvPr>
          <p:cNvSpPr txBox="1"/>
          <p:nvPr/>
        </p:nvSpPr>
        <p:spPr>
          <a:xfrm>
            <a:off x="665781" y="304834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/>
            </a:r>
            <a:b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r>
              <a:rPr kumimoji="0" lang="nl-NL" sz="3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Pitches</a:t>
            </a:r>
            <a:r>
              <a:rPr kumimoji="0" lang="nl-NL" sz="3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van de vorige keer</a:t>
            </a:r>
            <a:endParaRPr kumimoji="0" lang="nl-NL" sz="3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7C0A3EE-F6EF-EF47-AFD1-A0D629A2CED1}"/>
              </a:ext>
            </a:extLst>
          </p:cNvPr>
          <p:cNvSpPr txBox="1"/>
          <p:nvPr/>
        </p:nvSpPr>
        <p:spPr>
          <a:xfrm>
            <a:off x="386557" y="1630397"/>
            <a:ext cx="7893422" cy="4326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143000" lvl="1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0" lang="nl-NL" sz="24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79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7A231232-0EF6-094D-B02B-2272048F9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197503"/>
            <a:ext cx="1462088" cy="46299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77410" y="1630397"/>
            <a:ext cx="80902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333333"/>
                </a:solidFill>
                <a:latin typeface="Open Sans"/>
              </a:rPr>
              <a:t>1a. Een gezamenlijk methodiek ontwikkelen aan de hand van best practices over het organiseren van LLO in je organisatie. 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1b. Een format ontwikkelen om cursussen waarmee je mensen snel in de arbeidsmarkt kan wegzetten op te zetten en te waarderen.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2. Een mogelijkheid om met elkaar te delen. Zowel inhoud als ervaringen. We weten wat we willen maar niet hoe. Systemen,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Governance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, examencommissies zitten in de weg. Standaardisatie is belangrijk. AD' s en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Bachelor's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 op dezelfde manieren organiseren (opgepakt vanuit de VH). Wel beginnen te doen en samen de beren op de weg aanpakken.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3. Investeren op soft skills om buiten je comfortzone te willen en kunnen en mogen opereren. De lijn werknemer en arbeidsplaats zo kort mogelijk houden en onderwijs faciliterend laten zijn.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4. In de regio met elkaar hebben over een visie op je human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capital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 agenda, een regelvrije zone krijgen, nieuwe vormen van (arbeidsorganisatie overstijgende)  arbeidsovereenkomsten.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5. Het bedrijfsleven en de hulpzoekenden op het gebied van scholing en werk hierbij betrekken en samen verder.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6. Kan het domein en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be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an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 engineer met de branches en het bedrijfsleven om de tafel om in te laten zien dat een student met een half jaar cursus/opleiding al een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loonswaarde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 heeft.</a:t>
            </a:r>
            <a:endParaRPr lang="nl-NL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233" y="5071314"/>
            <a:ext cx="3478767" cy="73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21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6F00782E-5B31-7E40-ADB4-3025D983B1CB}"/>
              </a:ext>
            </a:extLst>
          </p:cNvPr>
          <p:cNvSpPr txBox="1"/>
          <p:nvPr/>
        </p:nvSpPr>
        <p:spPr>
          <a:xfrm>
            <a:off x="665781" y="304834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/>
            </a:r>
            <a:br>
              <a:rPr kumimoji="0" lang="en-US" sz="3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</a:br>
            <a:r>
              <a:rPr kumimoji="0" lang="nl-NL" sz="3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Pitches</a:t>
            </a:r>
            <a:r>
              <a:rPr kumimoji="0" lang="nl-NL" sz="3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van de vorige keer</a:t>
            </a:r>
            <a:endParaRPr kumimoji="0" lang="nl-NL" sz="3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7C0A3EE-F6EF-EF47-AFD1-A0D629A2CED1}"/>
              </a:ext>
            </a:extLst>
          </p:cNvPr>
          <p:cNvSpPr txBox="1"/>
          <p:nvPr/>
        </p:nvSpPr>
        <p:spPr>
          <a:xfrm>
            <a:off x="386557" y="1630397"/>
            <a:ext cx="7893422" cy="4326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143000" lvl="1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kumimoji="0" lang="nl-NL" sz="24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798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7A231232-0EF6-094D-B02B-2272048F9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197503"/>
            <a:ext cx="1462088" cy="46299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77410" y="1630397"/>
            <a:ext cx="80902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333333"/>
                </a:solidFill>
                <a:latin typeface="Open Sans"/>
              </a:rPr>
              <a:t>1a. Een gezamenlijk methodiek ontwikkelen aan de hand van best practices over het organiseren van LLO in je organisatie. 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FF0000"/>
                </a:solidFill>
                <a:latin typeface="Open Sans"/>
              </a:rPr>
              <a:t>1b. Een format ontwikkelen om cursussen waarmee je mensen snel in de arbeidsmarkt kan wegzetten op te zetten en te waarderen.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2. Een mogelijkheid om met elkaar te delen. Zowel inhoud als ervaringen. We weten wat we willen maar niet hoe. Systemen,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Governance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, examencommissies zitten in de weg. Standaardisatie is belangrijk. AD' s en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Bachelor's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 op dezelfde manieren organiseren (opgepakt vanuit de VH). Wel beginnen te doen en samen de beren op de weg aanpakken.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3. Investeren op soft skills om buiten je comfortzone te willen en kunnen en mogen opereren. De lijn werknemer en arbeidsplaats zo kort mogelijk houden en onderwijs faciliterend laten zijn.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4. In de regio met elkaar hebben over een visie op je human </a:t>
            </a:r>
            <a:r>
              <a:rPr lang="nl-NL" sz="1600" dirty="0" err="1">
                <a:solidFill>
                  <a:srgbClr val="333333"/>
                </a:solidFill>
                <a:latin typeface="Open Sans"/>
              </a:rPr>
              <a:t>capital</a:t>
            </a:r>
            <a:r>
              <a:rPr lang="nl-NL" sz="1600" dirty="0">
                <a:solidFill>
                  <a:srgbClr val="333333"/>
                </a:solidFill>
                <a:latin typeface="Open Sans"/>
              </a:rPr>
              <a:t> agenda, een regelvrije zone krijgen, nieuwe vormen van (arbeidsorganisatie overstijgende)  arbeidsovereenkomsten.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333333"/>
                </a:solidFill>
                <a:latin typeface="Open Sans"/>
              </a:rPr>
              <a:t>5. Het bedrijfsleven en de hulpzoekenden op het gebied van scholing en werk hierbij betrekken en samen verder.</a:t>
            </a:r>
            <a:r>
              <a:rPr lang="nl-NL" sz="1600" dirty="0"/>
              <a:t/>
            </a:r>
            <a:br>
              <a:rPr lang="nl-NL" sz="1600" dirty="0"/>
            </a:br>
            <a:r>
              <a:rPr lang="nl-NL" sz="1600" dirty="0">
                <a:solidFill>
                  <a:srgbClr val="FF0000"/>
                </a:solidFill>
                <a:latin typeface="Open Sans"/>
              </a:rPr>
              <a:t>6. Kan het domein en </a:t>
            </a:r>
            <a:r>
              <a:rPr lang="nl-NL" sz="1600" dirty="0" err="1">
                <a:solidFill>
                  <a:srgbClr val="FF0000"/>
                </a:solidFill>
                <a:latin typeface="Open Sans"/>
              </a:rPr>
              <a:t>be</a:t>
            </a:r>
            <a:r>
              <a:rPr lang="nl-NL" sz="1600" dirty="0">
                <a:solidFill>
                  <a:srgbClr val="FF0000"/>
                </a:solidFill>
                <a:latin typeface="Open Sans"/>
              </a:rPr>
              <a:t> </a:t>
            </a:r>
            <a:r>
              <a:rPr lang="nl-NL" sz="1600" dirty="0" err="1">
                <a:solidFill>
                  <a:srgbClr val="FF0000"/>
                </a:solidFill>
                <a:latin typeface="Open Sans"/>
              </a:rPr>
              <a:t>an</a:t>
            </a:r>
            <a:r>
              <a:rPr lang="nl-NL" sz="1600" dirty="0">
                <a:solidFill>
                  <a:srgbClr val="FF0000"/>
                </a:solidFill>
                <a:latin typeface="Open Sans"/>
              </a:rPr>
              <a:t> engineer met de branches en het bedrijfsleven om de tafel om in te laten zien dat een student met een half jaar cursus/opleiding al een </a:t>
            </a:r>
            <a:r>
              <a:rPr lang="nl-NL" sz="1600" dirty="0" err="1">
                <a:solidFill>
                  <a:srgbClr val="FF0000"/>
                </a:solidFill>
                <a:latin typeface="Open Sans"/>
              </a:rPr>
              <a:t>loonswaarde</a:t>
            </a:r>
            <a:r>
              <a:rPr lang="nl-NL" sz="1600" dirty="0">
                <a:solidFill>
                  <a:srgbClr val="FF0000"/>
                </a:solidFill>
                <a:latin typeface="Open Sans"/>
              </a:rPr>
              <a:t> heeft.</a:t>
            </a:r>
            <a:endParaRPr lang="nl-NL" sz="16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8555" y="5071314"/>
            <a:ext cx="3478767" cy="73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348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697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Kantoorthema</vt:lpstr>
      <vt:lpstr>Bijeenkomst dinsdag 13 juni 2023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Utrecht 17 mei 2021</dc:title>
  <dc:creator>Janette Bezemer-Nagtegaal</dc:creator>
  <cp:lastModifiedBy>Bezemer, Janette</cp:lastModifiedBy>
  <cp:revision>37</cp:revision>
  <dcterms:created xsi:type="dcterms:W3CDTF">2021-05-16T15:21:47Z</dcterms:created>
  <dcterms:modified xsi:type="dcterms:W3CDTF">2023-06-13T17:21:53Z</dcterms:modified>
</cp:coreProperties>
</file>