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5" r:id="rId3"/>
    <p:sldId id="2646" r:id="rId4"/>
    <p:sldId id="2647" r:id="rId5"/>
    <p:sldId id="265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3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42306B-C29E-6EE0-D251-19EBE28CB4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EABA95F-C9FA-6B75-4BE9-BCF389BAAF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4F882B1-CE0E-528F-E4E0-D523988CC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1A1-4E72-499D-AAD4-D8DD288CDF17}" type="datetimeFigureOut">
              <a:rPr lang="nl-NL" smtClean="0"/>
              <a:t>11-05-2023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3CD8D55-3F99-B455-C86F-DBBE20853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E2F595-D3B6-06E1-1527-250AF80D8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05B5-A681-4785-8579-AF8A75222AE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5597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D95233-49B5-515D-AC0D-FB959D5FE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CFAD134-C4E2-215E-8D7E-89BB53144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A4DD05-6A56-AD54-05DB-C0131D6E6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1A1-4E72-499D-AAD4-D8DD288CDF17}" type="datetimeFigureOut">
              <a:rPr lang="nl-NL" smtClean="0"/>
              <a:t>11-05-2023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8FF056-E2D0-BBE2-C671-58521A0AC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CDD4C46-546F-F7EE-8C6D-B6B433694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05B5-A681-4785-8579-AF8A75222AE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58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387456E-7EA9-C9CD-5C69-BE6956C25A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6D87376-95C9-6BC8-BEF4-295E3E7E38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E09832-0A01-6BDB-58C8-CA4816C45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1A1-4E72-499D-AAD4-D8DD288CDF17}" type="datetimeFigureOut">
              <a:rPr lang="nl-NL" smtClean="0"/>
              <a:t>11-05-2023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A08FC0-4AAE-08B6-26EA-AFC4FFCBE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ECCBB21-116E-DBB4-06D4-4A3CA3DAE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05B5-A681-4785-8579-AF8A75222AE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500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56BE94-AFEC-3865-F46A-8FFB92E0A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4F5AD0-9DEB-AC4C-0B94-97E8230D6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30DA611-2D34-794E-AEFC-AD81D26ED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1A1-4E72-499D-AAD4-D8DD288CDF17}" type="datetimeFigureOut">
              <a:rPr lang="nl-NL" smtClean="0"/>
              <a:t>11-05-2023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A898B0-84EB-09B3-99E3-121EF9FDD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40CEA69-8F78-8CD0-F1AE-E86748E74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05B5-A681-4785-8579-AF8A75222AE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645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07D259-0C25-0621-BA95-79FCFF1FF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187D6A6-513A-04D6-D647-76609C0E2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A209697-6236-8445-7805-32D7283BC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1A1-4E72-499D-AAD4-D8DD288CDF17}" type="datetimeFigureOut">
              <a:rPr lang="nl-NL" smtClean="0"/>
              <a:t>11-05-2023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426ADB5-3DBA-10D0-A099-9907AA668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129DF5C-3719-4F7C-5787-E9E32AD28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05B5-A681-4785-8579-AF8A75222AE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8502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4959DC-6EC2-95D2-9C56-2A9E9B395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8C8DE5-B22B-EF7A-4048-D82DA43B0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F2DDD64-C135-0DF9-89D8-21B277A3BB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C78EB42-ADA9-D37B-20B1-11EDAE7C8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1A1-4E72-499D-AAD4-D8DD288CDF17}" type="datetimeFigureOut">
              <a:rPr lang="nl-NL" smtClean="0"/>
              <a:t>11-05-2023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3E74964-A3CB-729A-8E7C-65FFB994D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BC50912-D60D-FEF5-10FE-653CB0AB0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05B5-A681-4785-8579-AF8A75222AE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502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E68CD6-2890-7B2B-6579-53A6C22AD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2A19A78-5691-12D8-A46D-94AF1612B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C7447B2-26D9-5953-5D15-9E8EACD217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E224536-4EEB-AFF6-D618-5782B092CE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C73C268-D273-C38F-B75C-EA452B6AB8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3F3E8FC-F07A-A051-88EF-92CB616EB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1A1-4E72-499D-AAD4-D8DD288CDF17}" type="datetimeFigureOut">
              <a:rPr lang="nl-NL" smtClean="0"/>
              <a:t>11-05-2023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F23D730-229F-69C2-47BA-707BD2C1E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3EE33B1-3C09-733E-78D5-00569D461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05B5-A681-4785-8579-AF8A75222AE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3570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F2429F-B9B3-0260-A5E7-6155E210F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29534AC-6681-5E3C-9739-B1EB4F008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1A1-4E72-499D-AAD4-D8DD288CDF17}" type="datetimeFigureOut">
              <a:rPr lang="nl-NL" smtClean="0"/>
              <a:t>11-05-2023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2FF89E7-E019-2D19-0BF5-33032FAD9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F88BD4C-49E6-D272-35C9-8F2E573EA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05B5-A681-4785-8579-AF8A75222AE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794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21D76EB-3129-808C-F40E-E75357460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1A1-4E72-499D-AAD4-D8DD288CDF17}" type="datetimeFigureOut">
              <a:rPr lang="nl-NL" smtClean="0"/>
              <a:t>11-05-2023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E742E7B-30B3-BB77-1B99-BD99A4F68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1CD0A41-9258-155A-36AA-F9C7B8FAE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05B5-A681-4785-8579-AF8A75222AE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229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EDDEC2-7F33-BF02-CBB3-974E87433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9DC107-279F-6F84-3B50-6F2B55616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2C96CF6-DB62-11AF-761B-DCE1BF295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CF68D7F-DF43-B5E5-9F54-982BD0A91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1A1-4E72-499D-AAD4-D8DD288CDF17}" type="datetimeFigureOut">
              <a:rPr lang="nl-NL" smtClean="0"/>
              <a:t>11-05-2023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47EDE30-4C15-5238-8FB7-CBE0D8E29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7DB70AB-109F-A8B5-AFD4-08541A9AB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05B5-A681-4785-8579-AF8A75222AE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794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FAE4B-35F3-E541-4DA8-E57B0A487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55ABC44-95A2-2D70-4699-5E116BFABA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D80C0E2-58B7-45ED-50E1-5B4DB55A2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0A052E7-237C-398E-16E5-B27AAE0B6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1A1-4E72-499D-AAD4-D8DD288CDF17}" type="datetimeFigureOut">
              <a:rPr lang="nl-NL" smtClean="0"/>
              <a:t>11-05-2023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4174ADA-F112-D6DA-2AEE-A852A02CA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E9507D4-DC03-210C-1BA5-771DA8251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05B5-A681-4785-8579-AF8A75222AE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00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7CEBB04-2EFF-B068-174D-797A2481D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B2B10F6-2ED0-7E6A-7B15-6AD2B4B48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F33EE00-63F0-1D38-0511-4CD3D94A6D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81A1-4E72-499D-AAD4-D8DD288CDF17}" type="datetimeFigureOut">
              <a:rPr lang="nl-NL" smtClean="0"/>
              <a:t>11-05-2023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7F6FAD5-ED3A-F7A7-E72C-489807441F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5A58B01-512B-BB0E-D84D-10306CA766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405B5-A681-4785-8579-AF8A75222AE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37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E3B7B4-0260-E5C0-1303-09E322BC4E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EXPERIMENT: </a:t>
            </a:r>
            <a:br>
              <a:rPr lang="nl-NL" dirty="0"/>
            </a:br>
            <a:r>
              <a:rPr lang="nl-NL" dirty="0"/>
              <a:t>TECH SKILLS WERKVELD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754F89B-BB10-8EEE-F5AA-7815F7BF9B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3039" y="4355726"/>
            <a:ext cx="9858895" cy="1655762"/>
          </a:xfrm>
        </p:spPr>
        <p:txBody>
          <a:bodyPr>
            <a:normAutofit fontScale="77500" lnSpcReduction="20000"/>
          </a:bodyPr>
          <a:lstStyle/>
          <a:p>
            <a:r>
              <a:rPr lang="nl-NL" dirty="0"/>
              <a:t>PROGRAMMA: SAMEN OP WEG NAAR EEN INTEGRAAL SKILLS PASPOORT</a:t>
            </a:r>
          </a:p>
          <a:p>
            <a:r>
              <a:rPr lang="nl-NL" dirty="0"/>
              <a:t>DOMEIN: TECHNIEK</a:t>
            </a:r>
          </a:p>
          <a:p>
            <a:endParaRPr lang="nl-NL" dirty="0"/>
          </a:p>
          <a:p>
            <a:r>
              <a:rPr lang="nl-NL" dirty="0"/>
              <a:t>Trekker: Tanja Hulst (</a:t>
            </a:r>
            <a:r>
              <a:rPr lang="nl-NL" dirty="0" err="1"/>
              <a:t>HvA</a:t>
            </a:r>
            <a:r>
              <a:rPr lang="nl-NL" dirty="0"/>
              <a:t>)</a:t>
            </a:r>
          </a:p>
          <a:p>
            <a:r>
              <a:rPr lang="nl-NL" dirty="0"/>
              <a:t>Versie: 19 april 2023</a:t>
            </a:r>
          </a:p>
        </p:txBody>
      </p:sp>
    </p:spTree>
    <p:extLst>
      <p:ext uri="{BB962C8B-B14F-4D97-AF65-F5344CB8AC3E}">
        <p14:creationId xmlns:p14="http://schemas.microsoft.com/office/powerpoint/2010/main" val="3239969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EAF800-F081-9512-8A3C-5240522C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62" y="141749"/>
            <a:ext cx="10515600" cy="1325563"/>
          </a:xfrm>
        </p:spPr>
        <p:txBody>
          <a:bodyPr/>
          <a:lstStyle/>
          <a:p>
            <a:r>
              <a:rPr lang="nl-NL" dirty="0"/>
              <a:t>Teamsamenstelling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780BC9F-26E2-8012-8741-3EEC46E2A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380" y="1467312"/>
            <a:ext cx="5157787" cy="823912"/>
          </a:xfrm>
        </p:spPr>
        <p:txBody>
          <a:bodyPr>
            <a:normAutofit/>
          </a:bodyPr>
          <a:lstStyle/>
          <a:p>
            <a:r>
              <a:rPr lang="nl-NL" sz="1600" dirty="0"/>
              <a:t>Instelling/Organisatie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BF2B960-3B47-E43A-6E03-1D7E30A2E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1362" y="2342843"/>
            <a:ext cx="2832561" cy="3684588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1600" dirty="0"/>
              <a:t>Hogeschool van Amsterdam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Ad-Academy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Hogeschool van Amsterdam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Gemeente Amsterdam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Gemeente Amsterdam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UWV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 err="1"/>
              <a:t>VakCon</a:t>
            </a:r>
            <a:endParaRPr lang="nl-NL" sz="1600" dirty="0"/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Wij Techniek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Arlande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Hogeschool van Amsterdam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UAF</a:t>
            </a:r>
          </a:p>
          <a:p>
            <a:endParaRPr lang="nl-NL" sz="1600" dirty="0"/>
          </a:p>
          <a:p>
            <a:endParaRPr lang="nl-NL" sz="1600" dirty="0"/>
          </a:p>
          <a:p>
            <a:endParaRPr lang="nl-NL" sz="1600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C700D28-CBF4-BCC1-6946-93821A45D9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024648" y="1479449"/>
            <a:ext cx="2573594" cy="823912"/>
          </a:xfrm>
        </p:spPr>
        <p:txBody>
          <a:bodyPr>
            <a:normAutofit/>
          </a:bodyPr>
          <a:lstStyle/>
          <a:p>
            <a:r>
              <a:rPr lang="nl-NL" sz="1600" dirty="0"/>
              <a:t>Rol(</a:t>
            </a:r>
            <a:r>
              <a:rPr lang="nl-NL" sz="1600" dirty="0" err="1"/>
              <a:t>len</a:t>
            </a:r>
            <a:r>
              <a:rPr lang="nl-NL" sz="1600" dirty="0"/>
              <a:t>)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88C4F8A-DD94-6721-AD33-29B8F6C1D0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024648" y="2342842"/>
            <a:ext cx="3126658" cy="3864319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1600" dirty="0"/>
              <a:t>PM Be </a:t>
            </a:r>
            <a:r>
              <a:rPr lang="nl-NL" sz="1600" dirty="0" err="1"/>
              <a:t>an</a:t>
            </a:r>
            <a:r>
              <a:rPr lang="nl-NL" sz="1600" dirty="0"/>
              <a:t> Engineer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PM LLO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PM Baan met Toekomst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WSP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Programmamanager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</p:txBody>
      </p:sp>
      <p:sp>
        <p:nvSpPr>
          <p:cNvPr id="7" name="Tijdelijke aanduiding voor tekst 4">
            <a:extLst>
              <a:ext uri="{FF2B5EF4-FFF2-40B4-BE49-F238E27FC236}">
                <a16:creationId xmlns:a16="http://schemas.microsoft.com/office/drawing/2014/main" id="{4C877DBE-9CBD-5289-5BC9-C7A1793B44F0}"/>
              </a:ext>
            </a:extLst>
          </p:cNvPr>
          <p:cNvSpPr txBox="1">
            <a:spLocks/>
          </p:cNvSpPr>
          <p:nvPr/>
        </p:nvSpPr>
        <p:spPr>
          <a:xfrm>
            <a:off x="5246402" y="1413543"/>
            <a:ext cx="2573594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600" dirty="0"/>
              <a:t>Contactpersoon</a:t>
            </a:r>
          </a:p>
        </p:txBody>
      </p:sp>
      <p:sp>
        <p:nvSpPr>
          <p:cNvPr id="8" name="Tijdelijke aanduiding voor inhoud 5">
            <a:extLst>
              <a:ext uri="{FF2B5EF4-FFF2-40B4-BE49-F238E27FC236}">
                <a16:creationId xmlns:a16="http://schemas.microsoft.com/office/drawing/2014/main" id="{D70C3339-4B04-CF7E-B146-7540FDF5E913}"/>
              </a:ext>
            </a:extLst>
          </p:cNvPr>
          <p:cNvSpPr txBox="1">
            <a:spLocks/>
          </p:cNvSpPr>
          <p:nvPr/>
        </p:nvSpPr>
        <p:spPr>
          <a:xfrm>
            <a:off x="5229428" y="2355792"/>
            <a:ext cx="3126658" cy="40557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nl-NL" sz="1600" dirty="0"/>
              <a:t>Tanja Hulst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K. </a:t>
            </a:r>
            <a:r>
              <a:rPr lang="nl-NL" sz="1600" dirty="0" err="1"/>
              <a:t>Bouhoua</a:t>
            </a:r>
            <a:endParaRPr lang="nl-NL" sz="1600" dirty="0"/>
          </a:p>
          <a:p>
            <a:pPr marL="342900" indent="-342900">
              <a:buFont typeface="+mj-lt"/>
              <a:buAutoNum type="arabicPeriod"/>
            </a:pPr>
            <a:r>
              <a:rPr lang="nl-NL" sz="1600" dirty="0" err="1"/>
              <a:t>Annemien</a:t>
            </a:r>
            <a:r>
              <a:rPr lang="nl-NL" sz="1600" dirty="0"/>
              <a:t> van der Veen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Hester Heesmaat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R. Slijkhuis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Guido Broeders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Eveline Blikslager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 err="1"/>
              <a:t>Sydny</a:t>
            </a:r>
            <a:r>
              <a:rPr lang="nl-NL" sz="1600" dirty="0"/>
              <a:t> Clark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Onno-Hans Noteboom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Simone Maase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Marike van der Tol</a:t>
            </a:r>
          </a:p>
        </p:txBody>
      </p:sp>
      <p:sp>
        <p:nvSpPr>
          <p:cNvPr id="9" name="Tijdelijke aanduiding voor tekst 4">
            <a:extLst>
              <a:ext uri="{FF2B5EF4-FFF2-40B4-BE49-F238E27FC236}">
                <a16:creationId xmlns:a16="http://schemas.microsoft.com/office/drawing/2014/main" id="{5561224B-7B44-46A2-5846-CCE96DC67055}"/>
              </a:ext>
            </a:extLst>
          </p:cNvPr>
          <p:cNvSpPr txBox="1">
            <a:spLocks/>
          </p:cNvSpPr>
          <p:nvPr/>
        </p:nvSpPr>
        <p:spPr>
          <a:xfrm>
            <a:off x="8026345" y="1401406"/>
            <a:ext cx="2573594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600" dirty="0"/>
              <a:t>Intrinsiek DRIVE</a:t>
            </a:r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3F29B72F-248B-4B8D-7639-73D8B88B943C}"/>
              </a:ext>
            </a:extLst>
          </p:cNvPr>
          <p:cNvSpPr txBox="1">
            <a:spLocks/>
          </p:cNvSpPr>
          <p:nvPr/>
        </p:nvSpPr>
        <p:spPr>
          <a:xfrm>
            <a:off x="8101728" y="2361162"/>
            <a:ext cx="2045927" cy="36845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endParaRPr lang="nl-NL" sz="1600" dirty="0"/>
          </a:p>
        </p:txBody>
      </p:sp>
      <p:sp>
        <p:nvSpPr>
          <p:cNvPr id="11" name="Tijdelijke aanduiding voor tekst 4">
            <a:extLst>
              <a:ext uri="{FF2B5EF4-FFF2-40B4-BE49-F238E27FC236}">
                <a16:creationId xmlns:a16="http://schemas.microsoft.com/office/drawing/2014/main" id="{A7FD028F-C442-8411-25E4-ACC3FA9D6450}"/>
              </a:ext>
            </a:extLst>
          </p:cNvPr>
          <p:cNvSpPr txBox="1">
            <a:spLocks/>
          </p:cNvSpPr>
          <p:nvPr/>
        </p:nvSpPr>
        <p:spPr>
          <a:xfrm>
            <a:off x="10147655" y="1408781"/>
            <a:ext cx="2573594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600" dirty="0"/>
              <a:t>Uitdaging in je ‘werk’</a:t>
            </a: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B724FEA3-B8C6-C8E0-63F9-19207EEA6C5A}"/>
              </a:ext>
            </a:extLst>
          </p:cNvPr>
          <p:cNvSpPr txBox="1">
            <a:spLocks/>
          </p:cNvSpPr>
          <p:nvPr/>
        </p:nvSpPr>
        <p:spPr>
          <a:xfrm>
            <a:off x="10205422" y="2336890"/>
            <a:ext cx="2045927" cy="36845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600" dirty="0"/>
              <a:t>x</a:t>
            </a:r>
          </a:p>
          <a:p>
            <a:pPr marL="342900" indent="-342900">
              <a:buFont typeface="+mj-lt"/>
              <a:buAutoNum type="arabicPeriod"/>
            </a:pP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1673759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5B6F13-544D-DB0B-76CC-3E5133D1B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Challenge - Experiment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9D229B-E4B3-2CED-EC7C-080629205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19084"/>
            <a:ext cx="10953135" cy="5184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 gaan met elkaar aan de slag om met het werkveld, de branches, LLO bij de Hogescholen, UWV en Be </a:t>
            </a:r>
            <a:r>
              <a:rPr lang="nl-NL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Engineer / Make IT </a:t>
            </a:r>
            <a:r>
              <a:rPr lang="nl-NL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Work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aan de slag te gaan met </a:t>
            </a:r>
            <a:r>
              <a:rPr lang="nl-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skills toepassingen in Techniek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Doel is om tot </a:t>
            </a:r>
            <a:r>
              <a:rPr lang="nl-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wendbare professionals 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 komen die om-, bij- of </a:t>
            </a:r>
            <a:r>
              <a:rPr lang="nl-NL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opscholing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kunnen volgen die bij hen past, oftewel zogeheten “skills” toevoegen middels opleidingen en trainingen.</a:t>
            </a:r>
          </a:p>
          <a:p>
            <a:pPr marL="0" indent="0">
              <a:buNone/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indent="0">
              <a:buNone/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Tijdens dit overleg willen we het experiment formuleren voor het technisch werkveld.</a:t>
            </a:r>
          </a:p>
          <a:p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Wat heeft </a:t>
            </a:r>
            <a:r>
              <a:rPr lang="nl-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werkgever 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nodig om anders naar talent te kijken? 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(skills based hiring/onboarding/ 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begeleiding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Wat heeft de </a:t>
            </a:r>
            <a:r>
              <a:rPr lang="nl-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kandidaat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nodig om te kunnen instromen? ((tijdelijke)loonkloof/ </a:t>
            </a:r>
            <a:r>
              <a:rPr lang="nl-NL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orientatiehulp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2997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7818EB-FBF1-89E5-F659-E5DE45B04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1435" y="78087"/>
            <a:ext cx="5209896" cy="104842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/>
              <a:t>Commitment Driehoek</a:t>
            </a:r>
            <a:br>
              <a:rPr lang="nl-NL" dirty="0"/>
            </a:br>
            <a:r>
              <a:rPr lang="nl-NL" dirty="0"/>
              <a:t>(Systeemkaart)</a:t>
            </a:r>
          </a:p>
        </p:txBody>
      </p:sp>
      <p:sp>
        <p:nvSpPr>
          <p:cNvPr id="3" name="Gelijkbenige driehoek 2">
            <a:extLst>
              <a:ext uri="{FF2B5EF4-FFF2-40B4-BE49-F238E27FC236}">
                <a16:creationId xmlns:a16="http://schemas.microsoft.com/office/drawing/2014/main" id="{7026043C-9807-E64F-0DD1-E1ECE600497E}"/>
              </a:ext>
            </a:extLst>
          </p:cNvPr>
          <p:cNvSpPr/>
          <p:nvPr/>
        </p:nvSpPr>
        <p:spPr>
          <a:xfrm>
            <a:off x="5051323" y="2521974"/>
            <a:ext cx="2750574" cy="2396613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E885492D-2A64-11EE-D145-523FC3E8C95A}"/>
              </a:ext>
            </a:extLst>
          </p:cNvPr>
          <p:cNvSpPr txBox="1"/>
          <p:nvPr/>
        </p:nvSpPr>
        <p:spPr>
          <a:xfrm>
            <a:off x="5826606" y="2152642"/>
            <a:ext cx="1200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Werkgever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D06800E-C673-1C51-4F5C-C1FF62C04A00}"/>
              </a:ext>
            </a:extLst>
          </p:cNvPr>
          <p:cNvSpPr txBox="1"/>
          <p:nvPr/>
        </p:nvSpPr>
        <p:spPr>
          <a:xfrm>
            <a:off x="7461219" y="4918587"/>
            <a:ext cx="1298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Werknemer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6D85400F-A22B-B91D-DBEA-053CDF0F0CCA}"/>
              </a:ext>
            </a:extLst>
          </p:cNvPr>
          <p:cNvSpPr txBox="1"/>
          <p:nvPr/>
        </p:nvSpPr>
        <p:spPr>
          <a:xfrm>
            <a:off x="4275568" y="4918587"/>
            <a:ext cx="986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Educatie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0A54248C-19EB-595B-6EE9-7E8742F6A7CD}"/>
              </a:ext>
            </a:extLst>
          </p:cNvPr>
          <p:cNvSpPr txBox="1"/>
          <p:nvPr/>
        </p:nvSpPr>
        <p:spPr>
          <a:xfrm>
            <a:off x="4275568" y="5192447"/>
            <a:ext cx="31850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Praktijk onderwijs</a:t>
            </a:r>
          </a:p>
          <a:p>
            <a:r>
              <a:rPr lang="nl-NL" dirty="0"/>
              <a:t>Hoger Beroeps Onderwijs</a:t>
            </a:r>
          </a:p>
          <a:p>
            <a:r>
              <a:rPr lang="nl-NL" dirty="0"/>
              <a:t>Middelbaar Beroeps Onderwijs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AD8D2608-E804-1898-F339-060422A9A8C6}"/>
              </a:ext>
            </a:extLst>
          </p:cNvPr>
          <p:cNvSpPr txBox="1"/>
          <p:nvPr/>
        </p:nvSpPr>
        <p:spPr>
          <a:xfrm>
            <a:off x="7466739" y="5149708"/>
            <a:ext cx="13918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Persona’s</a:t>
            </a:r>
            <a:endParaRPr lang="nl-NL" dirty="0"/>
          </a:p>
          <a:p>
            <a:r>
              <a:rPr lang="nl-NL" dirty="0"/>
              <a:t>Kandidaat</a:t>
            </a:r>
          </a:p>
          <a:p>
            <a:r>
              <a:rPr lang="nl-NL" dirty="0"/>
              <a:t>Zij-Instromer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AC70B0FA-83F3-9AAB-E78F-39289232AB0A}"/>
              </a:ext>
            </a:extLst>
          </p:cNvPr>
          <p:cNvSpPr txBox="1"/>
          <p:nvPr/>
        </p:nvSpPr>
        <p:spPr>
          <a:xfrm>
            <a:off x="7300452" y="2086897"/>
            <a:ext cx="27505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Directeur</a:t>
            </a:r>
          </a:p>
          <a:p>
            <a:r>
              <a:rPr lang="nl-NL" dirty="0"/>
              <a:t>HR-afdeling</a:t>
            </a:r>
          </a:p>
          <a:p>
            <a:r>
              <a:rPr lang="nl-NL" dirty="0"/>
              <a:t>Direct leidinggevend</a:t>
            </a:r>
          </a:p>
          <a:p>
            <a:r>
              <a:rPr lang="nl-NL" dirty="0"/>
              <a:t>Directe collega’s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27CD79BC-8B4E-C4B5-4D35-B72E0BB4A01B}"/>
              </a:ext>
            </a:extLst>
          </p:cNvPr>
          <p:cNvSpPr txBox="1"/>
          <p:nvPr/>
        </p:nvSpPr>
        <p:spPr>
          <a:xfrm>
            <a:off x="4036864" y="1212047"/>
            <a:ext cx="12531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Proces van:</a:t>
            </a:r>
          </a:p>
          <a:p>
            <a:pPr algn="ctr"/>
            <a:r>
              <a:rPr lang="nl-NL" dirty="0"/>
              <a:t>Binden</a:t>
            </a:r>
          </a:p>
          <a:p>
            <a:pPr algn="ctr"/>
            <a:r>
              <a:rPr lang="nl-NL" dirty="0"/>
              <a:t>Boeien</a:t>
            </a:r>
          </a:p>
          <a:p>
            <a:pPr algn="ctr"/>
            <a:r>
              <a:rPr lang="nl-NL" dirty="0"/>
              <a:t>Bereiken</a:t>
            </a:r>
          </a:p>
          <a:p>
            <a:pPr algn="ctr"/>
            <a:r>
              <a:rPr lang="nl-NL" dirty="0"/>
              <a:t>Behouden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F476716B-C4C5-FF2C-0B73-1546A164302F}"/>
              </a:ext>
            </a:extLst>
          </p:cNvPr>
          <p:cNvSpPr txBox="1"/>
          <p:nvPr/>
        </p:nvSpPr>
        <p:spPr>
          <a:xfrm>
            <a:off x="9396699" y="4375907"/>
            <a:ext cx="25013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Job-Coach</a:t>
            </a:r>
            <a:r>
              <a:rPr lang="nl-NL" dirty="0"/>
              <a:t>/Begeleider</a:t>
            </a:r>
          </a:p>
          <a:p>
            <a:r>
              <a:rPr lang="nl-NL" dirty="0"/>
              <a:t>Vakbekwaamheid/SKILLS</a:t>
            </a:r>
          </a:p>
          <a:p>
            <a:r>
              <a:rPr lang="nl-NL" dirty="0"/>
              <a:t>(Maatwerk programma</a:t>
            </a:r>
          </a:p>
          <a:p>
            <a:r>
              <a:rPr lang="nl-NL" dirty="0"/>
              <a:t>Leer-Werk-Trajecten</a:t>
            </a:r>
          </a:p>
          <a:p>
            <a:r>
              <a:rPr lang="nl-NL" dirty="0"/>
              <a:t>FIT FOR JOB)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DD60CA41-1AE6-6836-F7CD-149D58F2E58B}"/>
              </a:ext>
            </a:extLst>
          </p:cNvPr>
          <p:cNvSpPr txBox="1"/>
          <p:nvPr/>
        </p:nvSpPr>
        <p:spPr>
          <a:xfrm>
            <a:off x="10183021" y="199626"/>
            <a:ext cx="182024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BE AN ENGINEER</a:t>
            </a:r>
          </a:p>
          <a:p>
            <a:pPr algn="ctr"/>
            <a:r>
              <a:rPr lang="nl-NL" dirty="0"/>
              <a:t>MAKE IT WORK</a:t>
            </a:r>
          </a:p>
          <a:p>
            <a:pPr algn="ctr"/>
            <a:r>
              <a:rPr lang="nl-NL" dirty="0"/>
              <a:t>(Energietransitie/</a:t>
            </a:r>
          </a:p>
          <a:p>
            <a:pPr algn="ctr"/>
            <a:r>
              <a:rPr lang="nl-NL" dirty="0"/>
              <a:t>Klimaatbanen</a:t>
            </a:r>
          </a:p>
          <a:p>
            <a:pPr algn="ctr"/>
            <a:r>
              <a:rPr lang="nl-NL" dirty="0"/>
              <a:t>Banenafspraak)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5FF50EA1-BF9A-4214-46F5-E3BB574C0455}"/>
              </a:ext>
            </a:extLst>
          </p:cNvPr>
          <p:cNvSpPr txBox="1"/>
          <p:nvPr/>
        </p:nvSpPr>
        <p:spPr>
          <a:xfrm>
            <a:off x="4343400" y="3001297"/>
            <a:ext cx="1180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Branche</a:t>
            </a:r>
          </a:p>
          <a:p>
            <a:pPr algn="ctr"/>
            <a:r>
              <a:rPr lang="nl-NL" dirty="0"/>
              <a:t>Vereniging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1583CBED-DABE-C8B8-82FF-8DFB589FEA28}"/>
              </a:ext>
            </a:extLst>
          </p:cNvPr>
          <p:cNvSpPr txBox="1"/>
          <p:nvPr/>
        </p:nvSpPr>
        <p:spPr>
          <a:xfrm>
            <a:off x="7801897" y="3836866"/>
            <a:ext cx="1180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Beroeps-</a:t>
            </a:r>
          </a:p>
          <a:p>
            <a:pPr algn="ctr"/>
            <a:r>
              <a:rPr lang="nl-NL" dirty="0"/>
              <a:t>Vereniging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854BEAE5-5E3B-8198-8AE8-C6357D569827}"/>
              </a:ext>
            </a:extLst>
          </p:cNvPr>
          <p:cNvSpPr txBox="1"/>
          <p:nvPr/>
        </p:nvSpPr>
        <p:spPr>
          <a:xfrm>
            <a:off x="5862411" y="6411448"/>
            <a:ext cx="1698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Lokale Overheid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AEB5BA62-3283-2E94-86F1-9E05094FA503}"/>
              </a:ext>
            </a:extLst>
          </p:cNvPr>
          <p:cNvSpPr txBox="1"/>
          <p:nvPr/>
        </p:nvSpPr>
        <p:spPr>
          <a:xfrm>
            <a:off x="5826606" y="952169"/>
            <a:ext cx="12550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Centrale- &amp;</a:t>
            </a:r>
          </a:p>
          <a:p>
            <a:pPr algn="ctr"/>
            <a:r>
              <a:rPr lang="nl-NL" dirty="0"/>
              <a:t>Regionale</a:t>
            </a:r>
          </a:p>
          <a:p>
            <a:pPr algn="ctr"/>
            <a:r>
              <a:rPr lang="nl-NL" dirty="0"/>
              <a:t>Overheid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D9C15D0B-83A4-DA51-793C-7C97CA6B2D4B}"/>
              </a:ext>
            </a:extLst>
          </p:cNvPr>
          <p:cNvSpPr txBox="1"/>
          <p:nvPr/>
        </p:nvSpPr>
        <p:spPr>
          <a:xfrm>
            <a:off x="9522056" y="2621581"/>
            <a:ext cx="265091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Proces van:</a:t>
            </a:r>
          </a:p>
          <a:p>
            <a:r>
              <a:rPr lang="nl-NL" dirty="0"/>
              <a:t>Instroom – Selectiecriteria</a:t>
            </a:r>
          </a:p>
          <a:p>
            <a:r>
              <a:rPr lang="nl-NL" dirty="0"/>
              <a:t>	- </a:t>
            </a:r>
            <a:r>
              <a:rPr lang="nl-NL" dirty="0" err="1"/>
              <a:t>Onboarding</a:t>
            </a:r>
            <a:endParaRPr lang="nl-NL" dirty="0"/>
          </a:p>
          <a:p>
            <a:r>
              <a:rPr lang="nl-NL" dirty="0"/>
              <a:t>Doorstroom</a:t>
            </a:r>
          </a:p>
          <a:p>
            <a:r>
              <a:rPr lang="nl-NL" dirty="0"/>
              <a:t>Uitstroom</a:t>
            </a:r>
          </a:p>
          <a:p>
            <a:pPr algn="ctr"/>
            <a:endParaRPr lang="nl-NL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416F44BE-C1C5-6A71-02C4-81E9B14D1BCA}"/>
              </a:ext>
            </a:extLst>
          </p:cNvPr>
          <p:cNvSpPr txBox="1"/>
          <p:nvPr/>
        </p:nvSpPr>
        <p:spPr>
          <a:xfrm>
            <a:off x="5656824" y="3851302"/>
            <a:ext cx="1539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b="1" dirty="0"/>
              <a:t>Mogelijkheden en Onmogelijkheden van </a:t>
            </a:r>
            <a:r>
              <a:rPr lang="nl-NL" sz="1200" b="1" dirty="0" err="1"/>
              <a:t>SkillsBasedHiring</a:t>
            </a:r>
            <a:endParaRPr lang="nl-NL" sz="1200" b="1" dirty="0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D9A0BED-3551-89F2-1F1E-43A2A7EA3358}"/>
              </a:ext>
            </a:extLst>
          </p:cNvPr>
          <p:cNvSpPr txBox="1"/>
          <p:nvPr/>
        </p:nvSpPr>
        <p:spPr>
          <a:xfrm>
            <a:off x="7184439" y="1225150"/>
            <a:ext cx="218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Landelijk Servicepunt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C8000ED-D347-CFDC-67FF-46C907A5B0BE}"/>
              </a:ext>
            </a:extLst>
          </p:cNvPr>
          <p:cNvSpPr txBox="1"/>
          <p:nvPr/>
        </p:nvSpPr>
        <p:spPr>
          <a:xfrm>
            <a:off x="8509917" y="1627545"/>
            <a:ext cx="2516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Regionaal Servicepunt</a:t>
            </a:r>
          </a:p>
          <a:p>
            <a:pPr algn="ctr"/>
            <a:r>
              <a:rPr lang="nl-NL" dirty="0"/>
              <a:t>Bouw-Industrie-Techniek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CA38BBC-12B9-E74D-035E-F93465B41C63}"/>
              </a:ext>
            </a:extLst>
          </p:cNvPr>
          <p:cNvSpPr txBox="1"/>
          <p:nvPr/>
        </p:nvSpPr>
        <p:spPr>
          <a:xfrm>
            <a:off x="3062837" y="5607481"/>
            <a:ext cx="14948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Diploma</a:t>
            </a:r>
          </a:p>
          <a:p>
            <a:r>
              <a:rPr lang="nl-NL" dirty="0"/>
              <a:t>Profielen</a:t>
            </a:r>
          </a:p>
          <a:p>
            <a:r>
              <a:rPr lang="nl-NL" dirty="0"/>
              <a:t>Competenties</a:t>
            </a:r>
          </a:p>
          <a:p>
            <a:r>
              <a:rPr lang="nl-NL" dirty="0"/>
              <a:t>Vaardigheden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0214B55-767D-78EA-10F1-0327A86FACE1}"/>
              </a:ext>
            </a:extLst>
          </p:cNvPr>
          <p:cNvSpPr txBox="1"/>
          <p:nvPr/>
        </p:nvSpPr>
        <p:spPr>
          <a:xfrm>
            <a:off x="10347463" y="5949783"/>
            <a:ext cx="15188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Werkplezier &amp;</a:t>
            </a:r>
          </a:p>
          <a:p>
            <a:pPr algn="ctr"/>
            <a:r>
              <a:rPr lang="nl-NL" dirty="0"/>
              <a:t>Werkgeluk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933B661F-F718-BF50-3B2F-C2AC7101BDE8}"/>
              </a:ext>
            </a:extLst>
          </p:cNvPr>
          <p:cNvSpPr txBox="1"/>
          <p:nvPr/>
        </p:nvSpPr>
        <p:spPr>
          <a:xfrm>
            <a:off x="7147978" y="6162232"/>
            <a:ext cx="1170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Gemeente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2B676D4E-2B17-8229-9175-788EA590DBAA}"/>
              </a:ext>
            </a:extLst>
          </p:cNvPr>
          <p:cNvSpPr txBox="1"/>
          <p:nvPr/>
        </p:nvSpPr>
        <p:spPr>
          <a:xfrm>
            <a:off x="154553" y="1409816"/>
            <a:ext cx="4455963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UITDAGINGEN:</a:t>
            </a:r>
          </a:p>
          <a:p>
            <a:r>
              <a:rPr lang="nl-NL" dirty="0"/>
              <a:t>Denken in kansen</a:t>
            </a:r>
          </a:p>
          <a:p>
            <a:r>
              <a:rPr lang="nl-NL" dirty="0"/>
              <a:t>Waarderen en Erkennen</a:t>
            </a:r>
          </a:p>
          <a:p>
            <a:r>
              <a:rPr lang="nl-NL" dirty="0"/>
              <a:t>Hoe krijg je werkvloer mee?</a:t>
            </a:r>
          </a:p>
          <a:p>
            <a:r>
              <a:rPr lang="nl-NL" dirty="0"/>
              <a:t>De kandidaat staat centraal!</a:t>
            </a:r>
          </a:p>
          <a:p>
            <a:r>
              <a:rPr lang="nl-NL" dirty="0"/>
              <a:t>Eigen tijd-duur-tempo</a:t>
            </a:r>
          </a:p>
          <a:p>
            <a:r>
              <a:rPr lang="nl-NL" dirty="0"/>
              <a:t>De juiste mensen aan tafel</a:t>
            </a:r>
          </a:p>
          <a:p>
            <a:r>
              <a:rPr lang="nl-NL" dirty="0"/>
              <a:t>Wat heb jij nodig?</a:t>
            </a:r>
          </a:p>
          <a:p>
            <a:r>
              <a:rPr lang="nl-NL" dirty="0"/>
              <a:t>Kennisdeling – Leren van elkaar</a:t>
            </a:r>
          </a:p>
          <a:p>
            <a:r>
              <a:rPr lang="nl-NL" dirty="0"/>
              <a:t>Vertalen opleidingstabellen en diploma’s</a:t>
            </a:r>
          </a:p>
          <a:p>
            <a:r>
              <a:rPr lang="nl-NL" dirty="0"/>
              <a:t>Maatwerkkaart – Kandidaat</a:t>
            </a:r>
          </a:p>
          <a:p>
            <a:r>
              <a:rPr lang="nl-NL" dirty="0"/>
              <a:t>Arbeidsvoorwaarden / Psychologisch contract</a:t>
            </a:r>
          </a:p>
          <a:p>
            <a:r>
              <a:rPr lang="nl-NL" dirty="0"/>
              <a:t>Skills Assessment</a:t>
            </a:r>
          </a:p>
          <a:p>
            <a:r>
              <a:rPr lang="nl-NL" dirty="0"/>
              <a:t>Inventariseren wat er allemaal al is</a:t>
            </a:r>
          </a:p>
          <a:p>
            <a:r>
              <a:rPr lang="nl-NL" dirty="0"/>
              <a:t>Activeren van de REGIO</a:t>
            </a:r>
          </a:p>
        </p:txBody>
      </p:sp>
      <p:cxnSp>
        <p:nvCxnSpPr>
          <p:cNvPr id="30" name="Rechte verbindingslijn met pijl 29">
            <a:extLst>
              <a:ext uri="{FF2B5EF4-FFF2-40B4-BE49-F238E27FC236}">
                <a16:creationId xmlns:a16="http://schemas.microsoft.com/office/drawing/2014/main" id="{BEF19341-E770-A22A-B027-8DBC5DD17508}"/>
              </a:ext>
            </a:extLst>
          </p:cNvPr>
          <p:cNvCxnSpPr/>
          <p:nvPr/>
        </p:nvCxnSpPr>
        <p:spPr>
          <a:xfrm flipH="1">
            <a:off x="5051323" y="2765323"/>
            <a:ext cx="921774" cy="17178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met pijl 31">
            <a:extLst>
              <a:ext uri="{FF2B5EF4-FFF2-40B4-BE49-F238E27FC236}">
                <a16:creationId xmlns:a16="http://schemas.microsoft.com/office/drawing/2014/main" id="{FB79DD78-8E26-7086-3DD3-066DF56F088B}"/>
              </a:ext>
            </a:extLst>
          </p:cNvPr>
          <p:cNvCxnSpPr/>
          <p:nvPr/>
        </p:nvCxnSpPr>
        <p:spPr>
          <a:xfrm>
            <a:off x="5580293" y="5103253"/>
            <a:ext cx="166333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met pijl 33">
            <a:extLst>
              <a:ext uri="{FF2B5EF4-FFF2-40B4-BE49-F238E27FC236}">
                <a16:creationId xmlns:a16="http://schemas.microsoft.com/office/drawing/2014/main" id="{7B969161-45E9-EEF3-5230-9D1090C62F89}"/>
              </a:ext>
            </a:extLst>
          </p:cNvPr>
          <p:cNvCxnSpPr/>
          <p:nvPr/>
        </p:nvCxnSpPr>
        <p:spPr>
          <a:xfrm>
            <a:off x="6835877" y="2765323"/>
            <a:ext cx="897453" cy="17178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287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7818EB-FBF1-89E5-F659-E5DE45B04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1436" y="78087"/>
            <a:ext cx="7334687" cy="104842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/>
              <a:t>Commitment Driehoek werkgever</a:t>
            </a:r>
            <a:br>
              <a:rPr lang="nl-NL" dirty="0"/>
            </a:br>
            <a:r>
              <a:rPr lang="nl-NL" dirty="0"/>
              <a:t>(Systeemkaart)</a:t>
            </a:r>
          </a:p>
        </p:txBody>
      </p:sp>
      <p:sp>
        <p:nvSpPr>
          <p:cNvPr id="3" name="Gelijkbenige driehoek 2">
            <a:extLst>
              <a:ext uri="{FF2B5EF4-FFF2-40B4-BE49-F238E27FC236}">
                <a16:creationId xmlns:a16="http://schemas.microsoft.com/office/drawing/2014/main" id="{7026043C-9807-E64F-0DD1-E1ECE600497E}"/>
              </a:ext>
            </a:extLst>
          </p:cNvPr>
          <p:cNvSpPr/>
          <p:nvPr/>
        </p:nvSpPr>
        <p:spPr>
          <a:xfrm>
            <a:off x="8031182" y="2489700"/>
            <a:ext cx="2750574" cy="2396613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E885492D-2A64-11EE-D145-523FC3E8C95A}"/>
              </a:ext>
            </a:extLst>
          </p:cNvPr>
          <p:cNvSpPr txBox="1"/>
          <p:nvPr/>
        </p:nvSpPr>
        <p:spPr>
          <a:xfrm>
            <a:off x="8913098" y="2120368"/>
            <a:ext cx="986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Educatie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D06800E-C673-1C51-4F5C-C1FF62C04A00}"/>
              </a:ext>
            </a:extLst>
          </p:cNvPr>
          <p:cNvSpPr txBox="1"/>
          <p:nvPr/>
        </p:nvSpPr>
        <p:spPr>
          <a:xfrm>
            <a:off x="10441078" y="4886313"/>
            <a:ext cx="1298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Werknemer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27CD79BC-8B4E-C4B5-4D35-B72E0BB4A01B}"/>
              </a:ext>
            </a:extLst>
          </p:cNvPr>
          <p:cNvSpPr txBox="1"/>
          <p:nvPr/>
        </p:nvSpPr>
        <p:spPr>
          <a:xfrm>
            <a:off x="3506781" y="2595848"/>
            <a:ext cx="12531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>
                <a:solidFill>
                  <a:srgbClr val="0070C0"/>
                </a:solidFill>
              </a:rPr>
              <a:t>Proces van:</a:t>
            </a:r>
          </a:p>
          <a:p>
            <a:pPr algn="ctr"/>
            <a:r>
              <a:rPr lang="nl-NL" dirty="0">
                <a:solidFill>
                  <a:srgbClr val="0070C0"/>
                </a:solidFill>
              </a:rPr>
              <a:t>Binden</a:t>
            </a:r>
          </a:p>
          <a:p>
            <a:pPr algn="ctr"/>
            <a:r>
              <a:rPr lang="nl-NL" dirty="0">
                <a:solidFill>
                  <a:srgbClr val="0070C0"/>
                </a:solidFill>
              </a:rPr>
              <a:t>Boeien</a:t>
            </a:r>
          </a:p>
          <a:p>
            <a:pPr algn="ctr"/>
            <a:r>
              <a:rPr lang="nl-NL" dirty="0">
                <a:solidFill>
                  <a:srgbClr val="0070C0"/>
                </a:solidFill>
              </a:rPr>
              <a:t>Bereiken</a:t>
            </a:r>
          </a:p>
          <a:p>
            <a:pPr algn="ctr"/>
            <a:r>
              <a:rPr lang="nl-NL" dirty="0">
                <a:solidFill>
                  <a:srgbClr val="0070C0"/>
                </a:solidFill>
              </a:rPr>
              <a:t>Behouden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416F44BE-C1C5-6A71-02C4-81E9B14D1BCA}"/>
              </a:ext>
            </a:extLst>
          </p:cNvPr>
          <p:cNvSpPr txBox="1"/>
          <p:nvPr/>
        </p:nvSpPr>
        <p:spPr>
          <a:xfrm>
            <a:off x="8636683" y="3819028"/>
            <a:ext cx="1539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b="1" dirty="0"/>
              <a:t>Mogelijkheden en Onmogelijkheden van </a:t>
            </a:r>
            <a:r>
              <a:rPr lang="nl-NL" sz="1200" b="1" dirty="0" err="1"/>
              <a:t>SkillsBasedHiring</a:t>
            </a:r>
            <a:endParaRPr lang="nl-NL" sz="1200" b="1" dirty="0"/>
          </a:p>
        </p:txBody>
      </p:sp>
      <p:cxnSp>
        <p:nvCxnSpPr>
          <p:cNvPr id="30" name="Rechte verbindingslijn met pijl 29">
            <a:extLst>
              <a:ext uri="{FF2B5EF4-FFF2-40B4-BE49-F238E27FC236}">
                <a16:creationId xmlns:a16="http://schemas.microsoft.com/office/drawing/2014/main" id="{BEF19341-E770-A22A-B027-8DBC5DD17508}"/>
              </a:ext>
            </a:extLst>
          </p:cNvPr>
          <p:cNvCxnSpPr/>
          <p:nvPr/>
        </p:nvCxnSpPr>
        <p:spPr>
          <a:xfrm flipH="1">
            <a:off x="8031182" y="2733049"/>
            <a:ext cx="921774" cy="17178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met pijl 31">
            <a:extLst>
              <a:ext uri="{FF2B5EF4-FFF2-40B4-BE49-F238E27FC236}">
                <a16:creationId xmlns:a16="http://schemas.microsoft.com/office/drawing/2014/main" id="{FB79DD78-8E26-7086-3DD3-066DF56F088B}"/>
              </a:ext>
            </a:extLst>
          </p:cNvPr>
          <p:cNvCxnSpPr/>
          <p:nvPr/>
        </p:nvCxnSpPr>
        <p:spPr>
          <a:xfrm>
            <a:off x="8560152" y="5070979"/>
            <a:ext cx="166333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met pijl 33">
            <a:extLst>
              <a:ext uri="{FF2B5EF4-FFF2-40B4-BE49-F238E27FC236}">
                <a16:creationId xmlns:a16="http://schemas.microsoft.com/office/drawing/2014/main" id="{7B969161-45E9-EEF3-5230-9D1090C62F89}"/>
              </a:ext>
            </a:extLst>
          </p:cNvPr>
          <p:cNvCxnSpPr/>
          <p:nvPr/>
        </p:nvCxnSpPr>
        <p:spPr>
          <a:xfrm>
            <a:off x="9815736" y="2733049"/>
            <a:ext cx="897453" cy="17178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ADA36293-A4A4-F79D-4E1E-ACFEF6847B8E}"/>
              </a:ext>
            </a:extLst>
          </p:cNvPr>
          <p:cNvSpPr/>
          <p:nvPr/>
        </p:nvSpPr>
        <p:spPr>
          <a:xfrm>
            <a:off x="7342691" y="2045062"/>
            <a:ext cx="4129824" cy="4129824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ysClr val="windowText" lastClr="000000"/>
              </a:solidFill>
            </a:endParaRPr>
          </a:p>
        </p:txBody>
      </p:sp>
      <p:sp>
        <p:nvSpPr>
          <p:cNvPr id="13" name="Tekstvak 11">
            <a:extLst>
              <a:ext uri="{FF2B5EF4-FFF2-40B4-BE49-F238E27FC236}">
                <a16:creationId xmlns:a16="http://schemas.microsoft.com/office/drawing/2014/main" id="{BE6ACAEC-72FC-E5C1-9243-C2B9EE4DEB28}"/>
              </a:ext>
            </a:extLst>
          </p:cNvPr>
          <p:cNvSpPr txBox="1"/>
          <p:nvPr/>
        </p:nvSpPr>
        <p:spPr>
          <a:xfrm>
            <a:off x="10441078" y="1898049"/>
            <a:ext cx="1046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>
                <a:solidFill>
                  <a:srgbClr val="00B050"/>
                </a:solidFill>
              </a:rPr>
              <a:t>Overheid</a:t>
            </a:r>
          </a:p>
        </p:txBody>
      </p:sp>
      <p:sp>
        <p:nvSpPr>
          <p:cNvPr id="9" name="Gelijkbenige driehoek 2">
            <a:extLst>
              <a:ext uri="{FF2B5EF4-FFF2-40B4-BE49-F238E27FC236}">
                <a16:creationId xmlns:a16="http://schemas.microsoft.com/office/drawing/2014/main" id="{2F9D0DC2-F847-4548-77D7-CBF7686E9B42}"/>
              </a:ext>
            </a:extLst>
          </p:cNvPr>
          <p:cNvSpPr/>
          <p:nvPr/>
        </p:nvSpPr>
        <p:spPr>
          <a:xfrm>
            <a:off x="4502678" y="2521974"/>
            <a:ext cx="2750574" cy="2396613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3">
            <a:extLst>
              <a:ext uri="{FF2B5EF4-FFF2-40B4-BE49-F238E27FC236}">
                <a16:creationId xmlns:a16="http://schemas.microsoft.com/office/drawing/2014/main" id="{B4E4A417-C24F-D151-F144-472DCF064CBB}"/>
              </a:ext>
            </a:extLst>
          </p:cNvPr>
          <p:cNvSpPr txBox="1"/>
          <p:nvPr/>
        </p:nvSpPr>
        <p:spPr>
          <a:xfrm>
            <a:off x="5109712" y="2152642"/>
            <a:ext cx="1536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>
                <a:solidFill>
                  <a:srgbClr val="0070C0"/>
                </a:solidFill>
              </a:rPr>
              <a:t>CEO/Directeur</a:t>
            </a:r>
          </a:p>
        </p:txBody>
      </p:sp>
      <p:sp>
        <p:nvSpPr>
          <p:cNvPr id="11" name="Tekstvak 6">
            <a:extLst>
              <a:ext uri="{FF2B5EF4-FFF2-40B4-BE49-F238E27FC236}">
                <a16:creationId xmlns:a16="http://schemas.microsoft.com/office/drawing/2014/main" id="{5BBB34CF-2FC4-8408-B80D-1BF89783336C}"/>
              </a:ext>
            </a:extLst>
          </p:cNvPr>
          <p:cNvSpPr txBox="1"/>
          <p:nvPr/>
        </p:nvSpPr>
        <p:spPr>
          <a:xfrm>
            <a:off x="6908377" y="4918587"/>
            <a:ext cx="134972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nl-NL" dirty="0">
                <a:solidFill>
                  <a:srgbClr val="0070C0"/>
                </a:solidFill>
              </a:rPr>
              <a:t>HR Manager</a:t>
            </a:r>
          </a:p>
        </p:txBody>
      </p:sp>
      <p:sp>
        <p:nvSpPr>
          <p:cNvPr id="14" name="Tekstvak 7">
            <a:extLst>
              <a:ext uri="{FF2B5EF4-FFF2-40B4-BE49-F238E27FC236}">
                <a16:creationId xmlns:a16="http://schemas.microsoft.com/office/drawing/2014/main" id="{4B6B1917-0961-4548-ED19-F5A158481656}"/>
              </a:ext>
            </a:extLst>
          </p:cNvPr>
          <p:cNvSpPr txBox="1"/>
          <p:nvPr/>
        </p:nvSpPr>
        <p:spPr>
          <a:xfrm>
            <a:off x="3405972" y="4918587"/>
            <a:ext cx="1628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 err="1">
                <a:solidFill>
                  <a:srgbClr val="0070C0"/>
                </a:solidFill>
              </a:rPr>
              <a:t>Hiring</a:t>
            </a:r>
            <a:r>
              <a:rPr lang="nl-NL" dirty="0">
                <a:solidFill>
                  <a:srgbClr val="0070C0"/>
                </a:solidFill>
              </a:rPr>
              <a:t> manager</a:t>
            </a:r>
          </a:p>
        </p:txBody>
      </p:sp>
      <p:sp>
        <p:nvSpPr>
          <p:cNvPr id="16" name="Tekstvak 8">
            <a:extLst>
              <a:ext uri="{FF2B5EF4-FFF2-40B4-BE49-F238E27FC236}">
                <a16:creationId xmlns:a16="http://schemas.microsoft.com/office/drawing/2014/main" id="{27A3EA1E-918C-B205-E641-91F8881F9861}"/>
              </a:ext>
            </a:extLst>
          </p:cNvPr>
          <p:cNvSpPr txBox="1"/>
          <p:nvPr/>
        </p:nvSpPr>
        <p:spPr>
          <a:xfrm>
            <a:off x="2076221" y="5192447"/>
            <a:ext cx="4835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Middelen (tijd &amp; geld) voor LLO</a:t>
            </a:r>
          </a:p>
          <a:p>
            <a:r>
              <a:rPr lang="nl-NL" dirty="0">
                <a:solidFill>
                  <a:srgbClr val="0070C0"/>
                </a:solidFill>
              </a:rPr>
              <a:t>Begeleiding voor zijinstroom</a:t>
            </a:r>
          </a:p>
          <a:p>
            <a:r>
              <a:rPr lang="nl-NL" dirty="0">
                <a:solidFill>
                  <a:srgbClr val="0070C0"/>
                </a:solidFill>
              </a:rPr>
              <a:t>Waardering “skills” </a:t>
            </a:r>
            <a:r>
              <a:rPr lang="nl-NL" dirty="0" err="1">
                <a:solidFill>
                  <a:srgbClr val="0070C0"/>
                </a:solidFill>
              </a:rPr>
              <a:t>ipv</a:t>
            </a:r>
            <a:r>
              <a:rPr lang="nl-NL" dirty="0">
                <a:solidFill>
                  <a:srgbClr val="0070C0"/>
                </a:solidFill>
              </a:rPr>
              <a:t> sec diploma</a:t>
            </a:r>
          </a:p>
        </p:txBody>
      </p:sp>
      <p:sp>
        <p:nvSpPr>
          <p:cNvPr id="17" name="Tekstvak 9">
            <a:extLst>
              <a:ext uri="{FF2B5EF4-FFF2-40B4-BE49-F238E27FC236}">
                <a16:creationId xmlns:a16="http://schemas.microsoft.com/office/drawing/2014/main" id="{8FD7BF87-CED8-9779-A756-7095981E59D3}"/>
              </a:ext>
            </a:extLst>
          </p:cNvPr>
          <p:cNvSpPr txBox="1"/>
          <p:nvPr/>
        </p:nvSpPr>
        <p:spPr>
          <a:xfrm>
            <a:off x="6530815" y="5181982"/>
            <a:ext cx="3166251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Persoon zien </a:t>
            </a:r>
            <a:r>
              <a:rPr lang="nl-NL" dirty="0" err="1">
                <a:solidFill>
                  <a:srgbClr val="0070C0"/>
                </a:solidFill>
              </a:rPr>
              <a:t>ipv</a:t>
            </a:r>
            <a:r>
              <a:rPr lang="nl-NL" dirty="0">
                <a:solidFill>
                  <a:srgbClr val="0070C0"/>
                </a:solidFill>
              </a:rPr>
              <a:t> cv</a:t>
            </a:r>
          </a:p>
          <a:p>
            <a:r>
              <a:rPr lang="nl-NL" dirty="0">
                <a:solidFill>
                  <a:srgbClr val="0070C0"/>
                </a:solidFill>
              </a:rPr>
              <a:t>Skills </a:t>
            </a:r>
            <a:r>
              <a:rPr lang="nl-NL" dirty="0" err="1">
                <a:solidFill>
                  <a:srgbClr val="0070C0"/>
                </a:solidFill>
              </a:rPr>
              <a:t>assesment</a:t>
            </a:r>
            <a:r>
              <a:rPr lang="nl-NL" dirty="0">
                <a:solidFill>
                  <a:srgbClr val="0070C0"/>
                </a:solidFill>
              </a:rPr>
              <a:t> </a:t>
            </a:r>
            <a:r>
              <a:rPr lang="nl-NL" dirty="0" err="1">
                <a:solidFill>
                  <a:srgbClr val="0070C0"/>
                </a:solidFill>
              </a:rPr>
              <a:t>ipv</a:t>
            </a:r>
            <a:r>
              <a:rPr lang="nl-NL" dirty="0">
                <a:solidFill>
                  <a:srgbClr val="0070C0"/>
                </a:solidFill>
              </a:rPr>
              <a:t> traditioneel</a:t>
            </a:r>
          </a:p>
          <a:p>
            <a:r>
              <a:rPr lang="nl-NL" dirty="0">
                <a:solidFill>
                  <a:srgbClr val="0070C0"/>
                </a:solidFill>
              </a:rPr>
              <a:t>Kijken naar groei </a:t>
            </a:r>
            <a:r>
              <a:rPr lang="nl-NL" dirty="0" err="1">
                <a:solidFill>
                  <a:srgbClr val="0070C0"/>
                </a:solidFill>
              </a:rPr>
              <a:t>ipv</a:t>
            </a:r>
            <a:r>
              <a:rPr lang="nl-NL" dirty="0">
                <a:solidFill>
                  <a:srgbClr val="0070C0"/>
                </a:solidFill>
              </a:rPr>
              <a:t> </a:t>
            </a:r>
            <a:r>
              <a:rPr lang="nl-NL" dirty="0" err="1">
                <a:solidFill>
                  <a:srgbClr val="0070C0"/>
                </a:solidFill>
              </a:rPr>
              <a:t>gaps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18" name="Tekstvak 20">
            <a:extLst>
              <a:ext uri="{FF2B5EF4-FFF2-40B4-BE49-F238E27FC236}">
                <a16:creationId xmlns:a16="http://schemas.microsoft.com/office/drawing/2014/main" id="{63555994-8303-76AD-ECF4-74C33F0F01A7}"/>
              </a:ext>
            </a:extLst>
          </p:cNvPr>
          <p:cNvSpPr txBox="1"/>
          <p:nvPr/>
        </p:nvSpPr>
        <p:spPr>
          <a:xfrm>
            <a:off x="5108179" y="3851302"/>
            <a:ext cx="1539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b="1" dirty="0">
                <a:solidFill>
                  <a:srgbClr val="0070C0"/>
                </a:solidFill>
              </a:rPr>
              <a:t>Mogelijkheden en Onmogelijkheden van </a:t>
            </a:r>
            <a:r>
              <a:rPr lang="nl-NL" sz="1200" b="1" dirty="0" err="1">
                <a:solidFill>
                  <a:srgbClr val="0070C0"/>
                </a:solidFill>
              </a:rPr>
              <a:t>SkillsBasedHiring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" name="Tekstvak 26">
            <a:extLst>
              <a:ext uri="{FF2B5EF4-FFF2-40B4-BE49-F238E27FC236}">
                <a16:creationId xmlns:a16="http://schemas.microsoft.com/office/drawing/2014/main" id="{157CC044-4F24-AA07-564B-35C9CD7012E3}"/>
              </a:ext>
            </a:extLst>
          </p:cNvPr>
          <p:cNvSpPr txBox="1"/>
          <p:nvPr/>
        </p:nvSpPr>
        <p:spPr>
          <a:xfrm>
            <a:off x="258670" y="1460145"/>
            <a:ext cx="311867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UITDAGINGEN:</a:t>
            </a:r>
          </a:p>
          <a:p>
            <a:r>
              <a:rPr lang="nl-NL" dirty="0"/>
              <a:t>Leercultuur in organisatie</a:t>
            </a:r>
          </a:p>
          <a:p>
            <a:r>
              <a:rPr lang="nl-NL" dirty="0"/>
              <a:t>Middelen (tijd &amp; geld) voor LLO</a:t>
            </a:r>
          </a:p>
          <a:p>
            <a:r>
              <a:rPr lang="nl-NL" dirty="0"/>
              <a:t>Talent opleiden</a:t>
            </a:r>
          </a:p>
          <a:p>
            <a:r>
              <a:rPr lang="nl-NL" dirty="0"/>
              <a:t>Zijinstromers </a:t>
            </a:r>
            <a:r>
              <a:rPr lang="nl-NL" dirty="0" err="1"/>
              <a:t>onboarden</a:t>
            </a:r>
            <a:endParaRPr lang="nl-NL" dirty="0"/>
          </a:p>
          <a:p>
            <a:endParaRPr lang="nl-NL" dirty="0"/>
          </a:p>
        </p:txBody>
      </p:sp>
      <p:cxnSp>
        <p:nvCxnSpPr>
          <p:cNvPr id="20" name="Rechte verbindingslijn met pijl 29">
            <a:extLst>
              <a:ext uri="{FF2B5EF4-FFF2-40B4-BE49-F238E27FC236}">
                <a16:creationId xmlns:a16="http://schemas.microsoft.com/office/drawing/2014/main" id="{357CD4AD-7BFA-677E-09F4-3B88BBA189CA}"/>
              </a:ext>
            </a:extLst>
          </p:cNvPr>
          <p:cNvCxnSpPr/>
          <p:nvPr/>
        </p:nvCxnSpPr>
        <p:spPr>
          <a:xfrm flipH="1">
            <a:off x="4502678" y="2765323"/>
            <a:ext cx="921774" cy="17178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met pijl 31">
            <a:extLst>
              <a:ext uri="{FF2B5EF4-FFF2-40B4-BE49-F238E27FC236}">
                <a16:creationId xmlns:a16="http://schemas.microsoft.com/office/drawing/2014/main" id="{B7EC147D-BCF3-1988-B3A9-94CCDA222172}"/>
              </a:ext>
            </a:extLst>
          </p:cNvPr>
          <p:cNvCxnSpPr/>
          <p:nvPr/>
        </p:nvCxnSpPr>
        <p:spPr>
          <a:xfrm>
            <a:off x="5031648" y="5103253"/>
            <a:ext cx="166333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met pijl 33">
            <a:extLst>
              <a:ext uri="{FF2B5EF4-FFF2-40B4-BE49-F238E27FC236}">
                <a16:creationId xmlns:a16="http://schemas.microsoft.com/office/drawing/2014/main" id="{2B571D41-7295-99E1-D99D-CBAA6A270047}"/>
              </a:ext>
            </a:extLst>
          </p:cNvPr>
          <p:cNvCxnSpPr/>
          <p:nvPr/>
        </p:nvCxnSpPr>
        <p:spPr>
          <a:xfrm>
            <a:off x="6287232" y="2765323"/>
            <a:ext cx="897453" cy="17178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97931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1663</TotalTime>
  <Words>503</Words>
  <Application>Microsoft Macintosh PowerPoint</Application>
  <PresentationFormat>Widescreen</PresentationFormat>
  <Paragraphs>168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EXPERIMENT:  TECH SKILLS WERKVELD</vt:lpstr>
      <vt:lpstr>Teamsamenstelling</vt:lpstr>
      <vt:lpstr>Challenge - Experiment</vt:lpstr>
      <vt:lpstr>Commitment Driehoek (Systeemkaart)</vt:lpstr>
      <vt:lpstr>Commitment Driehoek werkgever (Systeemkaart)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EXPERIMENT:  TECH SKILLS WERKVELD</dc:title>
  <dc:creator>OH Noteboom</dc:creator>
  <cp:lastModifiedBy>Tanja Hulst</cp:lastModifiedBy>
  <cp:revision>5</cp:revision>
  <dcterms:created xsi:type="dcterms:W3CDTF">2023-04-19T05:49:04Z</dcterms:created>
  <dcterms:modified xsi:type="dcterms:W3CDTF">2023-05-12T15:23:07Z</dcterms:modified>
</cp:coreProperties>
</file>