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70" r:id="rId5"/>
    <p:sldId id="258" r:id="rId6"/>
    <p:sldId id="272" r:id="rId7"/>
    <p:sldId id="273" r:id="rId8"/>
    <p:sldId id="271" r:id="rId9"/>
    <p:sldId id="279" r:id="rId10"/>
    <p:sldId id="280" r:id="rId11"/>
    <p:sldId id="281" r:id="rId12"/>
  </p:sldIdLst>
  <p:sldSz cx="9144000" cy="5143500" type="screen16x9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167A"/>
    <a:srgbClr val="9999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17" autoAdjust="0"/>
    <p:restoredTop sz="97125"/>
  </p:normalViewPr>
  <p:slideViewPr>
    <p:cSldViewPr snapToGrid="0" snapToObjects="1">
      <p:cViewPr varScale="1">
        <p:scale>
          <a:sx n="114" d="100"/>
          <a:sy n="114" d="100"/>
        </p:scale>
        <p:origin x="133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18153E2-5A23-9C4B-ABFD-85C34EE68D2E}" type="datetime1">
              <a:rPr lang="nl-NL"/>
              <a:pPr>
                <a:defRPr/>
              </a:pPr>
              <a:t>9-6-2023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5A4000-AB18-BA45-8B08-03F3A0050F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0800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78DF84-B348-DA4D-9998-A76BB457FE31}" type="datetime1">
              <a:rPr lang="nl-NL"/>
              <a:pPr>
                <a:defRPr/>
              </a:pPr>
              <a:t>9-6-2023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9849F0-B82A-A442-AB4B-EDB93AD1F2D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0268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0714E49-4662-5240-A87F-8FFEEA8D7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062BD3B6-FE14-5847-A939-752BCE3622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8"/>
          </a:xfrm>
          <a:prstGeom prst="rect">
            <a:avLst/>
          </a:prstGeom>
        </p:spPr>
      </p:pic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CB139574-2387-A149-BF89-1740A5E685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3903870"/>
            <a:ext cx="5481332" cy="373768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2pPr marL="216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432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648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864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Naam: N. Achternaam</a:t>
            </a:r>
          </a:p>
          <a:p>
            <a:pPr lvl="0"/>
            <a:r>
              <a:rPr lang="nl-NL" dirty="0"/>
              <a:t>Datum: 00-00-0000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7B6FF56-E482-FB4C-8DE4-16A40C8C20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850" y="2103439"/>
            <a:ext cx="5481332" cy="468311"/>
          </a:xfr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16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432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648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864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61A5538-FBAA-ED4F-B838-E1FFDA574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995081"/>
            <a:ext cx="5484282" cy="1108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9" name="Tijdelijke aanduiding voor afbeelding 13">
            <a:extLst>
              <a:ext uri="{FF2B5EF4-FFF2-40B4-BE49-F238E27FC236}">
                <a16:creationId xmlns:a16="http://schemas.microsoft.com/office/drawing/2014/main" id="{D162CC0C-7EA6-3242-B7E2-BD1A0DE2BD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foto en ob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C11B77A1-2FC4-0045-B9FD-2F4FEE87C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8FE686D-C0FF-3346-B6FF-27D31B96E4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5FA0FFB-3874-7E40-89B2-F972D5F73CD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1727753-D472-D54D-89CA-B792B41E551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2" name="Tijdelijke aanduiding voor inhoud 7">
            <a:extLst>
              <a:ext uri="{FF2B5EF4-FFF2-40B4-BE49-F238E27FC236}">
                <a16:creationId xmlns:a16="http://schemas.microsoft.com/office/drawing/2014/main" id="{12E6FC1D-61CE-E940-A9CA-2EAE39A628F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51388" y="2103438"/>
            <a:ext cx="3557296" cy="2413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C6F32A4-0E3B-574E-910E-65CAF9BA4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294" y="995081"/>
            <a:ext cx="4068856" cy="1108357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4ACD6D51-22BA-1E44-92F0-52CBDC4FA85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627063"/>
            <a:ext cx="4572000" cy="3889376"/>
          </a:xfrm>
        </p:spPr>
        <p:txBody>
          <a:bodyPr/>
          <a:lstStyle/>
          <a:p>
            <a:endParaRPr lang="nl-NL"/>
          </a:p>
        </p:txBody>
      </p:sp>
      <p:sp>
        <p:nvSpPr>
          <p:cNvPr id="13" name="Tijdelijke aanduiding voor afbeelding 13">
            <a:extLst>
              <a:ext uri="{FF2B5EF4-FFF2-40B4-BE49-F238E27FC236}">
                <a16:creationId xmlns:a16="http://schemas.microsoft.com/office/drawing/2014/main" id="{90F7CBA2-1DD4-5B45-97C4-7B97ABED07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333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wee foto'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4588A6F7-D45D-3C4D-A5FB-FF9FCCD6F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5F53128-2F4F-2348-9AF0-C932200934E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1727753-D472-D54D-89CA-B792B41E551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9" name="Tijdelijke aanduiding voor afbeelding 7" descr="&#10;"/>
          <p:cNvSpPr>
            <a:spLocks noGrp="1"/>
          </p:cNvSpPr>
          <p:nvPr>
            <p:ph type="pic" sz="quarter" idx="20"/>
          </p:nvPr>
        </p:nvSpPr>
        <p:spPr>
          <a:xfrm>
            <a:off x="4756558" y="2103438"/>
            <a:ext cx="4063592" cy="2413000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1" name="Tijdelijke aanduiding voor afbeelding 7"/>
          <p:cNvSpPr>
            <a:spLocks noGrp="1"/>
          </p:cNvSpPr>
          <p:nvPr>
            <p:ph type="pic" sz="quarter" idx="19"/>
          </p:nvPr>
        </p:nvSpPr>
        <p:spPr>
          <a:xfrm>
            <a:off x="323850" y="2103438"/>
            <a:ext cx="4063592" cy="2414562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DEA03D-7869-4E44-9871-7EE3AE55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afbeelding 13">
            <a:extLst>
              <a:ext uri="{FF2B5EF4-FFF2-40B4-BE49-F238E27FC236}">
                <a16:creationId xmlns:a16="http://schemas.microsoft.com/office/drawing/2014/main" id="{C88D02D7-17DD-364D-9C9F-917E443D11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3008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E147936-145B-664D-879C-8943872BCE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3F88F8-AF4B-2449-8658-FBA6E747A2CB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99D2A2-CE3F-814F-BA65-66B9B454F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afbeelding 13">
            <a:extLst>
              <a:ext uri="{FF2B5EF4-FFF2-40B4-BE49-F238E27FC236}">
                <a16:creationId xmlns:a16="http://schemas.microsoft.com/office/drawing/2014/main" id="{2CC42474-B9C7-C94C-AF30-292C4AE13A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-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A2DC969-CCE0-1249-932F-4A0237DF4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BE66D92-CF07-4149-9870-C7D66812FE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8"/>
          </a:xfrm>
          <a:prstGeom prst="rect">
            <a:avLst/>
          </a:prstGeom>
        </p:spPr>
      </p:pic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DE362A0E-BA61-6D43-94BF-9F1A6EF6A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49" y="2103439"/>
            <a:ext cx="4632867" cy="2413000"/>
          </a:xfrm>
        </p:spPr>
        <p:txBody>
          <a:bodyPr>
            <a:normAutofit/>
          </a:bodyPr>
          <a:lstStyle>
            <a:lvl1pPr marL="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1pPr>
            <a:lvl2pPr marL="216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2pPr>
            <a:lvl3pPr marL="432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3pPr>
            <a:lvl4pPr marL="648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4pPr>
            <a:lvl5pPr marL="864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E07EE8-1146-8749-AD65-78B0D67D4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49" y="995081"/>
            <a:ext cx="4632867" cy="1108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Bronvermelding</a:t>
            </a:r>
          </a:p>
        </p:txBody>
      </p:sp>
      <p:sp>
        <p:nvSpPr>
          <p:cNvPr id="8" name="Tijdelijke aanduiding voor afbeelding 13">
            <a:extLst>
              <a:ext uri="{FF2B5EF4-FFF2-40B4-BE49-F238E27FC236}">
                <a16:creationId xmlns:a16="http://schemas.microsoft.com/office/drawing/2014/main" id="{3160E74E-3F05-074C-8E4A-ACF14A9C7B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5629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-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A2DC969-CCE0-1249-932F-4A0237DF4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9238366-724C-8546-BCFD-1CA62BB194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DE362A0E-BA61-6D43-94BF-9F1A6EF6A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49" y="2103439"/>
            <a:ext cx="4632867" cy="2413000"/>
          </a:xfrm>
        </p:spPr>
        <p:txBody>
          <a:bodyPr>
            <a:normAutofit/>
          </a:bodyPr>
          <a:lstStyle>
            <a:lvl1pPr marL="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rgbClr val="25167A"/>
                </a:solidFill>
              </a:defRPr>
            </a:lvl1pPr>
            <a:lvl2pPr marL="216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2pPr>
            <a:lvl3pPr marL="432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3pPr>
            <a:lvl4pPr marL="648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4pPr>
            <a:lvl5pPr marL="864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E07EE8-1146-8749-AD65-78B0D67D4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49" y="995081"/>
            <a:ext cx="4632867" cy="1108357"/>
          </a:xfrm>
        </p:spPr>
        <p:txBody>
          <a:bodyPr/>
          <a:lstStyle>
            <a:lvl1pPr>
              <a:defRPr>
                <a:solidFill>
                  <a:srgbClr val="25167A"/>
                </a:solidFill>
              </a:defRPr>
            </a:lvl1pPr>
          </a:lstStyle>
          <a:p>
            <a:r>
              <a:rPr lang="nl-NL" dirty="0"/>
              <a:t>Bronvermelding</a:t>
            </a:r>
          </a:p>
        </p:txBody>
      </p:sp>
      <p:sp>
        <p:nvSpPr>
          <p:cNvPr id="8" name="Tijdelijke aanduiding voor afbeelding 13">
            <a:extLst>
              <a:ext uri="{FF2B5EF4-FFF2-40B4-BE49-F238E27FC236}">
                <a16:creationId xmlns:a16="http://schemas.microsoft.com/office/drawing/2014/main" id="{43B3C3B6-5587-A146-A20D-32B573CC85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040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452C3271-99C2-AA4C-8843-4DBD01189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C8F4B79-BD4E-2F4C-B044-962D1C582A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CB139574-2387-A149-BF89-1740A5E685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3903870"/>
            <a:ext cx="5481332" cy="305682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900">
                <a:solidFill>
                  <a:srgbClr val="25167A"/>
                </a:solidFill>
              </a:defRPr>
            </a:lvl1pPr>
            <a:lvl2pPr marL="216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432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648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864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Naam: N. Achternaam</a:t>
            </a:r>
          </a:p>
          <a:p>
            <a:pPr lvl="0"/>
            <a:r>
              <a:rPr lang="nl-NL" dirty="0"/>
              <a:t>Datum: 00-00-0000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7B6FF56-E482-FB4C-8DE4-16A40C8C20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850" y="2103439"/>
            <a:ext cx="5481332" cy="468311"/>
          </a:xfr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rgbClr val="25167A"/>
                </a:solidFill>
              </a:defRPr>
            </a:lvl1pPr>
            <a:lvl2pPr marL="216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432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648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864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61A5538-FBAA-ED4F-B838-E1FFDA574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995081"/>
            <a:ext cx="5484282" cy="1108357"/>
          </a:xfrm>
        </p:spPr>
        <p:txBody>
          <a:bodyPr/>
          <a:lstStyle>
            <a:lvl1pPr>
              <a:defRPr>
                <a:solidFill>
                  <a:srgbClr val="25167A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2" name="Tijdelijke aanduiding voor afbeelding 13">
            <a:extLst>
              <a:ext uri="{FF2B5EF4-FFF2-40B4-BE49-F238E27FC236}">
                <a16:creationId xmlns:a16="http://schemas.microsoft.com/office/drawing/2014/main" id="{6AA7243F-9419-6942-9F79-A31147055F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390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96169777-1A93-AC41-BCCC-3B3AD71B90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53865B02-C372-3B4F-99F4-DC48043FCE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640800"/>
            <a:ext cx="4572000" cy="38592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556CDDB-3142-4B4F-8725-BFCD85DD8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39255"/>
            <a:ext cx="4572000" cy="3859200"/>
          </a:xfrm>
          <a:prstGeom prst="rect">
            <a:avLst/>
          </a:prstGeom>
          <a:solidFill>
            <a:srgbClr val="25167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25167A"/>
              </a:solidFill>
            </a:endParaRP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A5FC0E7E-E23C-BC40-B810-FBCAC1962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3903870"/>
            <a:ext cx="3997629" cy="305682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2pPr marL="216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432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648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864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Naam: N. Achternaam</a:t>
            </a:r>
          </a:p>
          <a:p>
            <a:pPr lvl="0"/>
            <a:r>
              <a:rPr lang="nl-NL" dirty="0"/>
              <a:t>Datum: 00-00-0000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7B6FF56-E482-FB4C-8DE4-16A40C8C20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850" y="2103439"/>
            <a:ext cx="3997629" cy="468311"/>
          </a:xfr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16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432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648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864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61A5538-FBAA-ED4F-B838-E1FFDA574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2" y="995081"/>
            <a:ext cx="3997628" cy="1108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5" name="Tijdelijke aanduiding voor afbeelding 13">
            <a:extLst>
              <a:ext uri="{FF2B5EF4-FFF2-40B4-BE49-F238E27FC236}">
                <a16:creationId xmlns:a16="http://schemas.microsoft.com/office/drawing/2014/main" id="{F30D1054-1FCF-A04B-ACA5-95BCF9CCCC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0271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-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9747375-E943-3F4A-A364-C2E9609ED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E12549B-A758-2F47-BDFF-31F8D9B10C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9984AE3-7D21-634F-BB5D-ACD345F47C3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8D17EF6-3624-1E47-8EBA-9CFBC6388B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9F8AF7CA-6D0E-9549-8B9D-FE69F3BD31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849" y="2103439"/>
            <a:ext cx="5484283" cy="468312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id="{03602AD6-01FB-1649-AD9D-FA7C710B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995081"/>
            <a:ext cx="5484283" cy="1108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1" name="Tijdelijke aanduiding voor afbeelding 13">
            <a:extLst>
              <a:ext uri="{FF2B5EF4-FFF2-40B4-BE49-F238E27FC236}">
                <a16:creationId xmlns:a16="http://schemas.microsoft.com/office/drawing/2014/main" id="{181D4972-5E25-8F4D-A13D-4F9DD99B7A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9747375-E943-3F4A-A364-C2E9609ED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6D39C4F-49EF-AD41-B4B5-4F6492E7BB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9984AE3-7D21-634F-BB5D-ACD345F47C3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8D17EF6-3624-1E47-8EBA-9CFBC6388B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9F8AF7CA-6D0E-9549-8B9D-FE69F3BD31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849" y="2103439"/>
            <a:ext cx="5484283" cy="468312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rgbClr val="25167A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id="{03602AD6-01FB-1649-AD9D-FA7C710B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995081"/>
            <a:ext cx="5484283" cy="1108357"/>
          </a:xfrm>
        </p:spPr>
        <p:txBody>
          <a:bodyPr/>
          <a:lstStyle>
            <a:lvl1pPr>
              <a:defRPr>
                <a:solidFill>
                  <a:srgbClr val="25167A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0" name="Tijdelijke aanduiding voor afbeelding 13">
            <a:extLst>
              <a:ext uri="{FF2B5EF4-FFF2-40B4-BE49-F238E27FC236}">
                <a16:creationId xmlns:a16="http://schemas.microsoft.com/office/drawing/2014/main" id="{9F18F6B8-85D2-7C4E-91B4-669A3A92F2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461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42F49DF6-EF89-9242-96AF-13E2B93C5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838CF-D7BB-FD4B-AA3B-F164D4A1D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492356F-B0BD-C441-ACCC-2B36166F77B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36E3A49-4F16-3D48-BCBD-BE73340D12B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5CC833F-AF5D-BE4A-BBF9-4A5C0DC4AC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3850" y="2103438"/>
            <a:ext cx="7978775" cy="2413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D4A260E-A58B-9E41-A402-C97E88347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95081"/>
            <a:ext cx="7984772" cy="1108357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1" name="Tijdelijke aanduiding voor afbeelding 13">
            <a:extLst>
              <a:ext uri="{FF2B5EF4-FFF2-40B4-BE49-F238E27FC236}">
                <a16:creationId xmlns:a16="http://schemas.microsoft.com/office/drawing/2014/main" id="{8B155A77-9972-F745-93CB-75D872DC3C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1C75A9D6-2C46-B646-BDC2-89688A800F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5A2BDAB-AAC0-F642-B6E9-4CB0E962A79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4FA802C-F3CD-5D4D-B3F2-4A13C4F220E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3BBFB1-6BF4-354F-BF3B-825E6A2DF94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D4A260E-A58B-9E41-A402-C97E88347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95081"/>
            <a:ext cx="8496300" cy="1108357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afbeelding 13">
            <a:extLst>
              <a:ext uri="{FF2B5EF4-FFF2-40B4-BE49-F238E27FC236}">
                <a16:creationId xmlns:a16="http://schemas.microsoft.com/office/drawing/2014/main" id="{307DA5A1-79E6-BD4C-BEAD-F98EBB0D17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456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wee kolommen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FFB0894-0333-5B42-BDFC-17A0DF056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406B399-95BD-4446-9220-3C9F8E5149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1C48642-667B-FA4F-88D6-7753205E7ED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1727753-D472-D54D-89CA-B792B41E551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3" name="Tijdelijke aanduiding voor tekst 10">
            <a:extLst>
              <a:ext uri="{FF2B5EF4-FFF2-40B4-BE49-F238E27FC236}">
                <a16:creationId xmlns:a16="http://schemas.microsoft.com/office/drawing/2014/main" id="{5BF6970D-BDB0-4143-B921-6712EDEF961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55995" y="2103438"/>
            <a:ext cx="3552627" cy="2413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46D8E25C-F890-3949-807A-7D2F4B353F1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850" y="2103438"/>
            <a:ext cx="4069730" cy="2413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1D74C8B-8297-FA47-B027-9DC7D674B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95081"/>
            <a:ext cx="7984772" cy="1108357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2" name="Tijdelijke aanduiding voor afbeelding 13">
            <a:extLst>
              <a:ext uri="{FF2B5EF4-FFF2-40B4-BE49-F238E27FC236}">
                <a16:creationId xmlns:a16="http://schemas.microsoft.com/office/drawing/2014/main" id="{DBE52C8C-0DAF-9C42-BEBA-C271DCC176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wee object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18B712C-1B44-144C-BD2A-D06C2A2910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1C48642-667B-FA4F-88D6-7753205E7ED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1727753-D472-D54D-89CA-B792B41E551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8" name="Tijdelijke aanduiding voor inhoud 7">
            <a:extLst>
              <a:ext uri="{FF2B5EF4-FFF2-40B4-BE49-F238E27FC236}">
                <a16:creationId xmlns:a16="http://schemas.microsoft.com/office/drawing/2014/main" id="{62B91163-97E5-7C4E-8B1C-CB52D1A5383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751387" y="2103438"/>
            <a:ext cx="3557235" cy="2413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AF53FE7A-E478-E746-9FA5-8780793E6A4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23850" y="2103438"/>
            <a:ext cx="4068763" cy="2413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1D74C8B-8297-FA47-B027-9DC7D674B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95081"/>
            <a:ext cx="7984772" cy="1108357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afbeelding 13">
            <a:extLst>
              <a:ext uri="{FF2B5EF4-FFF2-40B4-BE49-F238E27FC236}">
                <a16:creationId xmlns:a16="http://schemas.microsoft.com/office/drawing/2014/main" id="{18460B60-193D-4F4D-98D9-997B0D5221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794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57922" y="4676319"/>
            <a:ext cx="3914078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5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nl-NL" dirty="0"/>
              <a:t>Titel 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31275" y="4676319"/>
            <a:ext cx="360101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49004725-3891-F142-B776-4F4F0619876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itel 10">
            <a:extLst>
              <a:ext uri="{FF2B5EF4-FFF2-40B4-BE49-F238E27FC236}">
                <a16:creationId xmlns:a16="http://schemas.microsoft.com/office/drawing/2014/main" id="{D300BD3F-6B8F-0E4D-9838-108DA9EB6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95081"/>
            <a:ext cx="8496300" cy="11083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0DBB5C1A-0EAA-1D4B-8889-5910D8891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2103438"/>
            <a:ext cx="8496300" cy="2413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74" r:id="rId3"/>
    <p:sldLayoutId id="2147483663" r:id="rId4"/>
    <p:sldLayoutId id="2147483676" r:id="rId5"/>
    <p:sldLayoutId id="2147483659" r:id="rId6"/>
    <p:sldLayoutId id="2147483670" r:id="rId7"/>
    <p:sldLayoutId id="2147483660" r:id="rId8"/>
    <p:sldLayoutId id="2147483671" r:id="rId9"/>
    <p:sldLayoutId id="2147483667" r:id="rId10"/>
    <p:sldLayoutId id="2147483668" r:id="rId11"/>
    <p:sldLayoutId id="2147483661" r:id="rId12"/>
    <p:sldLayoutId id="2147483673" r:id="rId13"/>
    <p:sldLayoutId id="2147483677" r:id="rId14"/>
  </p:sldLayoutIdLst>
  <p:hf hdr="0" dt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3400" b="1" i="0" kern="1200" cap="none">
          <a:solidFill>
            <a:srgbClr val="25167A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9pPr>
    </p:titleStyle>
    <p:bodyStyle>
      <a:lvl1pPr marL="216000" indent="-216000" algn="l" defTabSz="342900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rgbClr val="25167A"/>
        </a:buClr>
        <a:buSzPct val="140000"/>
        <a:buFont typeface="Arial" panose="020B0604020202020204" pitchFamily="34" charset="0"/>
        <a:buChar char="•"/>
        <a:defRPr sz="1200" kern="1200" baseline="0">
          <a:solidFill>
            <a:srgbClr val="25167A"/>
          </a:solidFill>
          <a:latin typeface="Arial"/>
          <a:ea typeface="ＭＳ Ｐゴシック" charset="-128"/>
          <a:cs typeface="Arial"/>
        </a:defRPr>
      </a:lvl1pPr>
      <a:lvl2pPr marL="432000" indent="-216000" algn="l" defTabSz="342900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rgbClr val="25167A"/>
        </a:buClr>
        <a:buSzPct val="140000"/>
        <a:buFont typeface="Arial" panose="020B0604020202020204" pitchFamily="34" charset="0"/>
        <a:buChar char="•"/>
        <a:defRPr sz="1200" kern="1200">
          <a:solidFill>
            <a:srgbClr val="25167A"/>
          </a:solidFill>
          <a:latin typeface="Arial"/>
          <a:ea typeface="ＭＳ Ｐゴシック" charset="-128"/>
          <a:cs typeface="Arial"/>
        </a:defRPr>
      </a:lvl2pPr>
      <a:lvl3pPr marL="648000" indent="-216000" algn="l" defTabSz="342900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rgbClr val="25167A"/>
        </a:buClr>
        <a:buSzPct val="140000"/>
        <a:buFont typeface="Arial" panose="020B0604020202020204" pitchFamily="34" charset="0"/>
        <a:buChar char="•"/>
        <a:defRPr sz="1200" kern="1200">
          <a:solidFill>
            <a:srgbClr val="25167A"/>
          </a:solidFill>
          <a:latin typeface="Arial"/>
          <a:ea typeface="ＭＳ Ｐゴシック" charset="-128"/>
          <a:cs typeface="Arial"/>
        </a:defRPr>
      </a:lvl3pPr>
      <a:lvl4pPr marL="864000" indent="-216000" algn="l" defTabSz="342900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rgbClr val="25167A"/>
        </a:buClr>
        <a:buSzPct val="140000"/>
        <a:buFont typeface="Arial" panose="020B0604020202020204" pitchFamily="34" charset="0"/>
        <a:buChar char="•"/>
        <a:defRPr sz="1200" kern="1200">
          <a:solidFill>
            <a:srgbClr val="25167A"/>
          </a:solidFill>
          <a:latin typeface="Arial"/>
          <a:ea typeface="ＭＳ Ｐゴシック" charset="-128"/>
          <a:cs typeface="Arial"/>
        </a:defRPr>
      </a:lvl4pPr>
      <a:lvl5pPr marL="1080000" indent="-216000" algn="l" defTabSz="342900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rgbClr val="25167A"/>
        </a:buClr>
        <a:buSzPct val="140000"/>
        <a:buFont typeface="Arial" panose="020B0604020202020204" pitchFamily="34" charset="0"/>
        <a:buChar char="•"/>
        <a:defRPr sz="1200" kern="1200">
          <a:solidFill>
            <a:srgbClr val="25167A"/>
          </a:solidFill>
          <a:latin typeface="Arial"/>
          <a:ea typeface="ＭＳ Ｐゴシック" charset="-128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04" userDrawn="1">
          <p15:clr>
            <a:srgbClr val="F26B43"/>
          </p15:clr>
        </p15:guide>
        <p15:guide id="4" pos="5556" userDrawn="1">
          <p15:clr>
            <a:srgbClr val="F26B43"/>
          </p15:clr>
        </p15:guide>
        <p15:guide id="5" orient="horz" pos="395" userDrawn="1">
          <p15:clr>
            <a:srgbClr val="F26B43"/>
          </p15:clr>
        </p15:guide>
        <p15:guide id="6" orient="horz" pos="2845" userDrawn="1">
          <p15:clr>
            <a:srgbClr val="F26B43"/>
          </p15:clr>
        </p15:guide>
        <p15:guide id="7" orient="horz" pos="690" userDrawn="1">
          <p15:clr>
            <a:srgbClr val="F26B43"/>
          </p15:clr>
        </p15:guide>
        <p15:guide id="8" orient="horz" pos="13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E9232C7-7954-7240-915A-02CC307CC6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Paul Bonsema</a:t>
            </a:r>
          </a:p>
          <a:p>
            <a:r>
              <a:rPr lang="nl-NL" dirty="0"/>
              <a:t>Coördinator Engineering deeltijd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5409173-90F8-084F-9DD0-DCFEF01B6E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0D7D31-21F7-514A-9A8A-AA9ABA3D4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Herontwerp deeltijd Engineering</a:t>
            </a:r>
          </a:p>
        </p:txBody>
      </p:sp>
      <p:pic>
        <p:nvPicPr>
          <p:cNvPr id="7" name="Tijdelijke aanduiding voor afbeelding 6" descr="Logo Hogeschool van Amsterdam">
            <a:extLst>
              <a:ext uri="{FF2B5EF4-FFF2-40B4-BE49-F238E27FC236}">
                <a16:creationId xmlns:a16="http://schemas.microsoft.com/office/drawing/2014/main" id="{2F5B4A59-8E8E-7A47-A16C-88AF09091D0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/>
          <a:stretch/>
        </p:blipFill>
        <p:spPr>
          <a:xfrm>
            <a:off x="6271200" y="7863"/>
            <a:ext cx="2872800" cy="619200"/>
          </a:xfrm>
        </p:spPr>
      </p:pic>
    </p:spTree>
    <p:extLst>
      <p:ext uri="{BB962C8B-B14F-4D97-AF65-F5344CB8AC3E}">
        <p14:creationId xmlns:p14="http://schemas.microsoft.com/office/powerpoint/2010/main" val="1352868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CF35F05-412E-7246-BFA0-571C159465C5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nl-NL" sz="1800" dirty="0"/>
              <a:t>Behoefte vanuit bedrijfsleven voor Engineer van de toekomst</a:t>
            </a:r>
          </a:p>
          <a:p>
            <a:r>
              <a:rPr lang="nl-NL" sz="1800" dirty="0"/>
              <a:t>Inspelen op tekort aan technische werknemers nu en in de toekomst</a:t>
            </a:r>
          </a:p>
          <a:p>
            <a:r>
              <a:rPr lang="nl-NL" sz="1800" dirty="0"/>
              <a:t>Beperkte toename instroom in huidige deeltijd</a:t>
            </a:r>
          </a:p>
          <a:p>
            <a:r>
              <a:rPr lang="nl-NL" sz="1800" dirty="0"/>
              <a:t>Grotere diversiteit instroom (o.a. via Be an Engineer)</a:t>
            </a:r>
          </a:p>
          <a:p>
            <a:r>
              <a:rPr lang="nl-NL" sz="1800" dirty="0"/>
              <a:t>Zware combinatie werk-privé-opleiding is barrière voor instroom en doorstroom</a:t>
            </a:r>
          </a:p>
          <a:p>
            <a:r>
              <a:rPr lang="nl-NL" sz="1800" dirty="0"/>
              <a:t>Aanhaken bij ontwikkeling FT, flexibilisering en persoonlijke leerpaden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Aanleiding</a:t>
            </a:r>
          </a:p>
        </p:txBody>
      </p:sp>
      <p:pic>
        <p:nvPicPr>
          <p:cNvPr id="7" name="Tijdelijke aanduiding voor afbeelding 6" descr="Logo Hogeschool van Amsterdam">
            <a:extLst>
              <a:ext uri="{FF2B5EF4-FFF2-40B4-BE49-F238E27FC236}">
                <a16:creationId xmlns:a16="http://schemas.microsoft.com/office/drawing/2014/main" id="{95B6AA51-B1B6-D549-ADC2-A6FBDA59F72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103E46E-B7CA-2F8E-854E-77E22DEF87A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4223D36-9ACB-502C-4D33-6692844655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75" y="1905565"/>
            <a:ext cx="8300997" cy="2572881"/>
          </a:xfrm>
        </p:spPr>
        <p:txBody>
          <a:bodyPr>
            <a:normAutofit lnSpcReduction="10000"/>
          </a:bodyPr>
          <a:lstStyle/>
          <a:p>
            <a:r>
              <a:rPr lang="nl-NL" sz="1800" dirty="0"/>
              <a:t>Modern, attractief curriculum</a:t>
            </a:r>
          </a:p>
          <a:p>
            <a:pPr lvl="1"/>
            <a:r>
              <a:rPr lang="nl-NL" sz="1800" dirty="0"/>
              <a:t>Engineer van de toekomst (breed en specialistisch, ontwerper van digitale en/of fysieke systemen, systeemintegratie)</a:t>
            </a:r>
          </a:p>
          <a:p>
            <a:pPr lvl="1"/>
            <a:r>
              <a:rPr lang="nl-NL" sz="1800" dirty="0"/>
              <a:t>Gericht op de voor bedrijfsleven relevante thema’s</a:t>
            </a:r>
          </a:p>
          <a:p>
            <a:r>
              <a:rPr lang="nl-NL" sz="1800" dirty="0"/>
              <a:t>Verhogen van de (zij-)instroom</a:t>
            </a:r>
          </a:p>
          <a:p>
            <a:pPr lvl="1"/>
            <a:r>
              <a:rPr lang="nl-NL" sz="1800" dirty="0"/>
              <a:t>Bredere doelgroep, o.a. installatietechniek</a:t>
            </a:r>
          </a:p>
          <a:p>
            <a:pPr lvl="1"/>
            <a:r>
              <a:rPr lang="nl-NL" sz="1800" dirty="0"/>
              <a:t>Modulen als cursus aanbieden</a:t>
            </a:r>
          </a:p>
          <a:p>
            <a:r>
              <a:rPr lang="nl-NL" sz="1800" dirty="0"/>
              <a:t>Geen afstudeerrichting maar profileren door keuzemogelijkheden</a:t>
            </a:r>
          </a:p>
          <a:p>
            <a:r>
              <a:rPr lang="nl-NL" sz="1800" dirty="0"/>
              <a:t>Start vernieuwde propedeuse in september 2023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DC967E7-0CD8-6646-CA04-4BDA0B1B7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Doelstelling</a:t>
            </a:r>
          </a:p>
        </p:txBody>
      </p:sp>
      <p:pic>
        <p:nvPicPr>
          <p:cNvPr id="7" name="Tijdelijke aanduiding voor afbeelding 6" descr="Logo Hogeschool van Amsterdam">
            <a:extLst>
              <a:ext uri="{FF2B5EF4-FFF2-40B4-BE49-F238E27FC236}">
                <a16:creationId xmlns:a16="http://schemas.microsoft.com/office/drawing/2014/main" id="{FCE80BF2-D006-5719-9126-F9979639C71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76" r="176"/>
          <a:stretch>
            <a:fillRect/>
          </a:stretch>
        </p:blipFill>
        <p:spPr>
          <a:xfrm>
            <a:off x="6270625" y="0"/>
            <a:ext cx="2873375" cy="619125"/>
          </a:xfrm>
        </p:spPr>
      </p:pic>
    </p:spTree>
    <p:extLst>
      <p:ext uri="{BB962C8B-B14F-4D97-AF65-F5344CB8AC3E}">
        <p14:creationId xmlns:p14="http://schemas.microsoft.com/office/powerpoint/2010/main" val="611475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103E46E-B7CA-2F8E-854E-77E22DEF87A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4223D36-9ACB-502C-4D33-6692844655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75" y="1802159"/>
            <a:ext cx="7978775" cy="3148003"/>
          </a:xfrm>
        </p:spPr>
        <p:txBody>
          <a:bodyPr>
            <a:normAutofit/>
          </a:bodyPr>
          <a:lstStyle/>
          <a:p>
            <a:r>
              <a:rPr lang="nl-NL" sz="1800" dirty="0"/>
              <a:t>Focus op drie FT profileringsthema’s</a:t>
            </a:r>
          </a:p>
          <a:p>
            <a:pPr lvl="1"/>
            <a:r>
              <a:rPr lang="nl-NL" sz="1800" dirty="0"/>
              <a:t>Energy </a:t>
            </a:r>
            <a:r>
              <a:rPr lang="nl-NL" sz="1800" dirty="0" err="1"/>
              <a:t>Transition</a:t>
            </a:r>
            <a:r>
              <a:rPr lang="nl-NL" sz="1800" dirty="0"/>
              <a:t>, Smart </a:t>
            </a:r>
            <a:r>
              <a:rPr lang="nl-NL" sz="1800" dirty="0" err="1"/>
              <a:t>Industry</a:t>
            </a:r>
            <a:r>
              <a:rPr lang="nl-NL" sz="1800" dirty="0"/>
              <a:t>, </a:t>
            </a:r>
            <a:r>
              <a:rPr lang="nl-NL" sz="1800" dirty="0" err="1"/>
              <a:t>Circular</a:t>
            </a:r>
            <a:r>
              <a:rPr lang="nl-NL" sz="1800" dirty="0"/>
              <a:t> </a:t>
            </a:r>
            <a:r>
              <a:rPr lang="nl-NL" sz="1800" dirty="0" err="1"/>
              <a:t>Transition</a:t>
            </a:r>
            <a:endParaRPr lang="nl-NL" sz="1800" dirty="0"/>
          </a:p>
          <a:p>
            <a:r>
              <a:rPr lang="nl-NL" sz="1800" dirty="0"/>
              <a:t>Ook start in februari mogelijk → geen eisen qua volgorde semesters</a:t>
            </a:r>
          </a:p>
          <a:p>
            <a:r>
              <a:rPr lang="nl-NL" sz="1800" dirty="0"/>
              <a:t>Specialiseren door keuzes</a:t>
            </a:r>
          </a:p>
          <a:p>
            <a:pPr lvl="1"/>
            <a:r>
              <a:rPr lang="nl-NL" sz="1800" dirty="0"/>
              <a:t>Projecten in propedeuse en hoofdfase; verdiepingsvakken in hoofdfase</a:t>
            </a:r>
          </a:p>
          <a:p>
            <a:pPr lvl="1"/>
            <a:r>
              <a:rPr lang="nl-NL" sz="1800" dirty="0"/>
              <a:t>Keuze uit minimaal twee opties</a:t>
            </a:r>
          </a:p>
          <a:p>
            <a:r>
              <a:rPr lang="nl-NL" sz="1800" dirty="0"/>
              <a:t>Semestermodulen in principe in willekeurige volgorde</a:t>
            </a:r>
          </a:p>
          <a:p>
            <a:r>
              <a:rPr lang="nl-NL" sz="1800" dirty="0"/>
              <a:t>Project en </a:t>
            </a:r>
            <a:r>
              <a:rPr lang="nl-NL" sz="1800" dirty="0" err="1"/>
              <a:t>verdiepingsvak</a:t>
            </a:r>
            <a:r>
              <a:rPr lang="nl-NL" sz="1800" dirty="0"/>
              <a:t> aanbieden als cursus (20 EC)</a:t>
            </a:r>
          </a:p>
          <a:p>
            <a:r>
              <a:rPr lang="nl-NL" sz="1800" dirty="0"/>
              <a:t>Beoordeling op basis van leeruitkomsten</a:t>
            </a:r>
          </a:p>
          <a:p>
            <a:r>
              <a:rPr lang="nl-NL" sz="1800" dirty="0"/>
              <a:t>Toepassen leerwegonafhankelijk toetsen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DC967E7-0CD8-6646-CA04-4BDA0B1B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95082"/>
            <a:ext cx="7984772" cy="691106"/>
          </a:xfrm>
        </p:spPr>
        <p:txBody>
          <a:bodyPr/>
          <a:lstStyle/>
          <a:p>
            <a:r>
              <a:rPr lang="nl-NL" dirty="0"/>
              <a:t>Uitgangspunten herontwerp</a:t>
            </a:r>
          </a:p>
        </p:txBody>
      </p:sp>
      <p:pic>
        <p:nvPicPr>
          <p:cNvPr id="7" name="Tijdelijke aanduiding voor afbeelding 6" descr="Logo Hogeschool van Amsterdam">
            <a:extLst>
              <a:ext uri="{FF2B5EF4-FFF2-40B4-BE49-F238E27FC236}">
                <a16:creationId xmlns:a16="http://schemas.microsoft.com/office/drawing/2014/main" id="{FCE80BF2-D006-5719-9126-F9979639C71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76" r="176"/>
          <a:stretch>
            <a:fillRect/>
          </a:stretch>
        </p:blipFill>
        <p:spPr>
          <a:xfrm>
            <a:off x="6270625" y="0"/>
            <a:ext cx="2873375" cy="619125"/>
          </a:xfrm>
        </p:spPr>
      </p:pic>
    </p:spTree>
    <p:extLst>
      <p:ext uri="{BB962C8B-B14F-4D97-AF65-F5344CB8AC3E}">
        <p14:creationId xmlns:p14="http://schemas.microsoft.com/office/powerpoint/2010/main" val="751370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865F6B8-2B15-3997-2731-BEF0222C76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9C4EA0-89BC-6CC6-94D5-4EC13A747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95081"/>
            <a:ext cx="1597229" cy="3593697"/>
          </a:xfrm>
        </p:spPr>
        <p:txBody>
          <a:bodyPr vert="vert270">
            <a:normAutofit/>
          </a:bodyPr>
          <a:lstStyle/>
          <a:p>
            <a:r>
              <a:rPr lang="nl-NL" dirty="0"/>
              <a:t>Concept ontwerp</a:t>
            </a:r>
          </a:p>
        </p:txBody>
      </p:sp>
      <p:pic>
        <p:nvPicPr>
          <p:cNvPr id="8" name="Tijdelijke aanduiding voor afbeelding 6" descr="Logo Hogeschool van Amsterdam">
            <a:extLst>
              <a:ext uri="{FF2B5EF4-FFF2-40B4-BE49-F238E27FC236}">
                <a16:creationId xmlns:a16="http://schemas.microsoft.com/office/drawing/2014/main" id="{8873124C-702D-DB49-DF30-09553ED426A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176" r="176"/>
          <a:stretch/>
        </p:blipFill>
        <p:spPr/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9C2ED90D-C92E-81A5-96D9-1F80C41CD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464" y="554722"/>
            <a:ext cx="59531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60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4B4BA36-DAFB-3E32-4CF4-534855531D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B8A9A60-2C1F-A4B2-682F-FE45C66CD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Concept thema’s jaar 2,3,4</a:t>
            </a:r>
          </a:p>
        </p:txBody>
      </p:sp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8A68A64C-9C5C-4D25-AF90-48CA7647CB1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252" b="25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D2422DF-CC49-07EA-807D-F3D9E38B3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78" y="1762300"/>
            <a:ext cx="4382574" cy="2977368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EEC6DD9-65CC-D906-C65D-9D63A8603BB0}"/>
              </a:ext>
            </a:extLst>
          </p:cNvPr>
          <p:cNvSpPr txBox="1"/>
          <p:nvPr/>
        </p:nvSpPr>
        <p:spPr>
          <a:xfrm>
            <a:off x="6123963" y="2103438"/>
            <a:ext cx="2390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Verdiepingsvakken te kiezen in combi met project; deels gebruik maken van huidige vakken</a:t>
            </a:r>
          </a:p>
        </p:txBody>
      </p:sp>
    </p:spTree>
    <p:extLst>
      <p:ext uri="{BB962C8B-B14F-4D97-AF65-F5344CB8AC3E}">
        <p14:creationId xmlns:p14="http://schemas.microsoft.com/office/powerpoint/2010/main" val="3342849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C04837B-8B38-6BF9-470B-877FCDA39C3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69A05-FAB0-EE6A-BC52-0CEA05A186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nl-NL" sz="1800" dirty="0"/>
              <a:t>Regulier (werkt in techniek en wil doorgroeien)</a:t>
            </a:r>
          </a:p>
          <a:p>
            <a:r>
              <a:rPr lang="nl-NL" sz="1800" dirty="0"/>
              <a:t>Zij-instromers (werkt niet in techniek maar heeft passie voor techniek)</a:t>
            </a:r>
          </a:p>
          <a:p>
            <a:pPr lvl="1"/>
            <a:r>
              <a:rPr lang="nl-NL" sz="1800" dirty="0"/>
              <a:t>Baan buiten techniek</a:t>
            </a:r>
          </a:p>
          <a:p>
            <a:pPr lvl="1"/>
            <a:r>
              <a:rPr lang="nl-NL" sz="1800" dirty="0"/>
              <a:t>Geen werk</a:t>
            </a:r>
          </a:p>
          <a:p>
            <a:pPr lvl="1"/>
            <a:r>
              <a:rPr lang="nl-NL" sz="1800" dirty="0"/>
              <a:t>Statushouders </a:t>
            </a:r>
          </a:p>
          <a:p>
            <a:r>
              <a:rPr lang="nl-NL" sz="1800" dirty="0"/>
              <a:t>Ervaren werknemers (interesse in cursus maar niet in hele opleiding)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49EA16C-068A-C4B0-DFB4-D3B38AC01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Doelgroepen</a:t>
            </a:r>
          </a:p>
        </p:txBody>
      </p:sp>
      <p:pic>
        <p:nvPicPr>
          <p:cNvPr id="7" name="Tijdelijke aanduiding voor afbeelding 7">
            <a:extLst>
              <a:ext uri="{FF2B5EF4-FFF2-40B4-BE49-F238E27FC236}">
                <a16:creationId xmlns:a16="http://schemas.microsoft.com/office/drawing/2014/main" id="{19E720BF-7B23-D582-DCE3-E56ACA9287B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252" b="252"/>
          <a:stretch>
            <a:fillRect/>
          </a:stretch>
        </p:blipFill>
        <p:spPr>
          <a:xfrm>
            <a:off x="6270625" y="0"/>
            <a:ext cx="28733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54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C04837B-8B38-6BF9-470B-877FCDA39C3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69A05-FAB0-EE6A-BC52-0CEA05A186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nl-NL" sz="1800" dirty="0"/>
              <a:t>Vaststellen wat iemand al kan</a:t>
            </a:r>
          </a:p>
          <a:p>
            <a:r>
              <a:rPr lang="nl-NL" sz="1800" dirty="0"/>
              <a:t>Tool inzetten om skills te koppelen aan functie</a:t>
            </a:r>
          </a:p>
          <a:p>
            <a:r>
              <a:rPr lang="nl-NL" sz="1800" dirty="0"/>
              <a:t>ISP gebruiken om route te bepalen</a:t>
            </a:r>
          </a:p>
          <a:p>
            <a:pPr lvl="1"/>
            <a:r>
              <a:rPr lang="nl-NL" sz="1800" dirty="0"/>
              <a:t>Direct starten met baan</a:t>
            </a:r>
          </a:p>
          <a:p>
            <a:pPr lvl="1"/>
            <a:r>
              <a:rPr lang="nl-NL" sz="1800" dirty="0"/>
              <a:t>Starten met stage</a:t>
            </a:r>
          </a:p>
          <a:p>
            <a:pPr lvl="1"/>
            <a:r>
              <a:rPr lang="nl-NL" sz="1800" dirty="0"/>
              <a:t>Voorbereidend programma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49EA16C-068A-C4B0-DFB4-D3B38AC01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Integraal </a:t>
            </a:r>
            <a:r>
              <a:rPr lang="nl-NL" dirty="0" err="1"/>
              <a:t>skillspaspoort</a:t>
            </a:r>
            <a:endParaRPr lang="nl-NL" dirty="0"/>
          </a:p>
        </p:txBody>
      </p:sp>
      <p:pic>
        <p:nvPicPr>
          <p:cNvPr id="7" name="Tijdelijke aanduiding voor afbeelding 7">
            <a:extLst>
              <a:ext uri="{FF2B5EF4-FFF2-40B4-BE49-F238E27FC236}">
                <a16:creationId xmlns:a16="http://schemas.microsoft.com/office/drawing/2014/main" id="{19E720BF-7B23-D582-DCE3-E56ACA9287B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252" b="252"/>
          <a:stretch>
            <a:fillRect/>
          </a:stretch>
        </p:blipFill>
        <p:spPr>
          <a:xfrm>
            <a:off x="6270625" y="0"/>
            <a:ext cx="28733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33243"/>
      </p:ext>
    </p:extLst>
  </p:cSld>
  <p:clrMapOvr>
    <a:masterClrMapping/>
  </p:clrMapOvr>
</p:sld>
</file>

<file path=ppt/theme/theme1.xml><?xml version="1.0" encoding="utf-8"?>
<a:theme xmlns:a="http://schemas.openxmlformats.org/drawingml/2006/main" name="SJABLOON Corporate Algemeen ppt - nieuwe huisstijl - titel + volg">
  <a:themeElements>
    <a:clrScheme name="HvA">
      <a:dk1>
        <a:srgbClr val="000000"/>
      </a:dk1>
      <a:lt1>
        <a:srgbClr val="FFFFFF"/>
      </a:lt1>
      <a:dk2>
        <a:srgbClr val="241679"/>
      </a:dk2>
      <a:lt2>
        <a:srgbClr val="F5F5F5"/>
      </a:lt2>
      <a:accent1>
        <a:srgbClr val="241679"/>
      </a:accent1>
      <a:accent2>
        <a:srgbClr val="DAD6E7"/>
      </a:accent2>
      <a:accent3>
        <a:srgbClr val="E6E3EE"/>
      </a:accent3>
      <a:accent4>
        <a:srgbClr val="898989"/>
      </a:accent4>
      <a:accent5>
        <a:srgbClr val="CCCCCC"/>
      </a:accent5>
      <a:accent6>
        <a:srgbClr val="EBEBEB"/>
      </a:accent6>
      <a:hlink>
        <a:srgbClr val="000000"/>
      </a:hlink>
      <a:folHlink>
        <a:srgbClr val="0000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jabloon-corporate-algemeen-ppt-breed" id="{EBF1296F-3072-43FC-9568-6A30F1403BE2}" vid="{37B5CA8C-BDEB-454C-A93A-1513A3181611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5B8477FDECDB46AD12681DEE1BDA31" ma:contentTypeVersion="4" ma:contentTypeDescription="Een nieuw document maken." ma:contentTypeScope="" ma:versionID="235cf05bc1ebe3ad3b6552e440ed0145">
  <xsd:schema xmlns:xsd="http://www.w3.org/2001/XMLSchema" xmlns:xs="http://www.w3.org/2001/XMLSchema" xmlns:p="http://schemas.microsoft.com/office/2006/metadata/properties" xmlns:ns2="b85210b1-1f35-4f59-ad38-f892e0a09cfb" targetNamespace="http://schemas.microsoft.com/office/2006/metadata/properties" ma:root="true" ma:fieldsID="6d9c4756ca8d6ba91b32c20a2bfac9e7" ns2:_="">
    <xsd:import namespace="b85210b1-1f35-4f59-ad38-f892e0a09c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5210b1-1f35-4f59-ad38-f892e0a09c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DEAA54-87CA-480F-B0F9-A3175D24AF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5210b1-1f35-4f59-ad38-f892e0a09c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29A329-36CA-4158-AA2D-B2F2A5F9EF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A089DD-5B77-4DD4-B398-545B037BE2E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sjabloon-corporate-algemeen-ppt-breed</Template>
  <TotalTime>1200</TotalTime>
  <Words>292</Words>
  <Application>Microsoft Office PowerPoint</Application>
  <PresentationFormat>Diavoorstelling (16:9)</PresentationFormat>
  <Paragraphs>54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SJABLOON Corporate Algemeen ppt - nieuwe huisstijl - titel + volg</vt:lpstr>
      <vt:lpstr>Herontwerp deeltijd Engineering</vt:lpstr>
      <vt:lpstr>Aanleiding</vt:lpstr>
      <vt:lpstr>Doelstelling</vt:lpstr>
      <vt:lpstr>Uitgangspunten herontwerp</vt:lpstr>
      <vt:lpstr>Concept ontwerp</vt:lpstr>
      <vt:lpstr>Concept thema’s jaar 2,3,4</vt:lpstr>
      <vt:lpstr>Doelgroepen</vt:lpstr>
      <vt:lpstr>Integraal skillspaspoort</vt:lpstr>
    </vt:vector>
  </TitlesOfParts>
  <Company>Hogeschool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Voorbeeld powerpoint</dc:title>
  <dc:creator>Anita Bode</dc:creator>
  <cp:keywords>Presentatie corporate algemeen breed</cp:keywords>
  <cp:lastModifiedBy>Paul Bonsema</cp:lastModifiedBy>
  <cp:revision>66</cp:revision>
  <dcterms:created xsi:type="dcterms:W3CDTF">2018-09-27T14:25:52Z</dcterms:created>
  <dcterms:modified xsi:type="dcterms:W3CDTF">2023-06-09T13:34:59Z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153200.000000000</vt:lpwstr>
  </property>
  <property fmtid="{D5CDD505-2E9C-101B-9397-08002B2CF9AE}" pid="3" name="ContentTypeId">
    <vt:lpwstr>0x010100825B8477FDECDB46AD12681DEE1BDA31</vt:lpwstr>
  </property>
</Properties>
</file>